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3"/>
  </p:notesMasterIdLst>
  <p:handoutMasterIdLst>
    <p:handoutMasterId r:id="rId64"/>
  </p:handoutMasterIdLst>
  <p:sldIdLst>
    <p:sldId id="1398" r:id="rId2"/>
    <p:sldId id="1401" r:id="rId3"/>
    <p:sldId id="1624" r:id="rId4"/>
    <p:sldId id="1583" r:id="rId5"/>
    <p:sldId id="1584" r:id="rId6"/>
    <p:sldId id="1404" r:id="rId7"/>
    <p:sldId id="1627" r:id="rId8"/>
    <p:sldId id="1630" r:id="rId9"/>
    <p:sldId id="1626" r:id="rId10"/>
    <p:sldId id="1632" r:id="rId11"/>
    <p:sldId id="1633" r:id="rId12"/>
    <p:sldId id="1634" r:id="rId13"/>
    <p:sldId id="1635" r:id="rId14"/>
    <p:sldId id="1636" r:id="rId15"/>
    <p:sldId id="1638" r:id="rId16"/>
    <p:sldId id="1639" r:id="rId17"/>
    <p:sldId id="1641" r:id="rId18"/>
    <p:sldId id="1640" r:id="rId19"/>
    <p:sldId id="1642" r:id="rId20"/>
    <p:sldId id="1646" r:id="rId21"/>
    <p:sldId id="1645" r:id="rId22"/>
    <p:sldId id="1644" r:id="rId23"/>
    <p:sldId id="1643" r:id="rId24"/>
    <p:sldId id="1647" r:id="rId25"/>
    <p:sldId id="1648" r:id="rId26"/>
    <p:sldId id="1654" r:id="rId27"/>
    <p:sldId id="1655" r:id="rId28"/>
    <p:sldId id="1656" r:id="rId29"/>
    <p:sldId id="1657" r:id="rId30"/>
    <p:sldId id="1704" r:id="rId31"/>
    <p:sldId id="1703" r:id="rId32"/>
    <p:sldId id="1659" r:id="rId33"/>
    <p:sldId id="1662" r:id="rId34"/>
    <p:sldId id="1702" r:id="rId35"/>
    <p:sldId id="1698" r:id="rId36"/>
    <p:sldId id="1663" r:id="rId37"/>
    <p:sldId id="1664" r:id="rId38"/>
    <p:sldId id="1665" r:id="rId39"/>
    <p:sldId id="1669" r:id="rId40"/>
    <p:sldId id="1670" r:id="rId41"/>
    <p:sldId id="1666" r:id="rId42"/>
    <p:sldId id="1671" r:id="rId43"/>
    <p:sldId id="1672" r:id="rId44"/>
    <p:sldId id="1674" r:id="rId45"/>
    <p:sldId id="1675" r:id="rId46"/>
    <p:sldId id="1676" r:id="rId47"/>
    <p:sldId id="1679" r:id="rId48"/>
    <p:sldId id="1680" r:id="rId49"/>
    <p:sldId id="1682" r:id="rId50"/>
    <p:sldId id="1685" r:id="rId51"/>
    <p:sldId id="1688" r:id="rId52"/>
    <p:sldId id="1684" r:id="rId53"/>
    <p:sldId id="1683" r:id="rId54"/>
    <p:sldId id="1691" r:id="rId55"/>
    <p:sldId id="1689" r:id="rId56"/>
    <p:sldId id="1690" r:id="rId57"/>
    <p:sldId id="1692" r:id="rId58"/>
    <p:sldId id="1693" r:id="rId59"/>
    <p:sldId id="1696" r:id="rId60"/>
    <p:sldId id="1694" r:id="rId61"/>
    <p:sldId id="795" r:id="rId62"/>
  </p:sldIdLst>
  <p:sldSz cx="9144000" cy="6858000" type="screen4x3"/>
  <p:notesSz cx="6834188" cy="9979025"/>
  <p:defaultTextStyle>
    <a:defPPr>
      <a:defRPr lang="en-US"/>
    </a:defPPr>
    <a:lvl1pPr algn="ctr" rtl="0" fontAlgn="b">
      <a:spcBef>
        <a:spcPct val="25000"/>
      </a:spcBef>
      <a:spcAft>
        <a:spcPct val="0"/>
      </a:spcAft>
      <a:buClr>
        <a:schemeClr val="hlink"/>
      </a:buClr>
      <a:buFont typeface="Wingdings" pitchFamily="2" charset="2"/>
      <a:buChar char="Ø"/>
      <a:defRPr sz="36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1pPr>
    <a:lvl2pPr marL="457200" algn="ctr" rtl="0" fontAlgn="b">
      <a:spcBef>
        <a:spcPct val="25000"/>
      </a:spcBef>
      <a:spcAft>
        <a:spcPct val="0"/>
      </a:spcAft>
      <a:buClr>
        <a:schemeClr val="hlink"/>
      </a:buClr>
      <a:buFont typeface="Wingdings" pitchFamily="2" charset="2"/>
      <a:buChar char="Ø"/>
      <a:defRPr sz="36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2pPr>
    <a:lvl3pPr marL="914400" algn="ctr" rtl="0" fontAlgn="b">
      <a:spcBef>
        <a:spcPct val="25000"/>
      </a:spcBef>
      <a:spcAft>
        <a:spcPct val="0"/>
      </a:spcAft>
      <a:buClr>
        <a:schemeClr val="hlink"/>
      </a:buClr>
      <a:buFont typeface="Wingdings" pitchFamily="2" charset="2"/>
      <a:buChar char="Ø"/>
      <a:defRPr sz="36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3pPr>
    <a:lvl4pPr marL="1371600" algn="ctr" rtl="0" fontAlgn="b">
      <a:spcBef>
        <a:spcPct val="25000"/>
      </a:spcBef>
      <a:spcAft>
        <a:spcPct val="0"/>
      </a:spcAft>
      <a:buClr>
        <a:schemeClr val="hlink"/>
      </a:buClr>
      <a:buFont typeface="Wingdings" pitchFamily="2" charset="2"/>
      <a:buChar char="Ø"/>
      <a:defRPr sz="36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4pPr>
    <a:lvl5pPr marL="1828800" algn="ctr" rtl="0" fontAlgn="b">
      <a:spcBef>
        <a:spcPct val="25000"/>
      </a:spcBef>
      <a:spcAft>
        <a:spcPct val="0"/>
      </a:spcAft>
      <a:buClr>
        <a:schemeClr val="hlink"/>
      </a:buClr>
      <a:buFont typeface="Wingdings" pitchFamily="2" charset="2"/>
      <a:buChar char="Ø"/>
      <a:defRPr sz="36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楷体_GB2312" pitchFamily="49" charset="-122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CC00CC"/>
    <a:srgbClr val="FF00FF"/>
    <a:srgbClr val="0000FF"/>
    <a:srgbClr val="008000"/>
    <a:srgbClr val="FF66FF"/>
    <a:srgbClr val="FF9900"/>
    <a:srgbClr val="FF0000"/>
    <a:srgbClr val="8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06" autoAdjust="0"/>
    <p:restoredTop sz="96414" autoAdjust="0"/>
  </p:normalViewPr>
  <p:slideViewPr>
    <p:cSldViewPr>
      <p:cViewPr>
        <p:scale>
          <a:sx n="50" d="100"/>
          <a:sy n="50" d="100"/>
        </p:scale>
        <p:origin x="-37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3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75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24"/>
  <c:chart>
    <c:title>
      <c:layout>
        <c:manualLayout>
          <c:xMode val="edge"/>
          <c:yMode val="edge"/>
          <c:x val="9.8441601049869599E-4"/>
          <c:y val="0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zh-CN"/>
        </a:p>
      </c:txPr>
    </c:title>
    <c:plotArea>
      <c:layout>
        <c:manualLayout>
          <c:layoutTarget val="inner"/>
          <c:xMode val="edge"/>
          <c:yMode val="edge"/>
          <c:x val="0.15730896285785448"/>
          <c:y val="0.12910588282213692"/>
          <c:w val="0.70327395013123351"/>
          <c:h val="0.5028228346456692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注册人数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注册监理工程师76</c:v>
                </c:pt>
                <c:pt idx="1">
                  <c:v>注册造价工程师12</c:v>
                </c:pt>
                <c:pt idx="2">
                  <c:v>注册一级建造师6</c:v>
                </c:pt>
                <c:pt idx="3">
                  <c:v>注册咨询工程师4</c:v>
                </c:pt>
                <c:pt idx="4">
                  <c:v>注册安全工程师10</c:v>
                </c:pt>
                <c:pt idx="5">
                  <c:v>注册设备监理师32</c:v>
                </c:pt>
                <c:pt idx="6">
                  <c:v>注册人防监理工程师19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76</c:v>
                </c:pt>
                <c:pt idx="1">
                  <c:v>12</c:v>
                </c:pt>
                <c:pt idx="2">
                  <c:v>6</c:v>
                </c:pt>
                <c:pt idx="3">
                  <c:v>4</c:v>
                </c:pt>
                <c:pt idx="4">
                  <c:v>10</c:v>
                </c:pt>
                <c:pt idx="5">
                  <c:v>32</c:v>
                </c:pt>
                <c:pt idx="6">
                  <c:v>19</c:v>
                </c:pt>
              </c:numCache>
            </c:numRef>
          </c:val>
        </c:ser>
        <c:axId val="179143424"/>
        <c:axId val="179144960"/>
      </c:barChart>
      <c:catAx>
        <c:axId val="17914342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zh-CN"/>
          </a:p>
        </c:txPr>
        <c:crossAx val="179144960"/>
        <c:crosses val="autoZero"/>
        <c:auto val="1"/>
        <c:lblAlgn val="ctr"/>
        <c:lblOffset val="100"/>
      </c:catAx>
      <c:valAx>
        <c:axId val="1791449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zh-CN"/>
          </a:p>
        </c:txPr>
        <c:crossAx val="179143424"/>
        <c:crosses val="autoZero"/>
        <c:crossBetween val="between"/>
      </c:valAx>
      <c:spPr>
        <a:solidFill>
          <a:schemeClr val="tx1"/>
        </a:solidFill>
      </c:spPr>
    </c:plotArea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4D0461-B24A-4EBB-BA83-66997F18A2D6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D85C67D4-8085-4404-B5A5-38B7E1CCEF1D}">
      <dgm:prSet phldrT="[文本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altLang="zh-CN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1993.2.1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zh-CN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公司组建</a:t>
          </a:r>
          <a:endParaRPr lang="zh-CN" altLang="en-US"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D398DC38-C994-464F-AFAA-0CB8C009087A}" type="parTrans" cxnId="{0FE1FE47-21CB-490D-95E3-93A4E0CECB22}">
      <dgm:prSet/>
      <dgm:spPr/>
      <dgm:t>
        <a:bodyPr/>
        <a:lstStyle/>
        <a:p>
          <a:endParaRPr lang="zh-CN" altLang="en-US"/>
        </a:p>
      </dgm:t>
    </dgm:pt>
    <dgm:pt modelId="{FB274084-1084-4A46-9F9F-B219B2A758AD}" type="sibTrans" cxnId="{0FE1FE47-21CB-490D-95E3-93A4E0CECB22}">
      <dgm:prSet/>
      <dgm:spPr/>
      <dgm:t>
        <a:bodyPr/>
        <a:lstStyle/>
        <a:p>
          <a:endParaRPr lang="zh-CN" altLang="en-US"/>
        </a:p>
      </dgm:t>
    </dgm:pt>
    <dgm:pt modelId="{A6D4EA95-9BCE-4937-8907-BDD4685B03C2}">
      <dgm:prSet phldrT="[文本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CN" sz="3200" b="1" dirty="0" smtClean="0">
              <a:solidFill>
                <a:schemeClr val="bg1"/>
              </a:solidFill>
              <a:latin typeface="仿宋_GB2312" pitchFamily="49" charset="-122"/>
              <a:ea typeface="仿宋_GB2312" pitchFamily="49" charset="-122"/>
            </a:rPr>
            <a:t>2008.1.9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3200" b="1" dirty="0" smtClean="0">
              <a:solidFill>
                <a:schemeClr val="bg1"/>
              </a:solidFill>
              <a:latin typeface="仿宋_GB2312" pitchFamily="49" charset="-122"/>
              <a:ea typeface="仿宋_GB2312" pitchFamily="49" charset="-122"/>
            </a:rPr>
            <a:t>公司改制</a:t>
          </a:r>
          <a:endParaRPr lang="zh-CN" altLang="en-US" sz="3200" b="1" dirty="0">
            <a:solidFill>
              <a:schemeClr val="bg1"/>
            </a:solidFill>
            <a:latin typeface="仿宋_GB2312" pitchFamily="49" charset="-122"/>
            <a:ea typeface="仿宋_GB2312" pitchFamily="49" charset="-122"/>
          </a:endParaRPr>
        </a:p>
      </dgm:t>
    </dgm:pt>
    <dgm:pt modelId="{079F2143-D790-499B-9154-87A8E5A3AFCE}" type="parTrans" cxnId="{FA374054-351D-445F-B4C5-E4429611532C}">
      <dgm:prSet/>
      <dgm:spPr/>
      <dgm:t>
        <a:bodyPr/>
        <a:lstStyle/>
        <a:p>
          <a:endParaRPr lang="zh-CN" altLang="en-US"/>
        </a:p>
      </dgm:t>
    </dgm:pt>
    <dgm:pt modelId="{A876F7FC-6AC1-4578-BAAD-F3A3E75784A2}" type="sibTrans" cxnId="{FA374054-351D-445F-B4C5-E4429611532C}">
      <dgm:prSet/>
      <dgm:spPr/>
      <dgm:t>
        <a:bodyPr/>
        <a:lstStyle/>
        <a:p>
          <a:endParaRPr lang="zh-CN" altLang="en-US"/>
        </a:p>
      </dgm:t>
    </dgm:pt>
    <dgm:pt modelId="{A94B123C-C13F-41A1-BC6D-24FADDCED3B0}">
      <dgm:prSet phldrT="[文本]" phldr="1"/>
      <dgm:spPr/>
      <dgm:t>
        <a:bodyPr/>
        <a:lstStyle/>
        <a:p>
          <a:endParaRPr lang="zh-CN" altLang="en-US" dirty="0"/>
        </a:p>
      </dgm:t>
    </dgm:pt>
    <dgm:pt modelId="{0A61DA43-296D-4386-BA22-48FAC13FF936}" type="sibTrans" cxnId="{124CC3ED-9542-459F-970E-A0737878E683}">
      <dgm:prSet/>
      <dgm:spPr/>
      <dgm:t>
        <a:bodyPr/>
        <a:lstStyle/>
        <a:p>
          <a:endParaRPr lang="zh-CN" altLang="en-US"/>
        </a:p>
      </dgm:t>
    </dgm:pt>
    <dgm:pt modelId="{B8240EB6-66E4-46E7-9B3E-C43E7F26CCCE}" type="parTrans" cxnId="{124CC3ED-9542-459F-970E-A0737878E683}">
      <dgm:prSet/>
      <dgm:spPr/>
      <dgm:t>
        <a:bodyPr/>
        <a:lstStyle/>
        <a:p>
          <a:endParaRPr lang="zh-CN" altLang="en-US"/>
        </a:p>
      </dgm:t>
    </dgm:pt>
    <dgm:pt modelId="{CD65B574-338A-42C6-ACE2-619DE226C81E}" type="pres">
      <dgm:prSet presAssocID="{A44D0461-B24A-4EBB-BA83-66997F18A2D6}" presName="arrowDiagram" presStyleCnt="0">
        <dgm:presLayoutVars>
          <dgm:chMax val="5"/>
          <dgm:dir/>
          <dgm:resizeHandles val="exact"/>
        </dgm:presLayoutVars>
      </dgm:prSet>
      <dgm:spPr/>
    </dgm:pt>
    <dgm:pt modelId="{96C21F9F-43CC-4254-BAB3-C00847B3FFCE}" type="pres">
      <dgm:prSet presAssocID="{A44D0461-B24A-4EBB-BA83-66997F18A2D6}" presName="arrow" presStyleLbl="bgShp" presStyleIdx="0" presStyleCnt="1" custScaleX="95123" custLinFactNeighborX="-2807" custLinFactNeighborY="2662"/>
      <dgm:spPr/>
    </dgm:pt>
    <dgm:pt modelId="{14F9BC8E-3BDC-43F5-B628-3FF92664F63E}" type="pres">
      <dgm:prSet presAssocID="{A44D0461-B24A-4EBB-BA83-66997F18A2D6}" presName="arrowDiagram3" presStyleCnt="0"/>
      <dgm:spPr/>
    </dgm:pt>
    <dgm:pt modelId="{F362160B-F0D7-419A-83B9-E131820A049D}" type="pres">
      <dgm:prSet presAssocID="{D85C67D4-8085-4404-B5A5-38B7E1CCEF1D}" presName="bullet3a" presStyleLbl="node1" presStyleIdx="0" presStyleCnt="3" custLinFactX="-202624" custLinFactY="300000" custLinFactNeighborX="-300000" custLinFactNeighborY="342913"/>
      <dgm:spPr/>
    </dgm:pt>
    <dgm:pt modelId="{2C48A415-93AD-4099-9761-FE58197361E7}" type="pres">
      <dgm:prSet presAssocID="{D85C67D4-8085-4404-B5A5-38B7E1CCEF1D}" presName="textBox3a" presStyleLbl="revTx" presStyleIdx="0" presStyleCnt="3" custScaleX="233997" custScaleY="112977" custLinFactX="-100000" custLinFactNeighborX="-112035" custLinFactNeighborY="-1555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20985C-141B-4BB7-A21B-72A8B02A7647}" type="pres">
      <dgm:prSet presAssocID="{A6D4EA95-9BCE-4937-8907-BDD4685B03C2}" presName="bullet3b" presStyleLbl="node1" presStyleIdx="1" presStyleCnt="3" custLinFactX="-389272" custLinFactY="300000" custLinFactNeighborX="-400000" custLinFactNeighborY="371235"/>
      <dgm:spPr/>
    </dgm:pt>
    <dgm:pt modelId="{DC3C1548-326E-45FA-9E6E-F49EAA11FD0E}" type="pres">
      <dgm:prSet presAssocID="{A6D4EA95-9BCE-4937-8907-BDD4685B03C2}" presName="textBox3b" presStyleLbl="revTx" presStyleIdx="1" presStyleCnt="3" custScaleX="198250" custLinFactNeighborX="59875" custLinFactNeighborY="66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4647FB-C8C0-4233-B110-D9B05F221DB8}" type="pres">
      <dgm:prSet presAssocID="{A94B123C-C13F-41A1-BC6D-24FADDCED3B0}" presName="bullet3c" presStyleLbl="node1" presStyleIdx="2" presStyleCnt="3" custLinFactX="-100000" custLinFactNeighborX="-199033" custLinFactNeighborY="80732"/>
      <dgm:spPr/>
    </dgm:pt>
    <dgm:pt modelId="{00DDF545-305B-4226-930D-BB170D5714D8}" type="pres">
      <dgm:prSet presAssocID="{A94B123C-C13F-41A1-BC6D-24FADDCED3B0}" presName="textBox3c" presStyleLbl="revTx" presStyleIdx="2" presStyleCnt="3" custLinFactX="-100000" custLinFactNeighborX="-102288" custLinFactNeighborY="459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A374054-351D-445F-B4C5-E4429611532C}" srcId="{A44D0461-B24A-4EBB-BA83-66997F18A2D6}" destId="{A6D4EA95-9BCE-4937-8907-BDD4685B03C2}" srcOrd="1" destOrd="0" parTransId="{079F2143-D790-499B-9154-87A8E5A3AFCE}" sibTransId="{A876F7FC-6AC1-4578-BAAD-F3A3E75784A2}"/>
    <dgm:cxn modelId="{068CF2C8-CE09-4FC6-B55A-E604160BE539}" type="presOf" srcId="{A6D4EA95-9BCE-4937-8907-BDD4685B03C2}" destId="{DC3C1548-326E-45FA-9E6E-F49EAA11FD0E}" srcOrd="0" destOrd="0" presId="urn:microsoft.com/office/officeart/2005/8/layout/arrow2"/>
    <dgm:cxn modelId="{87941DC0-9877-4BE6-AF69-D2225534425A}" type="presOf" srcId="{A44D0461-B24A-4EBB-BA83-66997F18A2D6}" destId="{CD65B574-338A-42C6-ACE2-619DE226C81E}" srcOrd="0" destOrd="0" presId="urn:microsoft.com/office/officeart/2005/8/layout/arrow2"/>
    <dgm:cxn modelId="{124CC3ED-9542-459F-970E-A0737878E683}" srcId="{A44D0461-B24A-4EBB-BA83-66997F18A2D6}" destId="{A94B123C-C13F-41A1-BC6D-24FADDCED3B0}" srcOrd="2" destOrd="0" parTransId="{B8240EB6-66E4-46E7-9B3E-C43E7F26CCCE}" sibTransId="{0A61DA43-296D-4386-BA22-48FAC13FF936}"/>
    <dgm:cxn modelId="{492AB936-0D61-4D89-A316-B23A3F074985}" type="presOf" srcId="{A94B123C-C13F-41A1-BC6D-24FADDCED3B0}" destId="{00DDF545-305B-4226-930D-BB170D5714D8}" srcOrd="0" destOrd="0" presId="urn:microsoft.com/office/officeart/2005/8/layout/arrow2"/>
    <dgm:cxn modelId="{E6699C93-817C-4E9C-A1B4-F024D4F03478}" type="presOf" srcId="{D85C67D4-8085-4404-B5A5-38B7E1CCEF1D}" destId="{2C48A415-93AD-4099-9761-FE58197361E7}" srcOrd="0" destOrd="0" presId="urn:microsoft.com/office/officeart/2005/8/layout/arrow2"/>
    <dgm:cxn modelId="{0FE1FE47-21CB-490D-95E3-93A4E0CECB22}" srcId="{A44D0461-B24A-4EBB-BA83-66997F18A2D6}" destId="{D85C67D4-8085-4404-B5A5-38B7E1CCEF1D}" srcOrd="0" destOrd="0" parTransId="{D398DC38-C994-464F-AFAA-0CB8C009087A}" sibTransId="{FB274084-1084-4A46-9F9F-B219B2A758AD}"/>
    <dgm:cxn modelId="{AD926E03-2D16-40A2-8D37-9450A1DF6352}" type="presParOf" srcId="{CD65B574-338A-42C6-ACE2-619DE226C81E}" destId="{96C21F9F-43CC-4254-BAB3-C00847B3FFCE}" srcOrd="0" destOrd="0" presId="urn:microsoft.com/office/officeart/2005/8/layout/arrow2"/>
    <dgm:cxn modelId="{D23EFA91-3BAF-4D1A-9CFF-9872B6198AE6}" type="presParOf" srcId="{CD65B574-338A-42C6-ACE2-619DE226C81E}" destId="{14F9BC8E-3BDC-43F5-B628-3FF92664F63E}" srcOrd="1" destOrd="0" presId="urn:microsoft.com/office/officeart/2005/8/layout/arrow2"/>
    <dgm:cxn modelId="{57420EFE-44ED-4CA0-A184-DA786BFFB971}" type="presParOf" srcId="{14F9BC8E-3BDC-43F5-B628-3FF92664F63E}" destId="{F362160B-F0D7-419A-83B9-E131820A049D}" srcOrd="0" destOrd="0" presId="urn:microsoft.com/office/officeart/2005/8/layout/arrow2"/>
    <dgm:cxn modelId="{1E4212F7-8626-4961-86D6-B3870F404DB9}" type="presParOf" srcId="{14F9BC8E-3BDC-43F5-B628-3FF92664F63E}" destId="{2C48A415-93AD-4099-9761-FE58197361E7}" srcOrd="1" destOrd="0" presId="urn:microsoft.com/office/officeart/2005/8/layout/arrow2"/>
    <dgm:cxn modelId="{145D7CAD-F414-4AED-9923-A002A18D33FD}" type="presParOf" srcId="{14F9BC8E-3BDC-43F5-B628-3FF92664F63E}" destId="{AC20985C-141B-4BB7-A21B-72A8B02A7647}" srcOrd="2" destOrd="0" presId="urn:microsoft.com/office/officeart/2005/8/layout/arrow2"/>
    <dgm:cxn modelId="{C2A31346-6F1E-4418-8CA9-85974328CCD5}" type="presParOf" srcId="{14F9BC8E-3BDC-43F5-B628-3FF92664F63E}" destId="{DC3C1548-326E-45FA-9E6E-F49EAA11FD0E}" srcOrd="3" destOrd="0" presId="urn:microsoft.com/office/officeart/2005/8/layout/arrow2"/>
    <dgm:cxn modelId="{62BEAB6D-6743-4B56-BEA7-17310E93B890}" type="presParOf" srcId="{14F9BC8E-3BDC-43F5-B628-3FF92664F63E}" destId="{DE4647FB-C8C0-4233-B110-D9B05F221DB8}" srcOrd="4" destOrd="0" presId="urn:microsoft.com/office/officeart/2005/8/layout/arrow2"/>
    <dgm:cxn modelId="{A953B6B6-6F99-404C-9B3D-DAED17175918}" type="presParOf" srcId="{14F9BC8E-3BDC-43F5-B628-3FF92664F63E}" destId="{00DDF545-305B-4226-930D-BB170D5714D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C21F9F-43CC-4254-BAB3-C00847B3FFCE}">
      <dsp:nvSpPr>
        <dsp:cNvPr id="0" name=""/>
        <dsp:cNvSpPr/>
      </dsp:nvSpPr>
      <dsp:spPr>
        <a:xfrm>
          <a:off x="2160228" y="0"/>
          <a:ext cx="3972777" cy="26102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2160B-F0D7-419A-83B9-E131820A049D}">
      <dsp:nvSpPr>
        <dsp:cNvPr id="0" name=""/>
        <dsp:cNvSpPr/>
      </dsp:nvSpPr>
      <dsp:spPr>
        <a:xfrm>
          <a:off x="2160239" y="2475275"/>
          <a:ext cx="108588" cy="1085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8A415-93AD-4099-9761-FE58197361E7}">
      <dsp:nvSpPr>
        <dsp:cNvPr id="0" name=""/>
        <dsp:cNvSpPr/>
      </dsp:nvSpPr>
      <dsp:spPr>
        <a:xfrm>
          <a:off x="45003" y="1665182"/>
          <a:ext cx="2277062" cy="852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539" tIns="0" rIns="0" bIns="0" numCol="1" spcCol="1270" anchor="t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1993.2.1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公司组建</a:t>
          </a:r>
          <a:endParaRPr lang="zh-CN" altLang="en-US" sz="3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sp:txBody>
      <dsp:txXfrm>
        <a:off x="45003" y="1665182"/>
        <a:ext cx="2277062" cy="852268"/>
      </dsp:txXfrm>
    </dsp:sp>
    <dsp:sp modelId="{AC20985C-141B-4BB7-A21B-72A8B02A7647}">
      <dsp:nvSpPr>
        <dsp:cNvPr id="0" name=""/>
        <dsp:cNvSpPr/>
      </dsp:nvSpPr>
      <dsp:spPr>
        <a:xfrm>
          <a:off x="2115236" y="2385264"/>
          <a:ext cx="196293" cy="1962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C1548-326E-45FA-9E6E-F49EAA11FD0E}">
      <dsp:nvSpPr>
        <dsp:cNvPr id="0" name=""/>
        <dsp:cNvSpPr/>
      </dsp:nvSpPr>
      <dsp:spPr>
        <a:xfrm>
          <a:off x="3870427" y="1190292"/>
          <a:ext cx="1987161" cy="1419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012" tIns="0" rIns="0" bIns="0" numCol="1" spcCol="1270" anchor="t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CN" sz="3200" b="1" kern="1200" dirty="0" smtClean="0">
              <a:solidFill>
                <a:schemeClr val="bg1"/>
              </a:solidFill>
              <a:latin typeface="仿宋_GB2312" pitchFamily="49" charset="-122"/>
              <a:ea typeface="仿宋_GB2312" pitchFamily="49" charset="-122"/>
            </a:rPr>
            <a:t>2008.1.9</a:t>
          </a: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3200" b="1" kern="1200" dirty="0" smtClean="0">
              <a:solidFill>
                <a:schemeClr val="bg1"/>
              </a:solidFill>
              <a:latin typeface="仿宋_GB2312" pitchFamily="49" charset="-122"/>
              <a:ea typeface="仿宋_GB2312" pitchFamily="49" charset="-122"/>
            </a:rPr>
            <a:t>公司改制</a:t>
          </a:r>
          <a:endParaRPr lang="zh-CN" altLang="en-US" sz="3200" b="1" kern="1200" dirty="0">
            <a:solidFill>
              <a:schemeClr val="bg1"/>
            </a:solidFill>
            <a:latin typeface="仿宋_GB2312" pitchFamily="49" charset="-122"/>
            <a:ea typeface="仿宋_GB2312" pitchFamily="49" charset="-122"/>
          </a:endParaRPr>
        </a:p>
      </dsp:txBody>
      <dsp:txXfrm>
        <a:off x="3870427" y="1190292"/>
        <a:ext cx="1987161" cy="1419997"/>
      </dsp:txXfrm>
    </dsp:sp>
    <dsp:sp modelId="{DE4647FB-C8C0-4233-B110-D9B05F221DB8}">
      <dsp:nvSpPr>
        <dsp:cNvPr id="0" name=""/>
        <dsp:cNvSpPr/>
      </dsp:nvSpPr>
      <dsp:spPr>
        <a:xfrm>
          <a:off x="4005446" y="855092"/>
          <a:ext cx="271470" cy="2714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DF545-305B-4226-930D-BB170D5714D8}">
      <dsp:nvSpPr>
        <dsp:cNvPr id="0" name=""/>
        <dsp:cNvSpPr/>
      </dsp:nvSpPr>
      <dsp:spPr>
        <a:xfrm>
          <a:off x="2925330" y="796138"/>
          <a:ext cx="1002351" cy="1814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846" tIns="0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900" kern="1200" dirty="0"/>
        </a:p>
      </dsp:txBody>
      <dsp:txXfrm>
        <a:off x="2925330" y="796138"/>
        <a:ext cx="1002351" cy="1814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buClrTx/>
              <a:buFontTx/>
              <a:buNone/>
              <a:defRPr kumimoji="1" sz="1200" b="0">
                <a:latin typeface="Verdana" pitchFamily="34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350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buClrTx/>
              <a:buFontTx/>
              <a:buNone/>
              <a:defRPr kumimoji="1" sz="1200" b="0">
                <a:latin typeface="Verdana" pitchFamily="34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055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buClrTx/>
              <a:buFontTx/>
              <a:buNone/>
              <a:defRPr kumimoji="1" sz="1200" b="0">
                <a:latin typeface="Verdana" pitchFamily="34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3500" y="948055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buClrTx/>
              <a:buFontTx/>
              <a:buNone/>
              <a:defRPr kumimoji="1" sz="1200" b="0">
                <a:latin typeface="Verdana" pitchFamily="34" charset="0"/>
                <a:ea typeface="宋体" pitchFamily="2" charset="-122"/>
              </a:defRPr>
            </a:lvl1pPr>
          </a:lstStyle>
          <a:p>
            <a:fld id="{A33B1ADD-C70F-46E0-B00F-63E1124DC49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buClrTx/>
              <a:buFontTx/>
              <a:buNone/>
              <a:defRPr kumimoji="1" sz="1200" b="0">
                <a:latin typeface="Verdana" pitchFamily="34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3500" y="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buClrTx/>
              <a:buFontTx/>
              <a:buNone/>
              <a:defRPr kumimoji="1" sz="1200" b="0">
                <a:latin typeface="Verdana" pitchFamily="34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740275"/>
            <a:ext cx="5011738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055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buClrTx/>
              <a:buFontTx/>
              <a:buNone/>
              <a:defRPr kumimoji="1" sz="1200" b="0">
                <a:latin typeface="Verdana" pitchFamily="34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3500" y="9480550"/>
            <a:ext cx="29606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buClrTx/>
              <a:buFontTx/>
              <a:buNone/>
              <a:defRPr kumimoji="1" sz="1200" b="0">
                <a:latin typeface="Verdana" pitchFamily="34" charset="0"/>
                <a:ea typeface="宋体" pitchFamily="2" charset="-122"/>
              </a:defRPr>
            </a:lvl1pPr>
          </a:lstStyle>
          <a:p>
            <a:fld id="{6564EDA8-F2BC-4640-B7AC-63A2847881A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EDA8-F2BC-4640-B7AC-63A2847881AB}" type="slidenum">
              <a:rPr lang="zh-CN" altLang="en-US" smtClean="0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</a:t>
            </a:r>
            <a:endParaRPr lang="en-US" altLang="zh-CN" dirty="0" smtClean="0"/>
          </a:p>
          <a:p>
            <a:r>
              <a:rPr lang="zh-CN" altLang="en-US" dirty="0" smtClean="0"/>
              <a:t>编辑母版副标题样式</a:t>
            </a:r>
            <a:endParaRPr lang="zh-CN" altLang="en-US" dirty="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55DA-3CDF-4A6B-9C53-AFD1F8F62589}" type="datetimeFigureOut">
              <a:rPr lang="zh-CN" altLang="en-US" smtClean="0"/>
              <a:pPr/>
              <a:t>2017/2/26</a:t>
            </a:fld>
            <a:endParaRPr lang="zh-CN" altLang="en-US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497F4-85D6-4C96-B998-4165985803C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55DA-3CDF-4A6B-9C53-AFD1F8F62589}" type="datetimeFigureOut">
              <a:rPr lang="zh-CN" altLang="en-US" smtClean="0"/>
              <a:pPr/>
              <a:t>2017/2/26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97F4-85D6-4C96-B998-4165985803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55DA-3CDF-4A6B-9C53-AFD1F8F62589}" type="datetimeFigureOut">
              <a:rPr lang="zh-CN" altLang="en-US" smtClean="0"/>
              <a:pPr/>
              <a:t>2017/2/26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97F4-85D6-4C96-B998-4165985803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55DA-3CDF-4A6B-9C53-AFD1F8F62589}" type="datetimeFigureOut">
              <a:rPr lang="zh-CN" altLang="en-US" smtClean="0"/>
              <a:pPr/>
              <a:t>2017/2/26</a:t>
            </a:fld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497F4-85D6-4C96-B998-4165985803C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55DA-3CDF-4A6B-9C53-AFD1F8F62589}" type="datetimeFigureOut">
              <a:rPr lang="zh-CN" altLang="en-US" smtClean="0"/>
              <a:pPr/>
              <a:t>2017/2/26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97F4-85D6-4C96-B998-4165985803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55DA-3CDF-4A6B-9C53-AFD1F8F62589}" type="datetimeFigureOut">
              <a:rPr lang="zh-CN" altLang="en-US" smtClean="0"/>
              <a:pPr/>
              <a:t>2017/2/26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97F4-85D6-4C96-B998-4165985803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55DA-3CDF-4A6B-9C53-AFD1F8F62589}" type="datetimeFigureOut">
              <a:rPr lang="zh-CN" altLang="en-US" smtClean="0"/>
              <a:pPr/>
              <a:t>2017/2/26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97F4-85D6-4C96-B998-4165985803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55DA-3CDF-4A6B-9C53-AFD1F8F62589}" type="datetimeFigureOut">
              <a:rPr lang="zh-CN" altLang="en-US" smtClean="0"/>
              <a:pPr/>
              <a:t>2017/2/26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97F4-85D6-4C96-B998-4165985803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55DA-3CDF-4A6B-9C53-AFD1F8F62589}" type="datetimeFigureOut">
              <a:rPr lang="zh-CN" altLang="en-US" smtClean="0"/>
              <a:pPr/>
              <a:t>2017/2/26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97F4-85D6-4C96-B998-4165985803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55DA-3CDF-4A6B-9C53-AFD1F8F62589}" type="datetimeFigureOut">
              <a:rPr lang="zh-CN" altLang="en-US" smtClean="0"/>
              <a:pPr/>
              <a:t>2017/2/26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97F4-85D6-4C96-B998-4165985803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55DA-3CDF-4A6B-9C53-AFD1F8F62589}" type="datetimeFigureOut">
              <a:rPr lang="zh-CN" altLang="en-US" smtClean="0"/>
              <a:pPr/>
              <a:t>2017/2/26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497F4-85D6-4C96-B998-4165985803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39999">
              <a:srgbClr val="0A128C"/>
            </a:gs>
            <a:gs pos="39999">
              <a:srgbClr val="0A128C"/>
            </a:gs>
            <a:gs pos="30000">
              <a:srgbClr val="0A128C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633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" y="-6350"/>
            <a:ext cx="91503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1510" y="0"/>
            <a:ext cx="87759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654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455DA-3CDF-4A6B-9C53-AFD1F8F62589}" type="datetimeFigureOut">
              <a:rPr lang="zh-CN" altLang="en-US" smtClean="0"/>
              <a:pPr/>
              <a:t>2017/2/26</a:t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1510" y="1178749"/>
            <a:ext cx="8775975" cy="531059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3184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497F4-85D6-4C96-B998-4165985803C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806344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" y="6497057"/>
            <a:ext cx="2906813" cy="3609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lang="zh-CN" altLang="en-US" sz="4800" b="1" kern="1200" dirty="0" smtClean="0">
          <a:solidFill>
            <a:srgbClr val="CC6600"/>
          </a:solidFill>
          <a:effectLst>
            <a:outerShdw blurRad="38100" dist="38100" dir="2700000" algn="tl">
              <a:srgbClr val="000000"/>
            </a:outerShdw>
          </a:effectLst>
          <a:latin typeface="隶书" pitchFamily="49" charset="-122"/>
          <a:ea typeface="隶书" pitchFamily="49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600" kern="1200">
          <a:solidFill>
            <a:schemeClr val="bg1"/>
          </a:solidFill>
          <a:latin typeface="仿宋_GB2312" pitchFamily="49" charset="-122"/>
          <a:ea typeface="仿宋_GB2312" pitchFamily="49" charset="-122"/>
          <a:cs typeface="+mn-cs"/>
        </a:defRPr>
      </a:lvl1pPr>
      <a:lvl2pPr marL="742950" indent="-74295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bg1"/>
          </a:solidFill>
          <a:latin typeface="楷体_GB2312" pitchFamily="49" charset="-122"/>
          <a:ea typeface="楷体_GB2312" pitchFamily="49" charset="-122"/>
          <a:cs typeface="+mn-cs"/>
        </a:defRPr>
      </a:lvl2pPr>
      <a:lvl3pPr marL="361950" indent="-36195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Ø"/>
        <a:defRPr sz="3200" kern="1200">
          <a:solidFill>
            <a:schemeClr val="bg1"/>
          </a:solidFill>
          <a:latin typeface="仿宋_GB2312" pitchFamily="49" charset="-122"/>
          <a:ea typeface="仿宋_GB2312" pitchFamily="49" charset="-122"/>
          <a:cs typeface="+mn-cs"/>
        </a:defRPr>
      </a:lvl3pPr>
      <a:lvl4pPr marL="809625" indent="-447675" algn="l" defTabSz="914400" rtl="0" eaLnBrk="1" latinLnBrk="0" hangingPunct="1">
        <a:spcBef>
          <a:spcPct val="20000"/>
        </a:spcBef>
        <a:buClr>
          <a:srgbClr val="FFC000"/>
        </a:buClr>
        <a:buFont typeface="Wingdings" pitchFamily="2" charset="2"/>
        <a:buChar char="ü"/>
        <a:defRPr sz="2800" kern="1200">
          <a:solidFill>
            <a:schemeClr val="bg1"/>
          </a:solidFill>
          <a:latin typeface="楷体_GB2312" pitchFamily="49" charset="-122"/>
          <a:ea typeface="楷体_GB2312" pitchFamily="49" charset="-122"/>
          <a:cs typeface="+mn-cs"/>
        </a:defRPr>
      </a:lvl4pPr>
      <a:lvl5pPr marL="1162050" indent="-352425" algn="l" defTabSz="914400" rtl="0" eaLnBrk="1" latinLnBrk="0" hangingPunct="1">
        <a:spcBef>
          <a:spcPct val="20000"/>
        </a:spcBef>
        <a:buClr>
          <a:srgbClr val="006600"/>
        </a:buClr>
        <a:buSzPct val="80000"/>
        <a:buFont typeface="Wingdings" pitchFamily="2" charset="2"/>
        <a:buChar char="p"/>
        <a:defRPr sz="2800" kern="1200">
          <a:solidFill>
            <a:schemeClr val="bg1"/>
          </a:solidFill>
          <a:latin typeface="华文仿宋" pitchFamily="2" charset="-122"/>
          <a:ea typeface="华文仿宋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00&#20844;&#21496;&#24509;&#26631;.doc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00&#20844;&#21496;&#24509;&#26631;.doc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241630" y="5184195"/>
            <a:ext cx="6705745" cy="1080120"/>
          </a:xfrm>
          <a:prstGeom prst="rect">
            <a:avLst/>
          </a:prstGeom>
          <a:ln w="76200"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zh-CN" altLang="en-US" sz="6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隶书"/>
                <a:ea typeface="隶书"/>
              </a:rPr>
              <a:t>欢迎同志们回家</a:t>
            </a:r>
            <a:endParaRPr lang="zh-CN" altLang="en-US" sz="6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隶书"/>
              <a:ea typeface="隶书"/>
            </a:endParaRPr>
          </a:p>
        </p:txBody>
      </p:sp>
      <p:pic>
        <p:nvPicPr>
          <p:cNvPr id="5" name="图片 4" descr="早上好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1750" y="1358770"/>
            <a:ext cx="4632640" cy="3474481"/>
          </a:xfrm>
          <a:prstGeom prst="roundRect">
            <a:avLst/>
          </a:prstGeom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第一部分</a:t>
            </a:r>
            <a:r>
              <a:rPr lang="en-US" altLang="zh-CN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重温来时路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公司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现状</a:t>
            </a:r>
            <a:endParaRPr lang="en-US" altLang="zh-CN" dirty="0" smtClean="0"/>
          </a:p>
          <a:p>
            <a:pPr marL="288000" indent="-7938">
              <a:spcBef>
                <a:spcPts val="600"/>
              </a:spcBef>
              <a:buClr>
                <a:srgbClr val="C00000"/>
              </a:buClr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1)</a:t>
            </a:r>
            <a:r>
              <a:rPr lang="zh-CN" altLang="zh-CN" sz="3200" dirty="0" smtClean="0"/>
              <a:t>基本情况</a:t>
            </a:r>
          </a:p>
          <a:p>
            <a:pPr marL="619125" lvl="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b="1" dirty="0" smtClean="0"/>
              <a:t>注册资本</a:t>
            </a:r>
            <a:r>
              <a:rPr lang="en-US" altLang="zh-CN" sz="3200" b="1" dirty="0" smtClean="0"/>
              <a:t>1500</a:t>
            </a:r>
            <a:r>
              <a:rPr lang="zh-CN" altLang="zh-CN" sz="3200" b="1" dirty="0" smtClean="0"/>
              <a:t>万元</a:t>
            </a:r>
          </a:p>
          <a:p>
            <a:pPr marL="619125" lvl="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en-US" altLang="zh-CN" sz="3200" b="1" dirty="0" smtClean="0"/>
              <a:t>7</a:t>
            </a:r>
            <a:r>
              <a:rPr lang="zh-CN" altLang="zh-CN" sz="3200" b="1" dirty="0" smtClean="0"/>
              <a:t>个职能部门</a:t>
            </a:r>
            <a:endParaRPr lang="en-US" altLang="zh-CN" sz="3200" b="1" dirty="0" smtClean="0"/>
          </a:p>
          <a:p>
            <a:pPr marL="619125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en-US" altLang="zh-CN" sz="3200" b="1" dirty="0" smtClean="0"/>
              <a:t>4</a:t>
            </a:r>
            <a:r>
              <a:rPr lang="zh-CN" altLang="zh-CN" sz="3200" b="1" dirty="0" smtClean="0"/>
              <a:t>个直属机构</a:t>
            </a:r>
            <a:endParaRPr lang="en-US" altLang="zh-CN" sz="3200" b="1" dirty="0" smtClean="0"/>
          </a:p>
          <a:p>
            <a:pPr marL="1082675" indent="-4572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兰州总站</a:t>
            </a:r>
            <a:endParaRPr lang="en-US" altLang="zh-CN" sz="2800" dirty="0" smtClean="0"/>
          </a:p>
          <a:p>
            <a:pPr marL="1082675" indent="-4572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西宁基地</a:t>
            </a:r>
            <a:endParaRPr lang="en-US" altLang="zh-CN" sz="2800" dirty="0" smtClean="0"/>
          </a:p>
          <a:p>
            <a:pPr marL="1082675" indent="-4572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造价咨询部</a:t>
            </a:r>
            <a:endParaRPr lang="en-US" altLang="zh-CN" sz="2800" dirty="0" smtClean="0"/>
          </a:p>
          <a:p>
            <a:pPr marL="1082675" indent="-4572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招标代理部</a:t>
            </a:r>
          </a:p>
          <a:p>
            <a:pPr marL="619125" lvl="0" indent="-2667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endParaRPr lang="en-US" altLang="zh-CN" sz="3200" b="1" dirty="0" smtClean="0"/>
          </a:p>
          <a:p>
            <a:pPr marL="619125" lvl="0" indent="-2667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endParaRPr lang="en-US" altLang="zh-CN" sz="3200" b="1" dirty="0" smtClean="0"/>
          </a:p>
          <a:p>
            <a:pPr marL="1082675" lvl="0" indent="-4572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endParaRPr lang="zh-CN" altLang="zh-CN" sz="2800" dirty="0" smtClean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第一部分</a:t>
            </a:r>
            <a:r>
              <a:rPr lang="en-US" altLang="zh-CN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重温来时路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公司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现状</a:t>
            </a:r>
            <a:endParaRPr lang="en-US" altLang="zh-CN" dirty="0" smtClean="0"/>
          </a:p>
          <a:p>
            <a:pPr marL="288000" indent="-7938">
              <a:spcBef>
                <a:spcPts val="600"/>
              </a:spcBef>
              <a:buClr>
                <a:srgbClr val="C00000"/>
              </a:buClr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1)</a:t>
            </a:r>
            <a:r>
              <a:rPr lang="zh-CN" altLang="zh-CN" sz="3200" dirty="0" smtClean="0"/>
              <a:t>基本情况</a:t>
            </a:r>
          </a:p>
          <a:p>
            <a:pPr marL="619125" lvl="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b="1" dirty="0" smtClean="0"/>
              <a:t>注册资本</a:t>
            </a:r>
            <a:r>
              <a:rPr lang="en-US" altLang="zh-CN" sz="3200" b="1" dirty="0" smtClean="0"/>
              <a:t>1500</a:t>
            </a:r>
            <a:r>
              <a:rPr lang="zh-CN" altLang="zh-CN" sz="3200" b="1" dirty="0" smtClean="0"/>
              <a:t>万元</a:t>
            </a:r>
          </a:p>
          <a:p>
            <a:pPr marL="619125" lvl="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en-US" altLang="zh-CN" sz="3200" b="1" dirty="0" smtClean="0"/>
              <a:t>7</a:t>
            </a:r>
            <a:r>
              <a:rPr lang="zh-CN" altLang="zh-CN" sz="3200" b="1" dirty="0" smtClean="0"/>
              <a:t>个职能部门</a:t>
            </a:r>
            <a:endParaRPr lang="en-US" altLang="zh-CN" sz="3200" b="1" dirty="0" smtClean="0"/>
          </a:p>
          <a:p>
            <a:pPr marL="619125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en-US" altLang="zh-CN" sz="3200" b="1" dirty="0" smtClean="0"/>
              <a:t>4</a:t>
            </a:r>
            <a:r>
              <a:rPr lang="zh-CN" altLang="zh-CN" sz="3200" b="1" dirty="0" smtClean="0"/>
              <a:t>个直属机构</a:t>
            </a:r>
            <a:endParaRPr lang="en-US" altLang="zh-CN" sz="3200" b="1" dirty="0" smtClean="0"/>
          </a:p>
          <a:p>
            <a:pPr marL="619125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en-US" altLang="zh-CN" sz="3200" b="1" dirty="0" smtClean="0"/>
              <a:t>10</a:t>
            </a:r>
            <a:r>
              <a:rPr lang="zh-CN" altLang="zh-CN" sz="3200" b="1" dirty="0" smtClean="0"/>
              <a:t>个事业部</a:t>
            </a:r>
            <a:endParaRPr lang="en-US" altLang="zh-CN" sz="3200" b="1" dirty="0" smtClean="0"/>
          </a:p>
          <a:p>
            <a:pPr marL="1082675" lvl="0" indent="-4572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en-US" altLang="zh-CN" sz="2800" dirty="0" smtClean="0"/>
              <a:t>S1</a:t>
            </a:r>
            <a:r>
              <a:rPr lang="zh-CN" altLang="zh-CN" sz="2800" dirty="0" smtClean="0"/>
              <a:t>、</a:t>
            </a:r>
            <a:r>
              <a:rPr lang="en-US" altLang="zh-CN" sz="2800" dirty="0" smtClean="0"/>
              <a:t>S2</a:t>
            </a:r>
            <a:r>
              <a:rPr lang="zh-CN" altLang="zh-CN" sz="2800" dirty="0" smtClean="0"/>
              <a:t>、</a:t>
            </a:r>
            <a:r>
              <a:rPr lang="en-US" altLang="zh-CN" sz="2800" dirty="0" smtClean="0"/>
              <a:t>S3</a:t>
            </a:r>
            <a:r>
              <a:rPr lang="zh-CN" altLang="zh-CN" sz="2800" dirty="0" smtClean="0"/>
              <a:t>、</a:t>
            </a:r>
            <a:r>
              <a:rPr lang="en-US" altLang="zh-CN" sz="2800" dirty="0" smtClean="0"/>
              <a:t>S4</a:t>
            </a:r>
            <a:r>
              <a:rPr lang="zh-CN" altLang="zh-CN" sz="2800" dirty="0" smtClean="0"/>
              <a:t>、</a:t>
            </a:r>
            <a:r>
              <a:rPr lang="en-US" altLang="zh-CN" sz="2800" dirty="0" smtClean="0"/>
              <a:t>S5</a:t>
            </a:r>
            <a:r>
              <a:rPr lang="zh-CN" altLang="zh-CN" sz="2800" dirty="0" smtClean="0"/>
              <a:t>、</a:t>
            </a:r>
            <a:r>
              <a:rPr lang="en-US" altLang="zh-CN" sz="2800" dirty="0" smtClean="0"/>
              <a:t>S6</a:t>
            </a:r>
            <a:r>
              <a:rPr lang="zh-CN" altLang="en-US" sz="2800" dirty="0" smtClean="0"/>
              <a:t>事业部</a:t>
            </a:r>
            <a:endParaRPr lang="en-US" altLang="zh-CN" sz="2800" dirty="0" smtClean="0"/>
          </a:p>
          <a:p>
            <a:pPr marL="1082675" lvl="0" indent="-4572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en-US" altLang="zh-CN" sz="2800" dirty="0" smtClean="0"/>
              <a:t>S11</a:t>
            </a:r>
            <a:r>
              <a:rPr lang="zh-CN" altLang="en-US" sz="2800" dirty="0" smtClean="0"/>
              <a:t>事业部</a:t>
            </a:r>
            <a:endParaRPr lang="en-US" altLang="zh-CN" sz="2800" dirty="0" smtClean="0"/>
          </a:p>
          <a:p>
            <a:pPr marL="1082675" lvl="0" indent="-4572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en-US" altLang="zh-CN" sz="2800" dirty="0" smtClean="0"/>
              <a:t>S15</a:t>
            </a:r>
            <a:r>
              <a:rPr lang="zh-CN" altLang="zh-CN" sz="2800" dirty="0" smtClean="0"/>
              <a:t>、</a:t>
            </a:r>
            <a:r>
              <a:rPr lang="en-US" altLang="zh-CN" sz="2800" dirty="0" smtClean="0"/>
              <a:t>S16</a:t>
            </a:r>
            <a:r>
              <a:rPr lang="zh-CN" altLang="zh-CN" sz="2800" dirty="0" smtClean="0"/>
              <a:t>、</a:t>
            </a:r>
            <a:r>
              <a:rPr lang="en-US" altLang="zh-CN" sz="2800" dirty="0" smtClean="0"/>
              <a:t>S17</a:t>
            </a:r>
            <a:r>
              <a:rPr lang="zh-CN" altLang="en-US" sz="2800" dirty="0" smtClean="0"/>
              <a:t>事业部</a:t>
            </a:r>
            <a:endParaRPr lang="en-US" altLang="zh-CN" sz="3200" b="1" dirty="0" smtClean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第一部分</a:t>
            </a:r>
            <a:r>
              <a:rPr lang="en-US" altLang="zh-CN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重温来时路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公司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现状</a:t>
            </a:r>
            <a:endParaRPr lang="en-US" altLang="zh-CN" dirty="0" smtClean="0"/>
          </a:p>
          <a:p>
            <a:pPr marL="288000" indent="-7938">
              <a:spcBef>
                <a:spcPts val="600"/>
              </a:spcBef>
              <a:buClr>
                <a:srgbClr val="C00000"/>
              </a:buClr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1)</a:t>
            </a:r>
            <a:r>
              <a:rPr lang="zh-CN" altLang="zh-CN" sz="3200" dirty="0" smtClean="0"/>
              <a:t>基本情况</a:t>
            </a:r>
          </a:p>
          <a:p>
            <a:pPr marL="619125" lvl="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b="1" dirty="0" smtClean="0"/>
              <a:t>注册资本</a:t>
            </a:r>
            <a:r>
              <a:rPr lang="en-US" altLang="zh-CN" sz="3200" b="1" dirty="0" smtClean="0"/>
              <a:t>1500</a:t>
            </a:r>
            <a:r>
              <a:rPr lang="zh-CN" altLang="zh-CN" sz="3200" b="1" dirty="0" smtClean="0"/>
              <a:t>万元</a:t>
            </a:r>
          </a:p>
          <a:p>
            <a:pPr marL="619125" lvl="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en-US" altLang="zh-CN" sz="3200" b="1" dirty="0" smtClean="0"/>
              <a:t>7</a:t>
            </a:r>
            <a:r>
              <a:rPr lang="zh-CN" altLang="zh-CN" sz="3200" b="1" dirty="0" smtClean="0"/>
              <a:t>个职能部门</a:t>
            </a:r>
            <a:endParaRPr lang="en-US" altLang="zh-CN" sz="3200" b="1" dirty="0" smtClean="0"/>
          </a:p>
          <a:p>
            <a:pPr marL="619125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en-US" altLang="zh-CN" sz="3200" b="1" dirty="0" smtClean="0"/>
              <a:t>4</a:t>
            </a:r>
            <a:r>
              <a:rPr lang="zh-CN" altLang="zh-CN" sz="3200" b="1" dirty="0" smtClean="0"/>
              <a:t>个直属机构</a:t>
            </a:r>
            <a:endParaRPr lang="en-US" altLang="zh-CN" sz="3200" b="1" dirty="0" smtClean="0"/>
          </a:p>
          <a:p>
            <a:pPr marL="619125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en-US" altLang="zh-CN" sz="3200" b="1" dirty="0" smtClean="0"/>
              <a:t>10</a:t>
            </a:r>
            <a:r>
              <a:rPr lang="zh-CN" altLang="zh-CN" sz="3200" b="1" dirty="0" smtClean="0"/>
              <a:t>个事业部</a:t>
            </a:r>
            <a:endParaRPr lang="en-US" altLang="zh-CN" sz="3200" b="1" dirty="0" smtClean="0"/>
          </a:p>
          <a:p>
            <a:pPr marL="619125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en-US" altLang="zh-CN" sz="3200" b="1" dirty="0" smtClean="0"/>
              <a:t>10</a:t>
            </a:r>
            <a:r>
              <a:rPr lang="zh-CN" altLang="zh-CN" sz="3200" b="1" dirty="0" smtClean="0"/>
              <a:t>个分公司</a:t>
            </a:r>
            <a:endParaRPr lang="en-US" altLang="zh-CN" sz="3200" b="1" dirty="0" smtClean="0"/>
          </a:p>
          <a:p>
            <a:pPr marL="1080000" indent="-4572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西宁、银川、成都、大同、武汉</a:t>
            </a:r>
            <a:endParaRPr lang="en-US" altLang="zh-CN" sz="2800" dirty="0" smtClean="0"/>
          </a:p>
          <a:p>
            <a:pPr marL="1080000" indent="-4572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上海、宜宾、酒泉、昆明、南京</a:t>
            </a:r>
            <a:endParaRPr lang="en-US" altLang="zh-CN" sz="2800" dirty="0" smtClean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第一部分</a:t>
            </a:r>
            <a:r>
              <a:rPr lang="en-US" altLang="zh-CN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重温来时路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公司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现状</a:t>
            </a:r>
            <a:endParaRPr lang="en-US" altLang="zh-CN" dirty="0" smtClean="0"/>
          </a:p>
          <a:p>
            <a:pPr marL="288000" indent="-7938">
              <a:spcBef>
                <a:spcPts val="600"/>
              </a:spcBef>
              <a:buClr>
                <a:srgbClr val="C00000"/>
              </a:buClr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1)</a:t>
            </a:r>
            <a:r>
              <a:rPr lang="zh-CN" altLang="zh-CN" sz="3200" dirty="0" smtClean="0"/>
              <a:t>基本情况</a:t>
            </a:r>
          </a:p>
          <a:p>
            <a:pPr marL="619125" lvl="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b="1" dirty="0" smtClean="0"/>
              <a:t>注册资本</a:t>
            </a:r>
            <a:r>
              <a:rPr lang="en-US" altLang="zh-CN" sz="3200" b="1" dirty="0" smtClean="0"/>
              <a:t>1500</a:t>
            </a:r>
            <a:r>
              <a:rPr lang="zh-CN" altLang="zh-CN" sz="3200" b="1" dirty="0" smtClean="0"/>
              <a:t>万元</a:t>
            </a:r>
          </a:p>
          <a:p>
            <a:pPr marL="619125" lvl="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en-US" altLang="zh-CN" sz="3200" b="1" dirty="0" smtClean="0"/>
              <a:t>7</a:t>
            </a:r>
            <a:r>
              <a:rPr lang="zh-CN" altLang="zh-CN" sz="3200" b="1" dirty="0" smtClean="0"/>
              <a:t>个职能部门</a:t>
            </a:r>
            <a:endParaRPr lang="en-US" altLang="zh-CN" sz="3200" b="1" dirty="0" smtClean="0"/>
          </a:p>
          <a:p>
            <a:pPr marL="619125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en-US" altLang="zh-CN" sz="3200" b="1" dirty="0" smtClean="0"/>
              <a:t>4</a:t>
            </a:r>
            <a:r>
              <a:rPr lang="zh-CN" altLang="zh-CN" sz="3200" b="1" dirty="0" smtClean="0"/>
              <a:t>个直属机构</a:t>
            </a:r>
            <a:endParaRPr lang="en-US" altLang="zh-CN" sz="3200" b="1" dirty="0" smtClean="0"/>
          </a:p>
          <a:p>
            <a:pPr marL="619125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en-US" altLang="zh-CN" sz="3200" b="1" dirty="0" smtClean="0"/>
              <a:t>10</a:t>
            </a:r>
            <a:r>
              <a:rPr lang="zh-CN" altLang="zh-CN" sz="3200" b="1" dirty="0" smtClean="0"/>
              <a:t>个事业部</a:t>
            </a:r>
            <a:endParaRPr lang="en-US" altLang="zh-CN" sz="3200" b="1" dirty="0" smtClean="0"/>
          </a:p>
          <a:p>
            <a:pPr marL="619125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en-US" altLang="zh-CN" sz="3200" b="1" dirty="0" smtClean="0"/>
              <a:t>10</a:t>
            </a:r>
            <a:r>
              <a:rPr lang="zh-CN" altLang="zh-CN" sz="3200" b="1" dirty="0" smtClean="0"/>
              <a:t>个分公司</a:t>
            </a:r>
            <a:endParaRPr lang="en-US" altLang="zh-CN" sz="3200" b="1" dirty="0" smtClean="0"/>
          </a:p>
          <a:p>
            <a:pPr marL="619125" lvl="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en-US" altLang="zh-CN" sz="3200" b="1" dirty="0" smtClean="0"/>
              <a:t>1</a:t>
            </a:r>
            <a:r>
              <a:rPr lang="zh-CN" altLang="zh-CN" sz="3200" b="1" dirty="0" smtClean="0"/>
              <a:t>个全资子公司</a:t>
            </a:r>
            <a:endParaRPr lang="en-US" altLang="zh-CN" sz="3200" b="1" dirty="0" smtClean="0"/>
          </a:p>
          <a:p>
            <a:pPr marL="1082675" lvl="0" indent="-4572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拓扑</a:t>
            </a:r>
            <a:r>
              <a:rPr lang="zh-CN" altLang="en-US" sz="2800" dirty="0" smtClean="0"/>
              <a:t>工程检测公司</a:t>
            </a:r>
            <a:endParaRPr lang="en-US" altLang="zh-CN" sz="2800" dirty="0" smtClean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第一部分</a:t>
            </a:r>
            <a:r>
              <a:rPr lang="en-US" altLang="zh-CN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重温来时路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公司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现状</a:t>
            </a:r>
            <a:endParaRPr lang="en-US" altLang="zh-CN" dirty="0" smtClean="0"/>
          </a:p>
          <a:p>
            <a:pPr marL="288000" indent="-7938">
              <a:spcBef>
                <a:spcPts val="600"/>
              </a:spcBef>
              <a:buClr>
                <a:srgbClr val="C00000"/>
              </a:buClr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2)</a:t>
            </a:r>
            <a:r>
              <a:rPr lang="zh-CN" altLang="en-US" sz="3200" dirty="0" smtClean="0"/>
              <a:t>员工执业资格</a:t>
            </a:r>
            <a:endParaRPr lang="zh-CN" altLang="zh-CN" sz="3200" dirty="0" smtClean="0"/>
          </a:p>
          <a:p>
            <a:pPr marL="1082675" indent="-4572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国家注册监理工程师</a:t>
            </a:r>
            <a:r>
              <a:rPr lang="en-US" altLang="zh-CN" sz="2800" dirty="0" smtClean="0"/>
              <a:t>76</a:t>
            </a:r>
            <a:r>
              <a:rPr lang="zh-CN" altLang="zh-CN" sz="2800" dirty="0" smtClean="0"/>
              <a:t>人</a:t>
            </a:r>
            <a:endParaRPr lang="en-US" altLang="zh-CN" sz="2800" dirty="0" smtClean="0"/>
          </a:p>
          <a:p>
            <a:pPr marL="1082675" indent="-4572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注册造价工程师</a:t>
            </a:r>
            <a:r>
              <a:rPr lang="en-US" altLang="zh-CN" sz="2800" dirty="0" smtClean="0"/>
              <a:t>12</a:t>
            </a:r>
            <a:r>
              <a:rPr lang="zh-CN" altLang="zh-CN" sz="2800" dirty="0" smtClean="0"/>
              <a:t>人</a:t>
            </a:r>
            <a:endParaRPr lang="en-US" altLang="zh-CN" sz="2800" dirty="0" smtClean="0"/>
          </a:p>
          <a:p>
            <a:pPr marL="1082675" indent="-4572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注册一级建造师</a:t>
            </a:r>
            <a:r>
              <a:rPr lang="en-US" altLang="zh-CN" sz="2800" dirty="0" smtClean="0"/>
              <a:t>6</a:t>
            </a:r>
            <a:r>
              <a:rPr lang="zh-CN" altLang="zh-CN" sz="2800" dirty="0" smtClean="0"/>
              <a:t>人</a:t>
            </a:r>
            <a:endParaRPr lang="en-US" altLang="zh-CN" sz="2800" dirty="0" smtClean="0"/>
          </a:p>
          <a:p>
            <a:pPr marL="1082675" indent="-4572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注册咨询工程师</a:t>
            </a:r>
            <a:r>
              <a:rPr lang="en-US" altLang="zh-CN" sz="2800" dirty="0" smtClean="0"/>
              <a:t>4</a:t>
            </a:r>
            <a:r>
              <a:rPr lang="zh-CN" altLang="zh-CN" sz="2800" dirty="0" smtClean="0"/>
              <a:t>人</a:t>
            </a:r>
            <a:endParaRPr lang="en-US" altLang="zh-CN" sz="2800" dirty="0" smtClean="0"/>
          </a:p>
          <a:p>
            <a:pPr marL="1082675" indent="-4572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注册安全工程师</a:t>
            </a:r>
            <a:r>
              <a:rPr lang="en-US" altLang="zh-CN" sz="2800" dirty="0" smtClean="0"/>
              <a:t>10</a:t>
            </a:r>
            <a:r>
              <a:rPr lang="zh-CN" altLang="zh-CN" sz="2800" dirty="0" smtClean="0"/>
              <a:t>人</a:t>
            </a:r>
            <a:endParaRPr lang="en-US" altLang="zh-CN" sz="2800" dirty="0" smtClean="0"/>
          </a:p>
          <a:p>
            <a:pPr marL="1082675" indent="-4572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注册设备监理师</a:t>
            </a:r>
            <a:r>
              <a:rPr lang="en-US" altLang="zh-CN" sz="2800" dirty="0" smtClean="0"/>
              <a:t>32</a:t>
            </a:r>
            <a:r>
              <a:rPr lang="zh-CN" altLang="zh-CN" sz="2800" dirty="0" smtClean="0"/>
              <a:t>人</a:t>
            </a:r>
            <a:endParaRPr lang="en-US" altLang="zh-CN" sz="2800" dirty="0" smtClean="0"/>
          </a:p>
          <a:p>
            <a:pPr marL="1082675" indent="-4572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注册人防监理工程师</a:t>
            </a:r>
            <a:r>
              <a:rPr lang="en-US" altLang="zh-CN" sz="2800" dirty="0" smtClean="0"/>
              <a:t>19</a:t>
            </a:r>
            <a:r>
              <a:rPr lang="zh-CN" altLang="zh-CN" sz="2800" dirty="0" smtClean="0"/>
              <a:t>人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第一部分</a:t>
            </a:r>
            <a:r>
              <a:rPr lang="en-US" altLang="zh-CN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重温来时路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公司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现状</a:t>
            </a:r>
            <a:endParaRPr lang="en-US" altLang="zh-CN" dirty="0" smtClean="0"/>
          </a:p>
          <a:p>
            <a:pPr marL="288000" indent="-7938">
              <a:spcBef>
                <a:spcPts val="600"/>
              </a:spcBef>
              <a:buClr>
                <a:srgbClr val="C00000"/>
              </a:buClr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2)</a:t>
            </a:r>
            <a:r>
              <a:rPr lang="zh-CN" altLang="en-US" sz="3200" dirty="0" smtClean="0"/>
              <a:t>员工执业资格</a:t>
            </a:r>
            <a:endParaRPr lang="zh-CN" altLang="zh-CN" sz="3200" dirty="0" smtClean="0"/>
          </a:p>
          <a:p>
            <a:pPr marL="619125" lvl="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endParaRPr lang="en-US" altLang="zh-CN" sz="2800" dirty="0" smtClean="0"/>
          </a:p>
          <a:p>
            <a:pPr marL="619125" lvl="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endParaRPr lang="en-US" altLang="zh-CN" sz="2800" dirty="0" smtClean="0"/>
          </a:p>
          <a:p>
            <a:pPr marL="619125" lvl="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endParaRPr lang="en-US" altLang="zh-CN" sz="2800" dirty="0" smtClean="0"/>
          </a:p>
        </p:txBody>
      </p:sp>
      <p:graphicFrame>
        <p:nvGraphicFramePr>
          <p:cNvPr id="4" name="图表 3"/>
          <p:cNvGraphicFramePr/>
          <p:nvPr/>
        </p:nvGraphicFramePr>
        <p:xfrm>
          <a:off x="3626895" y="2438890"/>
          <a:ext cx="526558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第一部分</a:t>
            </a:r>
            <a:r>
              <a:rPr lang="en-US" altLang="zh-CN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重温来时路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公司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现状</a:t>
            </a:r>
            <a:endParaRPr lang="en-US" altLang="zh-CN" dirty="0" smtClean="0"/>
          </a:p>
          <a:p>
            <a:pPr marL="288000" lvl="0" indent="-7938">
              <a:spcBef>
                <a:spcPts val="600"/>
              </a:spcBef>
              <a:buClr>
                <a:srgbClr val="C00000"/>
              </a:buClr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3)</a:t>
            </a:r>
            <a:r>
              <a:rPr lang="zh-CN" altLang="zh-CN" sz="3200" dirty="0" smtClean="0"/>
              <a:t>资质平台</a:t>
            </a:r>
          </a:p>
          <a:p>
            <a:pPr marL="619125" indent="-26670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en-US" sz="3200" b="1" dirty="0" smtClean="0"/>
              <a:t>行政许可资质</a:t>
            </a:r>
            <a:endParaRPr lang="en-US" altLang="zh-CN" sz="3200" b="1" dirty="0" smtClean="0"/>
          </a:p>
          <a:p>
            <a:pPr marL="1080000" indent="-4572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en-US" sz="2800" dirty="0" smtClean="0"/>
              <a:t>铁路、市政、房建监理甲级</a:t>
            </a:r>
          </a:p>
          <a:p>
            <a:pPr marL="1080000" indent="-4572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en-US" sz="2800" dirty="0" smtClean="0"/>
              <a:t>人防工程监理甲级</a:t>
            </a:r>
          </a:p>
          <a:p>
            <a:pPr marL="1080000" indent="-4572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en-US" sz="2800" dirty="0" smtClean="0"/>
              <a:t>机电安装、电力监理乙级</a:t>
            </a:r>
            <a:endParaRPr lang="en-US" altLang="zh-CN" sz="2800" dirty="0" smtClean="0"/>
          </a:p>
          <a:p>
            <a:pPr marL="1080000" indent="-4572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工程造价咨询</a:t>
            </a:r>
            <a:r>
              <a:rPr lang="zh-CN" altLang="en-US" sz="2800" dirty="0" smtClean="0"/>
              <a:t>乙级、</a:t>
            </a:r>
            <a:r>
              <a:rPr lang="zh-CN" altLang="zh-CN" sz="2800" dirty="0" smtClean="0"/>
              <a:t>招标代理</a:t>
            </a:r>
            <a:r>
              <a:rPr lang="zh-CN" altLang="en-US" sz="2800" dirty="0" smtClean="0"/>
              <a:t>乙级</a:t>
            </a:r>
            <a:endParaRPr lang="en-US" altLang="zh-CN" sz="2800" dirty="0" smtClean="0"/>
          </a:p>
          <a:p>
            <a:pPr marL="1080000" indent="-4572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en-US" sz="2800" dirty="0" smtClean="0"/>
              <a:t>（拓扑）工程检测、试验、地质预报甲级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第一部分</a:t>
            </a:r>
            <a:r>
              <a:rPr lang="en-US" altLang="zh-CN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重温来时路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公司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现状</a:t>
            </a:r>
            <a:endParaRPr lang="en-US" altLang="zh-CN" dirty="0" smtClean="0"/>
          </a:p>
          <a:p>
            <a:pPr marL="288000" lvl="0" indent="-7938">
              <a:spcBef>
                <a:spcPts val="600"/>
              </a:spcBef>
              <a:buClr>
                <a:srgbClr val="C00000"/>
              </a:buClr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3)</a:t>
            </a:r>
            <a:r>
              <a:rPr lang="zh-CN" altLang="zh-CN" sz="3200" dirty="0" smtClean="0"/>
              <a:t>资质平台</a:t>
            </a:r>
          </a:p>
          <a:p>
            <a:pPr marL="619125" indent="-26670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en-US" sz="3200" b="1" dirty="0" smtClean="0"/>
              <a:t>行政许可资质</a:t>
            </a:r>
            <a:endParaRPr lang="en-US" altLang="zh-CN" sz="3200" b="1" dirty="0" smtClean="0"/>
          </a:p>
          <a:p>
            <a:pPr marL="619125" indent="-26670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en-US" sz="3200" b="1" dirty="0" smtClean="0"/>
              <a:t>备案制资格</a:t>
            </a:r>
            <a:endParaRPr lang="en-US" altLang="zh-CN" sz="3200" b="1" dirty="0" smtClean="0"/>
          </a:p>
          <a:p>
            <a:pPr marL="1080000" indent="-45720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en-US" sz="2800" dirty="0" smtClean="0"/>
              <a:t>设备工程</a:t>
            </a:r>
            <a:r>
              <a:rPr lang="en-US" altLang="zh-CN" sz="2800" dirty="0" smtClean="0"/>
              <a:t>(</a:t>
            </a:r>
            <a:r>
              <a:rPr lang="zh-CN" altLang="zh-CN" sz="2800" dirty="0" smtClean="0"/>
              <a:t>铁道及城市轨道</a:t>
            </a:r>
            <a:r>
              <a:rPr lang="zh-CN" altLang="en-US" sz="2800" dirty="0" smtClean="0"/>
              <a:t>交通）监理甲级</a:t>
            </a:r>
            <a:endParaRPr lang="en-US" altLang="zh-CN" sz="2800" dirty="0" smtClean="0"/>
          </a:p>
          <a:p>
            <a:pPr marL="1080000" indent="-45720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en-US" sz="2800" dirty="0" smtClean="0"/>
              <a:t>地质灾害监理丙级</a:t>
            </a:r>
          </a:p>
          <a:p>
            <a:pPr marL="1080000" indent="-45720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en-US" sz="2800" dirty="0" smtClean="0"/>
              <a:t>环保监理资格</a:t>
            </a:r>
            <a:endParaRPr lang="en-US" altLang="zh-CN" sz="2800" dirty="0" smtClean="0"/>
          </a:p>
          <a:p>
            <a:pPr marL="1080000" indent="-45720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en-US" sz="2800" dirty="0" smtClean="0"/>
              <a:t>工程</a:t>
            </a:r>
            <a:r>
              <a:rPr lang="zh-CN" altLang="zh-CN" sz="2800" dirty="0" smtClean="0"/>
              <a:t>项目</a:t>
            </a:r>
            <a:r>
              <a:rPr lang="zh-CN" altLang="en-US" sz="2800" dirty="0" smtClean="0"/>
              <a:t>代建资格</a:t>
            </a:r>
            <a:endParaRPr lang="en-US" altLang="zh-CN" sz="2800" dirty="0" smtClean="0"/>
          </a:p>
          <a:p>
            <a:pPr marL="1080000" indent="-45720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en-US" sz="2800" dirty="0" smtClean="0"/>
              <a:t>其他（可以依托学校开展一些科研或咨询）</a:t>
            </a:r>
            <a:endParaRPr lang="en-US" altLang="zh-CN" sz="2800" dirty="0" smtClean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第一部分</a:t>
            </a:r>
            <a:r>
              <a:rPr lang="en-US" altLang="zh-CN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重温来时路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449263" indent="-449263">
              <a:lnSpc>
                <a:spcPct val="110000"/>
              </a:lnSpc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公司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现状</a:t>
            </a:r>
            <a:endParaRPr lang="en-US" altLang="zh-CN" dirty="0" smtClean="0"/>
          </a:p>
          <a:p>
            <a:pPr marL="288000" lvl="0" indent="-7938">
              <a:spcBef>
                <a:spcPts val="600"/>
              </a:spcBef>
              <a:buClr>
                <a:srgbClr val="C00000"/>
              </a:buClr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4)</a:t>
            </a:r>
            <a:r>
              <a:rPr lang="zh-CN" altLang="en-US" sz="3200" dirty="0" smtClean="0"/>
              <a:t>综合实力</a:t>
            </a:r>
            <a:endParaRPr lang="en-US" altLang="zh-CN" sz="3200" dirty="0" smtClean="0"/>
          </a:p>
          <a:p>
            <a:pPr marL="619125" indent="-266700">
              <a:lnSpc>
                <a:spcPct val="11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b="1" dirty="0" smtClean="0"/>
              <a:t>综合排名约在</a:t>
            </a:r>
            <a:r>
              <a:rPr lang="en-US" altLang="zh-CN" sz="3200" b="1" dirty="0" smtClean="0"/>
              <a:t>150</a:t>
            </a:r>
            <a:r>
              <a:rPr lang="zh-CN" altLang="zh-CN" sz="3200" b="1" dirty="0" smtClean="0"/>
              <a:t>／</a:t>
            </a:r>
            <a:r>
              <a:rPr lang="en-US" altLang="zh-CN" sz="3200" b="1" dirty="0" smtClean="0"/>
              <a:t>8000</a:t>
            </a:r>
          </a:p>
          <a:p>
            <a:pPr marL="1080000" indent="-4572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甘肃前</a:t>
            </a:r>
            <a:r>
              <a:rPr lang="en-US" altLang="zh-CN" sz="2800" dirty="0" smtClean="0"/>
              <a:t>3</a:t>
            </a:r>
            <a:r>
              <a:rPr lang="zh-CN" altLang="zh-CN" sz="2800" dirty="0" smtClean="0"/>
              <a:t>名</a:t>
            </a:r>
            <a:endParaRPr lang="en-US" altLang="zh-CN" sz="2800" dirty="0" smtClean="0"/>
          </a:p>
          <a:p>
            <a:pPr marL="1080000" indent="-4572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铁路行业前</a:t>
            </a:r>
            <a:r>
              <a:rPr lang="en-US" altLang="zh-CN" sz="2800" dirty="0" smtClean="0"/>
              <a:t>15</a:t>
            </a:r>
            <a:r>
              <a:rPr lang="zh-CN" altLang="zh-CN" sz="2800" dirty="0" smtClean="0"/>
              <a:t>名</a:t>
            </a:r>
          </a:p>
          <a:p>
            <a:pPr marL="619125" indent="-266700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b="1" dirty="0" smtClean="0"/>
              <a:t>按大中小划分，属于规模以上的大型企业</a:t>
            </a:r>
          </a:p>
          <a:p>
            <a:pPr marL="1080000" indent="-4572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en-US" altLang="zh-CN" sz="2800" dirty="0" smtClean="0"/>
              <a:t>2016</a:t>
            </a:r>
            <a:r>
              <a:rPr lang="zh-CN" altLang="zh-CN" sz="2800" dirty="0" smtClean="0"/>
              <a:t>年被省工信委评为</a:t>
            </a:r>
            <a:r>
              <a:rPr lang="zh-CN" altLang="zh-CN" sz="28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生产服务业示范企业</a:t>
            </a:r>
          </a:p>
          <a:p>
            <a:pPr marL="1080000" indent="-4572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en-US" altLang="zh-CN" sz="2800" dirty="0" smtClean="0"/>
              <a:t>2014</a:t>
            </a:r>
            <a:r>
              <a:rPr lang="zh-CN" altLang="zh-CN" sz="2800" dirty="0" smtClean="0"/>
              <a:t>年底被列入国家宏观经济统计数据监测单位</a:t>
            </a:r>
          </a:p>
          <a:p>
            <a:pPr marL="619125" indent="-266700"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b="1" dirty="0" smtClean="0"/>
              <a:t>安宁区及经济开发区的税收监控单位</a:t>
            </a:r>
            <a:endParaRPr lang="en-US" altLang="zh-CN" sz="3200" b="1" dirty="0" smtClean="0"/>
          </a:p>
          <a:p>
            <a:pPr marL="1080000" lvl="1" indent="-457200">
              <a:lnSpc>
                <a:spcPct val="11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en-US" altLang="zh-CN" sz="2800" dirty="0" smtClean="0">
                <a:latin typeface="仿宋_GB2312" pitchFamily="49" charset="-122"/>
                <a:ea typeface="仿宋_GB2312" pitchFamily="49" charset="-122"/>
              </a:rPr>
              <a:t>2016</a:t>
            </a:r>
            <a:r>
              <a:rPr lang="zh-CN" altLang="zh-CN" sz="2800" dirty="0" smtClean="0">
                <a:latin typeface="仿宋_GB2312" pitchFamily="49" charset="-122"/>
                <a:ea typeface="仿宋_GB2312" pitchFamily="49" charset="-122"/>
              </a:rPr>
              <a:t>年全年纳税近</a:t>
            </a:r>
            <a:r>
              <a:rPr lang="en-US" altLang="zh-CN" sz="2800" dirty="0" smtClean="0">
                <a:latin typeface="仿宋_GB2312" pitchFamily="49" charset="-122"/>
                <a:ea typeface="仿宋_GB2312" pitchFamily="49" charset="-122"/>
              </a:rPr>
              <a:t>1363</a:t>
            </a:r>
            <a:r>
              <a:rPr lang="zh-CN" altLang="zh-CN" sz="2800" dirty="0" smtClean="0">
                <a:latin typeface="仿宋_GB2312" pitchFamily="49" charset="-122"/>
                <a:ea typeface="仿宋_GB2312" pitchFamily="49" charset="-122"/>
              </a:rPr>
              <a:t>万元</a:t>
            </a:r>
          </a:p>
        </p:txBody>
      </p:sp>
    </p:spTree>
  </p:cSld>
  <p:clrMapOvr>
    <a:masterClrMapping/>
  </p:clrMapOvr>
  <p:transition spd="med">
    <p:split orient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第一部分</a:t>
            </a:r>
            <a:r>
              <a:rPr lang="en-US" altLang="zh-CN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重温来时路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3.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是什么支撑我们走到今天</a:t>
            </a:r>
            <a:endParaRPr lang="en-US" altLang="zh-CN" dirty="0" smtClean="0"/>
          </a:p>
          <a:p>
            <a:pPr marL="619125" indent="-26670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endParaRPr lang="en-US" altLang="zh-CN" sz="1000" b="1" dirty="0" smtClean="0"/>
          </a:p>
          <a:p>
            <a:pPr marL="715963" indent="-441325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人生天地间，做事先做人</a:t>
            </a:r>
            <a:r>
              <a:rPr lang="zh-CN" altLang="zh-CN" sz="3200" b="1" dirty="0" smtClean="0"/>
              <a:t>的共同价值观</a:t>
            </a:r>
            <a:endParaRPr lang="en-US" altLang="zh-CN" sz="3200" b="1" dirty="0" smtClean="0"/>
          </a:p>
          <a:p>
            <a:pPr marL="715963" indent="-441325">
              <a:spcBef>
                <a:spcPts val="1200"/>
              </a:spcBef>
              <a:buClr>
                <a:srgbClr val="C00000"/>
              </a:buClr>
              <a:tabLst>
                <a:tab pos="533400" algn="l"/>
                <a:tab pos="715963" algn="l"/>
                <a:tab pos="990600" algn="l"/>
              </a:tabLst>
            </a:pPr>
            <a:r>
              <a:rPr lang="en-US" altLang="zh-CN" sz="3200" b="1" dirty="0" smtClean="0"/>
              <a:t>                        </a:t>
            </a:r>
            <a:r>
              <a:rPr lang="zh-CN" altLang="zh-CN" sz="3200" b="1" dirty="0" smtClean="0"/>
              <a:t>把我们</a:t>
            </a:r>
            <a:r>
              <a:rPr lang="zh-CN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召唤</a:t>
            </a:r>
            <a:r>
              <a:rPr lang="zh-CN" altLang="zh-CN" sz="3200" b="1" dirty="0" smtClean="0"/>
              <a:t>在一起</a:t>
            </a:r>
            <a:endParaRPr lang="en-US" altLang="zh-CN" sz="3200" b="1" dirty="0" smtClean="0"/>
          </a:p>
          <a:p>
            <a:pPr marL="715963" indent="-441325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学习、担当、分享、成长</a:t>
            </a:r>
            <a:r>
              <a:rPr lang="zh-CN" altLang="zh-CN" sz="3200" b="1" dirty="0" smtClean="0"/>
              <a:t>的企业精神</a:t>
            </a:r>
            <a:endParaRPr lang="en-US" altLang="zh-CN" sz="3200" b="1" dirty="0" smtClean="0"/>
          </a:p>
          <a:p>
            <a:pPr marL="715963" indent="-441325">
              <a:spcBef>
                <a:spcPts val="1200"/>
              </a:spcBef>
              <a:buClr>
                <a:srgbClr val="C00000"/>
              </a:buClr>
              <a:tabLst>
                <a:tab pos="533400" algn="l"/>
                <a:tab pos="715963" algn="l"/>
                <a:tab pos="990600" algn="l"/>
              </a:tabLst>
            </a:pPr>
            <a:r>
              <a:rPr lang="en-US" altLang="zh-CN" sz="3200" b="1" dirty="0" smtClean="0"/>
              <a:t>                        </a:t>
            </a:r>
            <a:r>
              <a:rPr lang="zh-CN" altLang="zh-CN" sz="3200" b="1" dirty="0" smtClean="0"/>
              <a:t>把我们</a:t>
            </a:r>
            <a:r>
              <a:rPr lang="zh-CN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联系</a:t>
            </a:r>
            <a:r>
              <a:rPr lang="zh-CN" altLang="zh-CN" sz="3200" b="1" dirty="0" smtClean="0"/>
              <a:t>到一起</a:t>
            </a:r>
          </a:p>
          <a:p>
            <a:pPr marL="715963" indent="-441325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b="1" dirty="0" smtClean="0"/>
              <a:t>对</a:t>
            </a:r>
            <a:r>
              <a:rPr lang="zh-CN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企业价值和个人尊严</a:t>
            </a:r>
            <a:r>
              <a:rPr lang="zh-CN" altLang="zh-CN" sz="3200" b="1" dirty="0" smtClean="0"/>
              <a:t>的渴望</a:t>
            </a:r>
            <a:endParaRPr lang="en-US" altLang="zh-CN" sz="3200" b="1" dirty="0" smtClean="0"/>
          </a:p>
          <a:p>
            <a:pPr marL="715963" indent="-441325">
              <a:spcBef>
                <a:spcPts val="1200"/>
              </a:spcBef>
              <a:buClr>
                <a:srgbClr val="C00000"/>
              </a:buClr>
              <a:tabLst>
                <a:tab pos="533400" algn="l"/>
                <a:tab pos="715963" algn="l"/>
                <a:tab pos="990600" algn="l"/>
              </a:tabLst>
            </a:pPr>
            <a:r>
              <a:rPr lang="en-US" altLang="zh-CN" sz="3200" b="1" dirty="0" smtClean="0"/>
              <a:t>                        </a:t>
            </a:r>
            <a:r>
              <a:rPr lang="zh-CN" altLang="zh-CN" sz="3200" b="1" dirty="0" smtClean="0"/>
              <a:t>把我们</a:t>
            </a:r>
            <a:r>
              <a:rPr lang="zh-CN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凝聚</a:t>
            </a:r>
            <a:r>
              <a:rPr lang="zh-CN" altLang="zh-CN" sz="3200" b="1" dirty="0" smtClean="0"/>
              <a:t>到一起</a:t>
            </a:r>
            <a:endParaRPr lang="zh-CN" altLang="zh-CN" sz="2800" dirty="0" smtClean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647776_215938252132_2.jpg"/>
          <p:cNvPicPr>
            <a:picLocks noChangeAspect="1"/>
          </p:cNvPicPr>
          <p:nvPr/>
        </p:nvPicPr>
        <p:blipFill>
          <a:blip r:embed="rId2" cstate="print"/>
          <a:srcRect b="4987"/>
          <a:stretch>
            <a:fillRect/>
          </a:stretch>
        </p:blipFill>
        <p:spPr>
          <a:xfrm>
            <a:off x="0" y="-1"/>
            <a:ext cx="9144000" cy="6489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0" y="1583794"/>
            <a:ext cx="9144000" cy="2205245"/>
          </a:xfrm>
        </p:spPr>
        <p:txBody>
          <a:bodyPr lIns="0" rIns="0">
            <a:noAutofit/>
          </a:bodyPr>
          <a:lstStyle/>
          <a:p>
            <a:pPr algn="l"/>
            <a:r>
              <a:rPr lang="en-US" altLang="zh-CN" sz="6600" dirty="0" smtClean="0">
                <a:solidFill>
                  <a:srgbClr val="FF0000"/>
                </a:solidFill>
                <a:effectLst/>
              </a:rPr>
              <a:t>   </a:t>
            </a:r>
            <a:r>
              <a:rPr lang="zh-CN" altLang="zh-CN" sz="6600" dirty="0" smtClean="0">
                <a:solidFill>
                  <a:srgbClr val="FF0000"/>
                </a:solidFill>
                <a:effectLst/>
                <a:latin typeface="仿宋_GB2312" pitchFamily="49" charset="-122"/>
                <a:ea typeface="仿宋_GB2312" pitchFamily="49" charset="-122"/>
              </a:rPr>
              <a:t>夏</a:t>
            </a:r>
            <a:r>
              <a:rPr lang="zh-CN" altLang="zh-CN" sz="6600" dirty="0">
                <a:solidFill>
                  <a:srgbClr val="FF0000"/>
                </a:solidFill>
                <a:effectLst/>
                <a:latin typeface="仿宋_GB2312" pitchFamily="49" charset="-122"/>
                <a:ea typeface="仿宋_GB2312" pitchFamily="49" charset="-122"/>
              </a:rPr>
              <a:t>、秋、冬</a:t>
            </a:r>
            <a:r>
              <a:rPr lang="zh-CN" altLang="zh-CN" sz="6600" dirty="0" smtClean="0">
                <a:solidFill>
                  <a:srgbClr val="FF0000"/>
                </a:solidFill>
                <a:effectLst/>
                <a:latin typeface="仿宋_GB2312" pitchFamily="49" charset="-122"/>
                <a:ea typeface="仿宋_GB2312" pitchFamily="49" charset="-122"/>
              </a:rPr>
              <a:t>，</a:t>
            </a:r>
            <a:r>
              <a:rPr lang="en-US" altLang="zh-CN" sz="6600" dirty="0" smtClean="0">
                <a:solidFill>
                  <a:srgbClr val="0000FF"/>
                </a:solidFill>
                <a:effectLst/>
              </a:rPr>
              <a:t/>
            </a:r>
            <a:br>
              <a:rPr lang="en-US" altLang="zh-CN" sz="6600" dirty="0" smtClean="0">
                <a:solidFill>
                  <a:srgbClr val="0000FF"/>
                </a:solidFill>
                <a:effectLst/>
              </a:rPr>
            </a:br>
            <a:r>
              <a:rPr lang="en-US" altLang="zh-CN" sz="6600" dirty="0" smtClean="0">
                <a:solidFill>
                  <a:srgbClr val="0000FF"/>
                </a:solidFill>
                <a:effectLst/>
              </a:rPr>
              <a:t>     </a:t>
            </a:r>
            <a:r>
              <a:rPr lang="zh-CN" altLang="zh-CN" sz="6600" dirty="0">
                <a:solidFill>
                  <a:srgbClr val="FFFF00"/>
                </a:solidFill>
                <a:effectLst/>
                <a:latin typeface="仿宋_GB2312" pitchFamily="49" charset="-122"/>
                <a:ea typeface="仿宋_GB2312" pitchFamily="49" charset="-122"/>
              </a:rPr>
              <a:t>我们一起</a:t>
            </a:r>
            <a:r>
              <a:rPr lang="zh-CN" altLang="zh-CN" sz="6600" dirty="0" smtClean="0">
                <a:solidFill>
                  <a:srgbClr val="FFFF00"/>
                </a:solidFill>
                <a:effectLst/>
                <a:latin typeface="仿宋_GB2312" pitchFamily="49" charset="-122"/>
                <a:ea typeface="仿宋_GB2312" pitchFamily="49" charset="-122"/>
              </a:rPr>
              <a:t>走过</a:t>
            </a:r>
            <a:r>
              <a:rPr lang="en-US" altLang="zh-CN" sz="6600" dirty="0">
                <a:solidFill>
                  <a:srgbClr val="FFFF00"/>
                </a:solidFill>
                <a:effectLst/>
                <a:latin typeface="仿宋_GB2312" pitchFamily="49" charset="-122"/>
                <a:ea typeface="仿宋_GB2312" pitchFamily="49" charset="-122"/>
              </a:rPr>
              <a:t>…</a:t>
            </a:r>
            <a:endParaRPr lang="zh-CN" altLang="en-US" sz="6600" dirty="0">
              <a:solidFill>
                <a:srgbClr val="FFFF00"/>
              </a:solidFill>
              <a:effectLst/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478015"/>
          </a:xfrm>
          <a:ln>
            <a:noFill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zh-CN" altLang="en-US" sz="4800" b="0" dirty="0" smtClean="0">
                <a:effectLst/>
                <a:latin typeface="华文行楷" pitchFamily="2" charset="-122"/>
                <a:ea typeface="华文行楷" pitchFamily="2" charset="-122"/>
              </a:rPr>
              <a:t>刘凤奎</a:t>
            </a:r>
          </a:p>
          <a:p>
            <a:pPr>
              <a:spcBef>
                <a:spcPts val="0"/>
              </a:spcBef>
            </a:pPr>
            <a:r>
              <a:rPr lang="zh-CN" altLang="en-US" sz="4000" b="0" dirty="0" smtClean="0">
                <a:effectLst/>
              </a:rPr>
              <a:t>20</a:t>
            </a:r>
            <a:r>
              <a:rPr lang="en-US" altLang="zh-CN" sz="4000" b="0" dirty="0" smtClean="0">
                <a:effectLst/>
              </a:rPr>
              <a:t>17</a:t>
            </a:r>
            <a:r>
              <a:rPr lang="zh-CN" altLang="en-US" sz="4000" b="0" dirty="0" smtClean="0">
                <a:effectLst/>
              </a:rPr>
              <a:t>年</a:t>
            </a:r>
            <a:r>
              <a:rPr lang="en-US" altLang="zh-CN" sz="4000" b="0" dirty="0" smtClean="0">
                <a:effectLst/>
              </a:rPr>
              <a:t>2</a:t>
            </a:r>
            <a:r>
              <a:rPr lang="zh-CN" altLang="en-US" sz="4000" b="0" dirty="0" smtClean="0">
                <a:effectLst/>
              </a:rPr>
              <a:t>月</a:t>
            </a:r>
            <a:r>
              <a:rPr lang="en-US" altLang="zh-CN" sz="4000" b="0" dirty="0" smtClean="0">
                <a:effectLst/>
              </a:rPr>
              <a:t>26</a:t>
            </a:r>
            <a:r>
              <a:rPr lang="zh-CN" altLang="en-US" sz="4000" b="0" dirty="0" smtClean="0">
                <a:effectLst/>
              </a:rPr>
              <a:t>日</a:t>
            </a:r>
          </a:p>
          <a:p>
            <a:endParaRPr lang="zh-CN" altLang="en-US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>
                <a:latin typeface="隶书"/>
                <a:ea typeface="隶书"/>
              </a:rPr>
              <a:t>第一部分</a:t>
            </a:r>
            <a:r>
              <a:rPr lang="en-US" altLang="zh-CN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重温来时路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indent="-360000">
              <a:lnSpc>
                <a:spcPct val="120000"/>
              </a:lnSpc>
              <a:spcBef>
                <a:spcPts val="600"/>
              </a:spcBef>
            </a:pPr>
            <a:endParaRPr lang="en-US" altLang="zh-CN" sz="3900" b="1" dirty="0" smtClean="0">
              <a:solidFill>
                <a:srgbClr val="FFFFFF"/>
              </a:solidFill>
              <a:latin typeface="仿宋_GB2312"/>
              <a:ea typeface="仿宋_GB2312"/>
            </a:endParaRPr>
          </a:p>
          <a:p>
            <a:pPr marL="360000" indent="-360000">
              <a:lnSpc>
                <a:spcPct val="120000"/>
              </a:lnSpc>
              <a:spcBef>
                <a:spcPts val="2400"/>
              </a:spcBef>
            </a:pPr>
            <a:r>
              <a:rPr lang="en-US" altLang="zh-CN" sz="3900" b="1" dirty="0" smtClean="0">
                <a:solidFill>
                  <a:srgbClr val="FFFFFF"/>
                </a:solidFill>
                <a:latin typeface="仿宋_GB2312"/>
                <a:ea typeface="仿宋_GB2312"/>
              </a:rPr>
              <a:t>  </a:t>
            </a:r>
            <a:r>
              <a:rPr lang="en-US" altLang="zh-CN" sz="4000" dirty="0" smtClean="0"/>
              <a:t>1.</a:t>
            </a:r>
            <a:r>
              <a:rPr lang="zh-CN" altLang="zh-CN" sz="4000" b="1" u="wavyDbl" dirty="0" smtClean="0">
                <a:solidFill>
                  <a:srgbClr val="FFFF00"/>
                </a:solidFill>
                <a:ea typeface="楷体_GB2312" pitchFamily="49" charset="-122"/>
              </a:rPr>
              <a:t>公司的发展脉络</a:t>
            </a:r>
            <a:endParaRPr lang="zh-CN" altLang="zh-CN" sz="4000" dirty="0" smtClean="0"/>
          </a:p>
          <a:p>
            <a:pPr>
              <a:spcBef>
                <a:spcPts val="2400"/>
              </a:spcBef>
            </a:pPr>
            <a:r>
              <a:rPr lang="en-US" altLang="zh-CN" sz="4000" dirty="0" smtClean="0"/>
              <a:t>  2.</a:t>
            </a:r>
            <a:r>
              <a:rPr lang="zh-CN" altLang="zh-CN" sz="4000" b="1" u="wavyDbl" dirty="0" smtClean="0">
                <a:solidFill>
                  <a:srgbClr val="FFFF00"/>
                </a:solidFill>
                <a:ea typeface="楷体_GB2312" pitchFamily="49" charset="-122"/>
              </a:rPr>
              <a:t>公司现状</a:t>
            </a:r>
            <a:endParaRPr lang="zh-CN" altLang="zh-CN" sz="4000" dirty="0" smtClean="0"/>
          </a:p>
          <a:p>
            <a:pPr>
              <a:spcBef>
                <a:spcPts val="2400"/>
              </a:spcBef>
            </a:pPr>
            <a:r>
              <a:rPr lang="en-US" altLang="zh-CN" sz="4000" dirty="0" smtClean="0">
                <a:solidFill>
                  <a:srgbClr val="FFFF00"/>
                </a:solidFill>
              </a:rPr>
              <a:t>  </a:t>
            </a:r>
            <a:r>
              <a:rPr lang="en-US" altLang="zh-CN" sz="4000" dirty="0" smtClean="0"/>
              <a:t>3.</a:t>
            </a:r>
            <a:r>
              <a:rPr lang="zh-CN" altLang="zh-CN" sz="4000" b="1" u="wavyDbl" dirty="0" smtClean="0">
                <a:solidFill>
                  <a:srgbClr val="FFFF00"/>
                </a:solidFill>
                <a:ea typeface="楷体_GB2312" pitchFamily="49" charset="-122"/>
              </a:rPr>
              <a:t>是什么支撑我们走到今天</a:t>
            </a:r>
          </a:p>
          <a:p>
            <a:pPr>
              <a:spcBef>
                <a:spcPts val="2400"/>
              </a:spcBef>
            </a:pPr>
            <a:endParaRPr lang="zh-CN" altLang="zh-CN" dirty="0" smtClean="0"/>
          </a:p>
          <a:p>
            <a:pPr>
              <a:spcBef>
                <a:spcPts val="2400"/>
              </a:spcBef>
            </a:pPr>
            <a:endParaRPr lang="zh-CN" alt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6000" dirty="0" smtClean="0">
                <a:solidFill>
                  <a:srgbClr val="C00000"/>
                </a:solidFill>
                <a:latin typeface="隶书"/>
                <a:ea typeface="华文新魏"/>
              </a:rPr>
              <a:t>夏</a:t>
            </a:r>
            <a:r>
              <a:rPr lang="zh-CN" altLang="zh-CN" sz="4000" b="0" dirty="0">
                <a:solidFill>
                  <a:srgbClr val="C00000"/>
                </a:solidFill>
                <a:effectLst/>
                <a:latin typeface="隶书"/>
                <a:ea typeface="华文新魏"/>
              </a:rPr>
              <a:t>、</a:t>
            </a:r>
            <a:r>
              <a:rPr lang="zh-CN" altLang="zh-CN" sz="6000" dirty="0">
                <a:solidFill>
                  <a:srgbClr val="C00000"/>
                </a:solidFill>
                <a:latin typeface="隶书"/>
                <a:ea typeface="华文新魏"/>
              </a:rPr>
              <a:t>秋</a:t>
            </a:r>
            <a:r>
              <a:rPr lang="zh-CN" altLang="zh-CN" sz="4000" b="0" dirty="0">
                <a:solidFill>
                  <a:srgbClr val="C00000"/>
                </a:solidFill>
                <a:effectLst/>
                <a:latin typeface="隶书"/>
                <a:ea typeface="华文新魏"/>
              </a:rPr>
              <a:t>、</a:t>
            </a:r>
            <a:r>
              <a:rPr lang="zh-CN" altLang="zh-CN" sz="6000" dirty="0" smtClean="0">
                <a:solidFill>
                  <a:srgbClr val="C00000"/>
                </a:solidFill>
                <a:latin typeface="隶书"/>
                <a:ea typeface="华文新魏"/>
              </a:rPr>
              <a:t>冬</a:t>
            </a:r>
            <a:r>
              <a:rPr lang="zh-CN" altLang="en-US" sz="4000" b="0" dirty="0">
                <a:solidFill>
                  <a:srgbClr val="C00000"/>
                </a:solidFill>
                <a:effectLst/>
                <a:latin typeface="隶书"/>
                <a:ea typeface="华文新魏"/>
              </a:rPr>
              <a:t>，</a:t>
            </a:r>
            <a:r>
              <a:rPr lang="zh-CN" altLang="zh-CN" sz="6000" dirty="0" smtClean="0">
                <a:solidFill>
                  <a:srgbClr val="C00000"/>
                </a:solidFill>
                <a:latin typeface="隶书"/>
                <a:ea typeface="华文新魏"/>
              </a:rPr>
              <a:t>我们</a:t>
            </a:r>
            <a:r>
              <a:rPr lang="zh-CN" altLang="zh-CN" sz="6000" dirty="0">
                <a:solidFill>
                  <a:srgbClr val="C00000"/>
                </a:solidFill>
                <a:latin typeface="隶书"/>
                <a:ea typeface="华文新魏"/>
              </a:rPr>
              <a:t>一起</a:t>
            </a:r>
            <a:r>
              <a:rPr lang="zh-CN" altLang="zh-CN" sz="6000" dirty="0" smtClean="0">
                <a:solidFill>
                  <a:srgbClr val="C00000"/>
                </a:solidFill>
                <a:latin typeface="隶书"/>
                <a:ea typeface="华文新魏"/>
              </a:rPr>
              <a:t>走过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>
              <a:spcBef>
                <a:spcPct val="50000"/>
              </a:spcBef>
            </a:pPr>
            <a:endParaRPr lang="en-US" altLang="zh-CN" dirty="0" smtClean="0"/>
          </a:p>
          <a:p>
            <a:pPr marL="360000" indent="0">
              <a:spcBef>
                <a:spcPts val="4800"/>
              </a:spcBef>
            </a:pPr>
            <a:r>
              <a:rPr lang="zh-CN" altLang="zh-CN" sz="4400" b="1" dirty="0" smtClean="0"/>
              <a:t>第一部分</a:t>
            </a:r>
            <a:r>
              <a:rPr lang="en-US" altLang="zh-CN" sz="4400" b="1" dirty="0" smtClean="0"/>
              <a:t>  </a:t>
            </a:r>
            <a:r>
              <a:rPr lang="zh-CN" altLang="zh-CN" sz="4400" b="1" dirty="0" smtClean="0"/>
              <a:t>重温来时路</a:t>
            </a:r>
          </a:p>
          <a:p>
            <a:pPr marL="360000" indent="0">
              <a:spcBef>
                <a:spcPts val="4800"/>
              </a:spcBef>
            </a:pPr>
            <a:r>
              <a:rPr lang="zh-CN" altLang="zh-C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第二部分</a:t>
            </a:r>
            <a:r>
              <a:rPr lang="en-US" altLang="zh-C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zh-C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我们要走向何方</a:t>
            </a:r>
          </a:p>
          <a:p>
            <a:pPr marL="360000" indent="0">
              <a:spcBef>
                <a:spcPts val="4800"/>
              </a:spcBef>
            </a:pPr>
            <a:r>
              <a:rPr lang="zh-CN" altLang="zh-CN" sz="4400" b="1" dirty="0" smtClean="0">
                <a:solidFill>
                  <a:schemeClr val="tx1"/>
                </a:solidFill>
              </a:rPr>
              <a:t>第三部分</a:t>
            </a:r>
            <a:r>
              <a:rPr lang="en-US" altLang="zh-CN" sz="4400" b="1" dirty="0" smtClean="0">
                <a:solidFill>
                  <a:schemeClr val="tx1"/>
                </a:solidFill>
              </a:rPr>
              <a:t>  </a:t>
            </a:r>
            <a:r>
              <a:rPr lang="zh-CN" altLang="zh-CN" sz="4400" b="1" dirty="0" smtClean="0">
                <a:solidFill>
                  <a:schemeClr val="tx1"/>
                </a:solidFill>
              </a:rPr>
              <a:t>让我们携手走向春天</a:t>
            </a:r>
          </a:p>
          <a:p>
            <a:pPr marL="360000" indent="0">
              <a:spcBef>
                <a:spcPts val="4800"/>
              </a:spcBef>
            </a:pPr>
            <a:endParaRPr lang="zh-CN" altLang="en-US" sz="4400" b="1" dirty="0" smtClean="0"/>
          </a:p>
        </p:txBody>
      </p:sp>
    </p:spTree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301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301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D0491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15" y="1268759"/>
            <a:ext cx="8730970" cy="5265585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二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latin typeface="隶书"/>
                <a:ea typeface="隶书"/>
              </a:rPr>
              <a:t>  </a:t>
            </a:r>
            <a:r>
              <a:rPr lang="zh-CN" altLang="zh-CN" dirty="0" smtClean="0">
                <a:latin typeface="隶书"/>
                <a:ea typeface="隶书"/>
              </a:rPr>
              <a:t>我们</a:t>
            </a:r>
            <a:r>
              <a:rPr lang="zh-CN" altLang="zh-CN" dirty="0">
                <a:latin typeface="隶书"/>
                <a:ea typeface="隶书"/>
              </a:rPr>
              <a:t>要走向何</a:t>
            </a:r>
            <a:r>
              <a:rPr lang="zh-CN" altLang="zh-CN" dirty="0" smtClean="0">
                <a:latin typeface="隶书"/>
                <a:ea typeface="隶书"/>
              </a:rPr>
              <a:t>方</a:t>
            </a:r>
            <a:endParaRPr lang="zh-CN" altLang="en-US" dirty="0">
              <a:latin typeface="隶书"/>
              <a:ea typeface="隶书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indent="-360000">
              <a:lnSpc>
                <a:spcPct val="120000"/>
              </a:lnSpc>
              <a:spcBef>
                <a:spcPts val="600"/>
              </a:spcBef>
            </a:pPr>
            <a:r>
              <a:rPr lang="en-US" altLang="zh-CN" sz="3900" b="1" dirty="0" smtClean="0">
                <a:solidFill>
                  <a:srgbClr val="FFFFFF"/>
                </a:solidFill>
                <a:latin typeface="仿宋_GB2312"/>
                <a:ea typeface="仿宋_GB2312"/>
              </a:rPr>
              <a:t> </a:t>
            </a:r>
            <a:endParaRPr lang="en-US" altLang="zh-CN" sz="2000" b="1" dirty="0" smtClean="0">
              <a:solidFill>
                <a:srgbClr val="FFFFFF"/>
              </a:solidFill>
              <a:latin typeface="仿宋_GB2312"/>
              <a:ea typeface="仿宋_GB2312"/>
            </a:endParaRPr>
          </a:p>
          <a:p>
            <a:pPr marL="360000" indent="-360000">
              <a:spcBef>
                <a:spcPts val="3000"/>
              </a:spcBef>
            </a:pPr>
            <a:endParaRPr lang="en-US" altLang="zh-CN" sz="2000" b="1" dirty="0" smtClean="0">
              <a:solidFill>
                <a:srgbClr val="FFFFFF"/>
              </a:solidFill>
              <a:latin typeface="仿宋_GB2312"/>
              <a:ea typeface="仿宋_GB2312"/>
            </a:endParaRPr>
          </a:p>
          <a:p>
            <a:pPr marL="360000" indent="-360000">
              <a:spcBef>
                <a:spcPts val="3000"/>
              </a:spcBef>
            </a:pPr>
            <a:r>
              <a:rPr lang="en-US" altLang="zh-CN" sz="4000" dirty="0" smtClean="0"/>
              <a:t>  1.</a:t>
            </a:r>
            <a:r>
              <a:rPr lang="zh-CN" altLang="zh-CN" sz="4000" b="1" u="wavyDbl" dirty="0" smtClean="0">
                <a:ea typeface="楷体_GB2312" pitchFamily="49" charset="-122"/>
              </a:rPr>
              <a:t>公司的发展</a:t>
            </a:r>
            <a:r>
              <a:rPr lang="zh-CN" altLang="en-US" sz="4000" b="1" u="wavyDbl" dirty="0" smtClean="0">
                <a:ea typeface="楷体_GB2312" pitchFamily="49" charset="-122"/>
              </a:rPr>
              <a:t>战略</a:t>
            </a:r>
            <a:endParaRPr lang="zh-CN" altLang="zh-CN" sz="4000" dirty="0" smtClean="0"/>
          </a:p>
          <a:p>
            <a:pPr>
              <a:spcBef>
                <a:spcPts val="3000"/>
              </a:spcBef>
            </a:pPr>
            <a:r>
              <a:rPr lang="en-US" altLang="zh-CN" sz="4000" dirty="0" smtClean="0"/>
              <a:t>  2.</a:t>
            </a:r>
            <a:r>
              <a:rPr lang="zh-CN" altLang="zh-CN" sz="4000" b="1" u="wavyDbl" dirty="0" smtClean="0">
                <a:ea typeface="楷体_GB2312" pitchFamily="49" charset="-122"/>
              </a:rPr>
              <a:t>走向春天的必由之路</a:t>
            </a:r>
            <a:endParaRPr lang="zh-CN" altLang="en-US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</a:t>
            </a:r>
            <a:r>
              <a:rPr lang="zh-CN" altLang="en-US" dirty="0">
                <a:latin typeface="隶书"/>
                <a:ea typeface="隶书"/>
              </a:rPr>
              <a:t>二</a:t>
            </a:r>
            <a:r>
              <a:rPr lang="zh-CN" altLang="zh-CN" dirty="0">
                <a:latin typeface="隶书"/>
                <a:ea typeface="隶书"/>
              </a:rPr>
              <a:t>部分</a:t>
            </a:r>
            <a:r>
              <a:rPr lang="en-US" altLang="zh-CN" sz="3200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我们要走向何方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lnSpc>
                <a:spcPct val="150000"/>
              </a:lnSpc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1.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公司的发展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战略</a:t>
            </a:r>
            <a:endParaRPr lang="zh-CN" altLang="zh-CN" b="1" u="wavyDbl" dirty="0" smtClean="0">
              <a:solidFill>
                <a:srgbClr val="FFFF00"/>
              </a:solidFill>
              <a:ea typeface="楷体_GB2312" pitchFamily="49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我们的愿景</a:t>
            </a:r>
            <a:endParaRPr lang="en-US" altLang="zh-CN" sz="3200" dirty="0" smtClean="0"/>
          </a:p>
          <a:p>
            <a:r>
              <a:rPr lang="en-US" altLang="zh-CN" sz="3200" b="1" dirty="0" smtClean="0"/>
              <a:t>    </a:t>
            </a:r>
            <a:r>
              <a:rPr lang="zh-CN" altLang="zh-CN" sz="3200" b="1" u="wavy" dirty="0" smtClean="0"/>
              <a:t>依托学校，将咨询公司办成集生产、教学、科研三位一体的研究型综合企业。</a:t>
            </a:r>
            <a:endParaRPr lang="en-US" altLang="zh-CN" sz="3200" b="1" u="wavy" dirty="0" smtClean="0"/>
          </a:p>
          <a:p>
            <a:r>
              <a:rPr lang="en-US" altLang="zh-CN" sz="3200" b="1" dirty="0" smtClean="0"/>
              <a:t>    </a:t>
            </a:r>
            <a:r>
              <a:rPr lang="zh-CN" altLang="zh-CN" sz="3200" b="1" u="wavy" dirty="0" smtClean="0">
                <a:solidFill>
                  <a:srgbClr val="FF0000"/>
                </a:solidFill>
              </a:rPr>
              <a:t>实现企业价值，成就员工尊严。</a:t>
            </a:r>
            <a:endParaRPr lang="zh-CN" altLang="zh-CN" sz="3200" dirty="0" smtClean="0">
              <a:solidFill>
                <a:srgbClr val="FF0000"/>
              </a:solidFill>
            </a:endParaRPr>
          </a:p>
          <a:p>
            <a:pPr marL="533400" lvl="0" indent="-441325">
              <a:buFont typeface="Wingdings" pitchFamily="2" charset="2"/>
              <a:buChar char="Ø"/>
            </a:pPr>
            <a:r>
              <a:rPr lang="zh-CN" altLang="zh-CN" sz="3200" dirty="0" smtClean="0"/>
              <a:t>做有价值的企业</a:t>
            </a:r>
            <a:endParaRPr lang="en-US" altLang="zh-CN" sz="3200" dirty="0" smtClean="0"/>
          </a:p>
          <a:p>
            <a:pPr marL="533400" indent="-441325">
              <a:buFont typeface="Wingdings" pitchFamily="2" charset="2"/>
              <a:buChar char="Ø"/>
            </a:pPr>
            <a:r>
              <a:rPr lang="zh-CN" altLang="zh-CN" sz="3200" dirty="0" smtClean="0"/>
              <a:t>成就有尊严的员工</a:t>
            </a:r>
            <a:endParaRPr lang="en-US" altLang="zh-CN" sz="3200" dirty="0" smtClean="0"/>
          </a:p>
          <a:p>
            <a:pPr marL="533400" lvl="0" indent="-441325">
              <a:buFont typeface="Wingdings" pitchFamily="2" charset="2"/>
              <a:buChar char="Ø"/>
            </a:pPr>
            <a:r>
              <a:rPr lang="zh-CN" altLang="zh-CN" sz="3200" dirty="0" smtClean="0"/>
              <a:t>企业与员工一起成长！员工展翅，企业腾飞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</a:t>
            </a:r>
            <a:r>
              <a:rPr lang="zh-CN" altLang="en-US" dirty="0">
                <a:latin typeface="隶书"/>
                <a:ea typeface="隶书"/>
              </a:rPr>
              <a:t>二</a:t>
            </a:r>
            <a:r>
              <a:rPr lang="zh-CN" altLang="zh-CN" dirty="0">
                <a:latin typeface="隶书"/>
                <a:ea typeface="隶书"/>
              </a:rPr>
              <a:t>部分</a:t>
            </a:r>
            <a:r>
              <a:rPr lang="en-US" altLang="zh-CN" sz="3200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我们要走向何方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lnSpc>
                <a:spcPct val="150000"/>
              </a:lnSpc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1.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公司的发展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战略</a:t>
            </a:r>
            <a:endParaRPr lang="zh-CN" altLang="zh-CN" b="1" u="wavyDbl" dirty="0" smtClean="0">
              <a:solidFill>
                <a:srgbClr val="FFFF00"/>
              </a:solidFill>
              <a:ea typeface="楷体_GB2312" pitchFamily="49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我们的愿景</a:t>
            </a:r>
            <a:endParaRPr lang="en-US" altLang="zh-CN" sz="3200" dirty="0" smtClean="0"/>
          </a:p>
          <a:p>
            <a:pPr>
              <a:spcBef>
                <a:spcPts val="600"/>
              </a:spcBef>
            </a:pPr>
            <a:r>
              <a:rPr lang="en-US" altLang="zh-CN" sz="3200" dirty="0" smtClean="0"/>
              <a:t> 2)</a:t>
            </a:r>
            <a:r>
              <a:rPr lang="zh-CN" altLang="zh-CN" sz="3200" dirty="0" smtClean="0"/>
              <a:t>发展战略</a:t>
            </a:r>
            <a:endParaRPr lang="en-US" altLang="zh-CN" sz="3200" dirty="0" smtClean="0"/>
          </a:p>
          <a:p>
            <a:pPr marL="619125" lvl="0" indent="-266700"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tabLst>
                <a:tab pos="533400" algn="l"/>
                <a:tab pos="715963" algn="l"/>
                <a:tab pos="990600" algn="l"/>
              </a:tabLst>
            </a:pPr>
            <a:r>
              <a:rPr lang="en-US" altLang="zh-CN" sz="4200" b="1" dirty="0" smtClean="0"/>
              <a:t> </a:t>
            </a:r>
            <a:r>
              <a:rPr lang="zh-CN" altLang="zh-CN" b="1" dirty="0" smtClean="0"/>
              <a:t>规范运作，做精、做强、做持久！</a:t>
            </a:r>
          </a:p>
          <a:p>
            <a:pPr marL="1079500" indent="-5461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en-US" sz="3200" dirty="0" smtClean="0"/>
              <a:t>把规章制度落到实处</a:t>
            </a:r>
            <a:endParaRPr lang="en-US" altLang="zh-CN" sz="3200" dirty="0" smtClean="0"/>
          </a:p>
          <a:p>
            <a:pPr marL="1079500" indent="-5461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3200" dirty="0" smtClean="0"/>
              <a:t>分支机构，不求多，但求精</a:t>
            </a:r>
            <a:endParaRPr lang="en-US" altLang="zh-CN" sz="3200" dirty="0" smtClean="0"/>
          </a:p>
          <a:p>
            <a:pPr marL="1079500" indent="-5461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3200" dirty="0" smtClean="0"/>
              <a:t>不做什么</a:t>
            </a:r>
            <a:r>
              <a:rPr lang="en-US" altLang="zh-CN" sz="3200" dirty="0" smtClean="0"/>
              <a:t>100</a:t>
            </a:r>
            <a:r>
              <a:rPr lang="zh-CN" altLang="zh-CN" sz="3200" dirty="0" smtClean="0"/>
              <a:t>、</a:t>
            </a:r>
            <a:r>
              <a:rPr lang="en-US" altLang="zh-CN" sz="3200" dirty="0" smtClean="0"/>
              <a:t>500</a:t>
            </a:r>
            <a:r>
              <a:rPr lang="zh-CN" altLang="zh-CN" sz="3200" dirty="0" smtClean="0"/>
              <a:t>强，要做就做</a:t>
            </a:r>
            <a:r>
              <a:rPr lang="en-US" altLang="zh-CN" sz="3200" dirty="0" smtClean="0"/>
              <a:t>100</a:t>
            </a:r>
            <a:r>
              <a:rPr lang="zh-CN" altLang="zh-CN" sz="3200" dirty="0" smtClean="0"/>
              <a:t>年</a:t>
            </a:r>
          </a:p>
          <a:p>
            <a:pPr marL="1079500" indent="-546100"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3200" dirty="0" smtClean="0"/>
              <a:t>不求瞬间灿烂，但求</a:t>
            </a:r>
            <a:r>
              <a:rPr lang="zh-CN" altLang="en-US" sz="3200" dirty="0" smtClean="0"/>
              <a:t>千</a:t>
            </a:r>
            <a:r>
              <a:rPr lang="zh-CN" altLang="zh-CN" sz="3200" dirty="0" smtClean="0"/>
              <a:t>年不朽！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</a:t>
            </a:r>
            <a:r>
              <a:rPr lang="zh-CN" altLang="en-US" dirty="0">
                <a:latin typeface="隶书"/>
                <a:ea typeface="隶书"/>
              </a:rPr>
              <a:t>二</a:t>
            </a:r>
            <a:r>
              <a:rPr lang="zh-CN" altLang="zh-CN" dirty="0">
                <a:latin typeface="隶书"/>
                <a:ea typeface="隶书"/>
              </a:rPr>
              <a:t>部分</a:t>
            </a:r>
            <a:r>
              <a:rPr lang="en-US" altLang="zh-CN" sz="3200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我们要走向何方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lnSpc>
                <a:spcPct val="150000"/>
              </a:lnSpc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1.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公司的发展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战略</a:t>
            </a:r>
            <a:endParaRPr lang="zh-CN" altLang="zh-CN" b="1" u="wavyDbl" dirty="0" smtClean="0">
              <a:solidFill>
                <a:srgbClr val="FFFF00"/>
              </a:solidFill>
              <a:ea typeface="楷体_GB2312" pitchFamily="49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我们的愿景</a:t>
            </a:r>
            <a:endParaRPr lang="en-US" altLang="zh-CN" sz="3200" dirty="0" smtClean="0"/>
          </a:p>
          <a:p>
            <a:pPr>
              <a:spcBef>
                <a:spcPts val="600"/>
              </a:spcBef>
            </a:pPr>
            <a:r>
              <a:rPr lang="en-US" altLang="zh-CN" sz="3200" dirty="0" smtClean="0"/>
              <a:t> 2)</a:t>
            </a:r>
            <a:r>
              <a:rPr lang="zh-CN" altLang="zh-CN" sz="3200" dirty="0" smtClean="0"/>
              <a:t>发展战略</a:t>
            </a:r>
            <a:endParaRPr lang="en-US" altLang="zh-CN" sz="3200" dirty="0" smtClean="0"/>
          </a:p>
          <a:p>
            <a:pPr>
              <a:spcBef>
                <a:spcPts val="600"/>
              </a:spcBef>
            </a:pPr>
            <a:r>
              <a:rPr lang="en-US" altLang="zh-CN" sz="3200" dirty="0" smtClean="0"/>
              <a:t> 3)</a:t>
            </a:r>
            <a:r>
              <a:rPr lang="zh-CN" altLang="zh-CN" sz="3200" dirty="0" smtClean="0"/>
              <a:t>发展目标</a:t>
            </a:r>
            <a:endParaRPr lang="en-US" altLang="zh-CN" sz="3200" dirty="0" smtClean="0"/>
          </a:p>
          <a:p>
            <a:pPr marL="619125" lvl="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b="1" dirty="0" smtClean="0"/>
              <a:t>用信息技术提升监理服务品质</a:t>
            </a:r>
            <a:r>
              <a:rPr lang="zh-CN" altLang="en-US" sz="3200" b="1" dirty="0" smtClean="0"/>
              <a:t>及</a:t>
            </a:r>
            <a:r>
              <a:rPr lang="zh-CN" altLang="zh-CN" sz="3200" b="1" dirty="0" smtClean="0"/>
              <a:t>增值服务</a:t>
            </a:r>
            <a:endParaRPr lang="en-US" altLang="zh-CN" sz="3200" b="1" dirty="0" smtClean="0"/>
          </a:p>
          <a:p>
            <a:pPr marL="1079500" indent="-5461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3200" dirty="0" smtClean="0"/>
              <a:t>推广监理助手</a:t>
            </a:r>
            <a:endParaRPr lang="en-US" altLang="zh-CN" sz="3200" dirty="0" smtClean="0"/>
          </a:p>
          <a:p>
            <a:pPr marL="1079500" lvl="0" indent="-5461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3200" dirty="0" smtClean="0"/>
              <a:t>探索监理服务与</a:t>
            </a:r>
            <a:r>
              <a:rPr lang="en-US" altLang="zh-CN" sz="3200" dirty="0" smtClean="0"/>
              <a:t>BIM</a:t>
            </a:r>
            <a:r>
              <a:rPr lang="zh-CN" altLang="zh-CN" sz="3200" dirty="0" smtClean="0"/>
              <a:t>技术的衔接</a:t>
            </a:r>
            <a:endParaRPr lang="en-US" altLang="zh-CN" sz="3200" dirty="0" smtClean="0"/>
          </a:p>
          <a:p>
            <a:pPr marL="1079500" lvl="0" indent="-5461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endParaRPr lang="en-US" altLang="zh-CN" sz="3200" dirty="0" smtClean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</a:t>
            </a:r>
            <a:r>
              <a:rPr lang="zh-CN" altLang="en-US" dirty="0">
                <a:latin typeface="隶书"/>
                <a:ea typeface="隶书"/>
              </a:rPr>
              <a:t>二</a:t>
            </a:r>
            <a:r>
              <a:rPr lang="zh-CN" altLang="zh-CN" dirty="0">
                <a:latin typeface="隶书"/>
                <a:ea typeface="隶书"/>
              </a:rPr>
              <a:t>部分</a:t>
            </a:r>
            <a:r>
              <a:rPr lang="en-US" altLang="zh-CN" sz="3200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我们要走向何方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lnSpc>
                <a:spcPct val="150000"/>
              </a:lnSpc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1.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公司的发展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战略</a:t>
            </a:r>
            <a:endParaRPr lang="zh-CN" altLang="zh-CN" b="1" u="wavyDbl" dirty="0" smtClean="0">
              <a:solidFill>
                <a:srgbClr val="FFFF00"/>
              </a:solidFill>
              <a:ea typeface="楷体_GB2312" pitchFamily="49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我们的愿景</a:t>
            </a:r>
            <a:endParaRPr lang="en-US" altLang="zh-CN" sz="3200" dirty="0" smtClean="0"/>
          </a:p>
          <a:p>
            <a:pPr>
              <a:spcBef>
                <a:spcPts val="600"/>
              </a:spcBef>
            </a:pPr>
            <a:r>
              <a:rPr lang="en-US" altLang="zh-CN" sz="3200" dirty="0" smtClean="0"/>
              <a:t> 2)</a:t>
            </a:r>
            <a:r>
              <a:rPr lang="zh-CN" altLang="zh-CN" sz="3200" dirty="0" smtClean="0"/>
              <a:t>发展战略</a:t>
            </a:r>
            <a:endParaRPr lang="en-US" altLang="zh-CN" sz="3200" dirty="0" smtClean="0"/>
          </a:p>
          <a:p>
            <a:pPr>
              <a:spcBef>
                <a:spcPts val="600"/>
              </a:spcBef>
            </a:pPr>
            <a:r>
              <a:rPr lang="en-US" altLang="zh-CN" sz="3200" dirty="0" smtClean="0"/>
              <a:t> 3)</a:t>
            </a:r>
            <a:r>
              <a:rPr lang="zh-CN" altLang="zh-CN" sz="3200" dirty="0" smtClean="0"/>
              <a:t>发展目标</a:t>
            </a:r>
            <a:endParaRPr lang="en-US" altLang="zh-CN" sz="3200" dirty="0" smtClean="0"/>
          </a:p>
          <a:p>
            <a:pPr marL="619125" lvl="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b="1" dirty="0" smtClean="0"/>
              <a:t>用信息技术提升监理服务品质</a:t>
            </a:r>
            <a:r>
              <a:rPr lang="zh-CN" altLang="en-US" sz="3200" b="1" dirty="0" smtClean="0"/>
              <a:t>及</a:t>
            </a:r>
            <a:r>
              <a:rPr lang="zh-CN" altLang="zh-CN" sz="3200" b="1" dirty="0" smtClean="0"/>
              <a:t>增值服务</a:t>
            </a:r>
            <a:endParaRPr lang="en-US" altLang="zh-CN" sz="3200" b="1" dirty="0" smtClean="0"/>
          </a:p>
          <a:p>
            <a:pPr marL="619125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en-US" sz="3200" b="1" dirty="0" smtClean="0"/>
              <a:t>渗透</a:t>
            </a:r>
            <a:r>
              <a:rPr lang="zh-CN" altLang="zh-CN" sz="3200" b="1" u="wavyDbl" dirty="0" smtClean="0">
                <a:solidFill>
                  <a:srgbClr val="FFFF00"/>
                </a:solidFill>
                <a:ea typeface="楷体_GB2312" pitchFamily="49" charset="-122"/>
              </a:rPr>
              <a:t>政府采购服务</a:t>
            </a:r>
            <a:r>
              <a:rPr lang="zh-CN" altLang="en-US" sz="3200" b="1" dirty="0" smtClean="0"/>
              <a:t>市场</a:t>
            </a:r>
            <a:endParaRPr lang="en-US" altLang="zh-CN" sz="3200" b="1" dirty="0" smtClean="0"/>
          </a:p>
          <a:p>
            <a:pPr marL="1079500" indent="-5461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3200" dirty="0" smtClean="0"/>
              <a:t>工程咨询（可研、方案评审）</a:t>
            </a:r>
            <a:endParaRPr lang="en-US" altLang="zh-CN" sz="3200" dirty="0" smtClean="0"/>
          </a:p>
          <a:p>
            <a:pPr marL="1079500" indent="-5461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3200" dirty="0" smtClean="0"/>
              <a:t>专项检查</a:t>
            </a:r>
            <a:endParaRPr lang="en-US" altLang="zh-CN" sz="3200" dirty="0" smtClean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</a:t>
            </a:r>
            <a:r>
              <a:rPr lang="zh-CN" altLang="en-US" dirty="0">
                <a:latin typeface="隶书"/>
                <a:ea typeface="隶书"/>
              </a:rPr>
              <a:t>二</a:t>
            </a:r>
            <a:r>
              <a:rPr lang="zh-CN" altLang="zh-CN" dirty="0">
                <a:latin typeface="隶书"/>
                <a:ea typeface="隶书"/>
              </a:rPr>
              <a:t>部分</a:t>
            </a:r>
            <a:r>
              <a:rPr lang="en-US" altLang="zh-CN" sz="3200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我们要走向何方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lnSpc>
                <a:spcPct val="150000"/>
              </a:lnSpc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1.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公司的发展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战略</a:t>
            </a:r>
            <a:endParaRPr lang="zh-CN" altLang="zh-CN" b="1" u="wavyDbl" dirty="0" smtClean="0">
              <a:solidFill>
                <a:srgbClr val="FFFF00"/>
              </a:solidFill>
              <a:ea typeface="楷体_GB2312" pitchFamily="49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我们的愿景</a:t>
            </a:r>
            <a:endParaRPr lang="en-US" altLang="zh-CN" sz="3200" dirty="0" smtClean="0"/>
          </a:p>
          <a:p>
            <a:pPr>
              <a:spcBef>
                <a:spcPts val="600"/>
              </a:spcBef>
            </a:pPr>
            <a:r>
              <a:rPr lang="en-US" altLang="zh-CN" sz="3200" dirty="0" smtClean="0"/>
              <a:t> 2)</a:t>
            </a:r>
            <a:r>
              <a:rPr lang="zh-CN" altLang="zh-CN" sz="3200" dirty="0" smtClean="0"/>
              <a:t>发展战略</a:t>
            </a:r>
            <a:endParaRPr lang="en-US" altLang="zh-CN" sz="3200" dirty="0" smtClean="0"/>
          </a:p>
          <a:p>
            <a:pPr>
              <a:spcBef>
                <a:spcPts val="600"/>
              </a:spcBef>
            </a:pPr>
            <a:r>
              <a:rPr lang="en-US" altLang="zh-CN" sz="3200" dirty="0" smtClean="0"/>
              <a:t> 3)</a:t>
            </a:r>
            <a:r>
              <a:rPr lang="zh-CN" altLang="zh-CN" sz="3200" dirty="0" smtClean="0"/>
              <a:t>发展目标</a:t>
            </a:r>
            <a:endParaRPr lang="en-US" altLang="zh-CN" sz="3200" dirty="0" smtClean="0"/>
          </a:p>
          <a:p>
            <a:pPr marL="619125" lvl="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b="1" dirty="0" smtClean="0"/>
              <a:t>用信息技术提升监理服务品质</a:t>
            </a:r>
            <a:r>
              <a:rPr lang="zh-CN" altLang="en-US" sz="3200" b="1" dirty="0" smtClean="0"/>
              <a:t>及</a:t>
            </a:r>
            <a:r>
              <a:rPr lang="zh-CN" altLang="zh-CN" sz="3200" b="1" dirty="0" smtClean="0"/>
              <a:t>增值服务</a:t>
            </a:r>
            <a:endParaRPr lang="en-US" altLang="zh-CN" sz="3200" b="1" dirty="0" smtClean="0"/>
          </a:p>
          <a:p>
            <a:pPr marL="619125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en-US" sz="3200" b="1" dirty="0" smtClean="0"/>
              <a:t>渗透</a:t>
            </a:r>
            <a:r>
              <a:rPr lang="zh-CN" altLang="zh-CN" sz="3200" b="1" u="wavyDbl" dirty="0" smtClean="0">
                <a:solidFill>
                  <a:srgbClr val="FFFF00"/>
                </a:solidFill>
                <a:ea typeface="楷体_GB2312" pitchFamily="49" charset="-122"/>
              </a:rPr>
              <a:t>政府采购服务</a:t>
            </a:r>
            <a:r>
              <a:rPr lang="zh-CN" altLang="en-US" sz="3200" b="1" dirty="0" smtClean="0"/>
              <a:t>市场</a:t>
            </a:r>
            <a:endParaRPr lang="en-US" altLang="zh-CN" sz="3200" b="1" dirty="0" smtClean="0"/>
          </a:p>
          <a:p>
            <a:pPr marL="619125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b="1" dirty="0" smtClean="0"/>
              <a:t>拓展检测业务</a:t>
            </a:r>
            <a:endParaRPr lang="en-US" altLang="zh-CN" sz="3200" b="1" dirty="0" smtClean="0"/>
          </a:p>
          <a:p>
            <a:pPr marL="1079500" indent="-5461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en-US" sz="2800" dirty="0" smtClean="0"/>
              <a:t>及早进入铁路总公司的试验检测单位名录</a:t>
            </a:r>
            <a:endParaRPr lang="en-US" altLang="zh-CN" sz="2800" dirty="0" smtClean="0"/>
          </a:p>
          <a:p>
            <a:pPr marL="1079500" indent="-5461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创出试验检测品牌</a:t>
            </a:r>
            <a:endParaRPr lang="en-US" altLang="zh-CN" sz="2800" dirty="0" smtClean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</a:t>
            </a:r>
            <a:r>
              <a:rPr lang="zh-CN" altLang="en-US" dirty="0">
                <a:latin typeface="隶书"/>
                <a:ea typeface="隶书"/>
              </a:rPr>
              <a:t>二</a:t>
            </a:r>
            <a:r>
              <a:rPr lang="zh-CN" altLang="zh-CN" dirty="0">
                <a:latin typeface="隶书"/>
                <a:ea typeface="隶书"/>
              </a:rPr>
              <a:t>部分</a:t>
            </a:r>
            <a:r>
              <a:rPr lang="en-US" altLang="zh-CN" sz="3200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我们要走向何方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lnSpc>
                <a:spcPct val="150000"/>
              </a:lnSpc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1.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公司的发展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战略</a:t>
            </a:r>
            <a:endParaRPr lang="zh-CN" altLang="zh-CN" b="1" u="wavyDbl" dirty="0" smtClean="0">
              <a:solidFill>
                <a:srgbClr val="FFFF00"/>
              </a:solidFill>
              <a:ea typeface="楷体_GB2312" pitchFamily="49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我们的愿景</a:t>
            </a:r>
            <a:endParaRPr lang="en-US" altLang="zh-CN" sz="3200" dirty="0" smtClean="0"/>
          </a:p>
          <a:p>
            <a:pPr>
              <a:spcBef>
                <a:spcPts val="600"/>
              </a:spcBef>
            </a:pPr>
            <a:r>
              <a:rPr lang="en-US" altLang="zh-CN" sz="3200" dirty="0" smtClean="0"/>
              <a:t> 2)</a:t>
            </a:r>
            <a:r>
              <a:rPr lang="zh-CN" altLang="zh-CN" sz="3200" dirty="0" smtClean="0"/>
              <a:t>发展战略</a:t>
            </a:r>
            <a:endParaRPr lang="en-US" altLang="zh-CN" sz="3200" dirty="0" smtClean="0"/>
          </a:p>
          <a:p>
            <a:pPr>
              <a:spcBef>
                <a:spcPts val="600"/>
              </a:spcBef>
            </a:pPr>
            <a:r>
              <a:rPr lang="en-US" altLang="zh-CN" sz="3200" dirty="0" smtClean="0"/>
              <a:t> 3)</a:t>
            </a:r>
            <a:r>
              <a:rPr lang="zh-CN" altLang="zh-CN" sz="3200" dirty="0" smtClean="0"/>
              <a:t>发展目标</a:t>
            </a:r>
            <a:endParaRPr lang="en-US" altLang="zh-CN" sz="3200" dirty="0" smtClean="0"/>
          </a:p>
          <a:p>
            <a:pPr marL="619125" lvl="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b="1" dirty="0" smtClean="0"/>
              <a:t>用信息技术提升监理服务品质</a:t>
            </a:r>
            <a:r>
              <a:rPr lang="zh-CN" altLang="en-US" sz="3200" b="1" dirty="0" smtClean="0"/>
              <a:t>及</a:t>
            </a:r>
            <a:r>
              <a:rPr lang="zh-CN" altLang="zh-CN" sz="3200" b="1" dirty="0" smtClean="0"/>
              <a:t>增值服务</a:t>
            </a:r>
            <a:endParaRPr lang="en-US" altLang="zh-CN" sz="3200" b="1" dirty="0" smtClean="0"/>
          </a:p>
          <a:p>
            <a:pPr marL="619125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en-US" sz="3200" b="1" dirty="0" smtClean="0"/>
              <a:t>渗透</a:t>
            </a:r>
            <a:r>
              <a:rPr lang="zh-CN" altLang="zh-CN" sz="3200" b="1" u="wavyDbl" dirty="0" smtClean="0">
                <a:solidFill>
                  <a:srgbClr val="FFFF00"/>
                </a:solidFill>
                <a:ea typeface="楷体_GB2312" pitchFamily="49" charset="-122"/>
              </a:rPr>
              <a:t>政府采购服务</a:t>
            </a:r>
            <a:r>
              <a:rPr lang="zh-CN" altLang="en-US" sz="3200" b="1" dirty="0" smtClean="0"/>
              <a:t>市场</a:t>
            </a:r>
            <a:endParaRPr lang="en-US" altLang="zh-CN" sz="3200" b="1" dirty="0" smtClean="0"/>
          </a:p>
          <a:p>
            <a:pPr marL="619125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b="1" dirty="0" smtClean="0"/>
              <a:t>拓展检测业务</a:t>
            </a:r>
            <a:endParaRPr lang="en-US" altLang="zh-CN" sz="3200" b="1" dirty="0" smtClean="0"/>
          </a:p>
          <a:p>
            <a:pPr marL="619125" lvl="0" indent="-266700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b="1" dirty="0" smtClean="0"/>
              <a:t>资质申报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5472100" y="4329100"/>
            <a:ext cx="3465385" cy="2115234"/>
          </a:xfrm>
          <a:prstGeom prst="wedgeRoundRectCallout">
            <a:avLst>
              <a:gd name="adj1" fmla="val -133042"/>
              <a:gd name="adj2" fmla="val 22971"/>
              <a:gd name="adj3" fmla="val 16667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lvl="0" algn="l">
              <a:spcBef>
                <a:spcPts val="0"/>
              </a:spcBef>
              <a:buClr>
                <a:srgbClr val="C00000"/>
              </a:buClr>
              <a:buNone/>
              <a:tabLst>
                <a:tab pos="1158875" algn="l"/>
              </a:tabLst>
            </a:pPr>
            <a:r>
              <a:rPr lang="zh-CN" altLang="en-US" sz="28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取得</a:t>
            </a:r>
            <a:r>
              <a:rPr lang="zh-CN" altLang="zh-CN" sz="28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环境评价资质</a:t>
            </a:r>
            <a:endParaRPr lang="en-US" altLang="zh-CN" sz="28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algn="l">
              <a:spcBef>
                <a:spcPts val="0"/>
              </a:spcBef>
              <a:buClr>
                <a:srgbClr val="C00000"/>
              </a:buClr>
              <a:buNone/>
              <a:tabLst>
                <a:tab pos="1158875" algn="l"/>
              </a:tabLst>
            </a:pPr>
            <a:r>
              <a:rPr lang="zh-CN" altLang="en-US" sz="28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申报测量资质</a:t>
            </a:r>
            <a:endParaRPr lang="zh-CN" altLang="zh-CN" sz="2800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algn="l">
              <a:spcBef>
                <a:spcPts val="0"/>
              </a:spcBef>
              <a:buClr>
                <a:srgbClr val="C00000"/>
              </a:buClr>
              <a:buNone/>
              <a:tabLst>
                <a:tab pos="1158875" algn="l"/>
                <a:tab pos="3140075" algn="l"/>
                <a:tab pos="3413125" algn="l"/>
              </a:tabLst>
            </a:pPr>
            <a:r>
              <a:rPr lang="zh-CN" altLang="en-US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申报</a:t>
            </a:r>
            <a:r>
              <a:rPr lang="zh-CN" altLang="zh-CN" sz="2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监理综合资质</a:t>
            </a:r>
          </a:p>
          <a:p>
            <a:pPr algn="l">
              <a:spcBef>
                <a:spcPts val="0"/>
              </a:spcBef>
              <a:buClr>
                <a:srgbClr val="C00000"/>
              </a:buClr>
              <a:buNone/>
            </a:pPr>
            <a:r>
              <a:rPr lang="zh-CN" altLang="zh-CN" sz="280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造价咨询</a:t>
            </a:r>
            <a:r>
              <a:rPr lang="zh-CN" altLang="en-US" sz="280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资质</a:t>
            </a:r>
            <a:r>
              <a:rPr lang="zh-CN" altLang="zh-CN" sz="280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升甲</a:t>
            </a:r>
            <a:endParaRPr lang="en-US" altLang="zh-CN" sz="2800" dirty="0" smtClean="0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l">
              <a:spcBef>
                <a:spcPts val="0"/>
              </a:spcBef>
              <a:buClr>
                <a:srgbClr val="C00000"/>
              </a:buClr>
              <a:buNone/>
              <a:tabLst>
                <a:tab pos="1158875" algn="l"/>
              </a:tabLst>
            </a:pPr>
            <a:r>
              <a:rPr lang="zh-CN" altLang="zh-CN" sz="280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招标代理</a:t>
            </a:r>
            <a:r>
              <a:rPr lang="zh-CN" altLang="en-US" sz="280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资质</a:t>
            </a:r>
            <a:r>
              <a:rPr lang="zh-CN" altLang="zh-CN" sz="2800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升甲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</a:t>
            </a:r>
            <a:r>
              <a:rPr lang="zh-CN" altLang="en-US" dirty="0">
                <a:latin typeface="隶书"/>
                <a:ea typeface="隶书"/>
              </a:rPr>
              <a:t>二</a:t>
            </a:r>
            <a:r>
              <a:rPr lang="zh-CN" altLang="zh-CN" dirty="0">
                <a:latin typeface="隶书"/>
                <a:ea typeface="隶书"/>
              </a:rPr>
              <a:t>部分</a:t>
            </a:r>
            <a:r>
              <a:rPr lang="en-US" altLang="zh-CN" sz="3200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我们要走向何方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lnSpc>
                <a:spcPct val="150000"/>
              </a:lnSpc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走向春天的必由之路</a:t>
            </a:r>
          </a:p>
          <a:p>
            <a:pPr>
              <a:spcBef>
                <a:spcPts val="600"/>
              </a:spcBef>
            </a:pPr>
            <a:r>
              <a:rPr lang="en-US" altLang="zh-CN" sz="3200" dirty="0" smtClean="0"/>
              <a:t> 1)</a:t>
            </a:r>
            <a:r>
              <a:rPr lang="zh-CN" altLang="en-US" sz="3200" dirty="0" smtClean="0"/>
              <a:t>坚持</a:t>
            </a:r>
            <a:r>
              <a:rPr lang="zh-CN" altLang="zh-CN" sz="3200" dirty="0" smtClean="0"/>
              <a:t>学习</a:t>
            </a:r>
            <a:endParaRPr lang="en-US" altLang="zh-CN" sz="3200" dirty="0" smtClean="0"/>
          </a:p>
          <a:p>
            <a:pPr marL="533400" lvl="0" indent="0">
              <a:buFont typeface="Wingdings" pitchFamily="2" charset="2"/>
              <a:buChar char="Ø"/>
            </a:pPr>
            <a:r>
              <a:rPr lang="zh-CN" altLang="zh-CN" sz="3200" dirty="0" smtClean="0"/>
              <a:t>好学习，是个态度问题</a:t>
            </a:r>
          </a:p>
          <a:p>
            <a:pPr marL="533400" lvl="0" indent="0">
              <a:buFont typeface="Wingdings" pitchFamily="2" charset="2"/>
              <a:buChar char="Ø"/>
            </a:pPr>
            <a:r>
              <a:rPr lang="zh-CN" altLang="en-US" sz="3200" dirty="0" smtClean="0"/>
              <a:t>做个</a:t>
            </a:r>
            <a:r>
              <a:rPr lang="zh-CN" altLang="zh-CN" sz="3200" dirty="0" smtClean="0"/>
              <a:t>有心人</a:t>
            </a:r>
          </a:p>
          <a:p>
            <a:pPr marL="533400" indent="-441325">
              <a:buFont typeface="Wingdings" pitchFamily="2" charset="2"/>
              <a:buChar char="Ø"/>
            </a:pPr>
            <a:endParaRPr lang="en-US" altLang="zh-CN" sz="3200" dirty="0" smtClean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647776_21593825213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376"/>
            <a:ext cx="9144000" cy="645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0" y="2753925"/>
            <a:ext cx="9144000" cy="2205245"/>
          </a:xfrm>
        </p:spPr>
        <p:txBody>
          <a:bodyPr lIns="0" rIns="0">
            <a:noAutofit/>
          </a:bodyPr>
          <a:lstStyle/>
          <a:p>
            <a:pPr algn="l"/>
            <a:r>
              <a:rPr lang="zh-CN" altLang="en-US" sz="7200" dirty="0" smtClean="0">
                <a:solidFill>
                  <a:srgbClr val="FF0000"/>
                </a:solidFill>
              </a:rPr>
              <a:t>   </a:t>
            </a:r>
            <a:r>
              <a:rPr lang="zh-CN" altLang="en-US" sz="7200" b="0" dirty="0" smtClean="0">
                <a:solidFill>
                  <a:srgbClr val="FF0000"/>
                </a:solidFill>
                <a:effectLst/>
              </a:rPr>
              <a:t>我们要</a:t>
            </a:r>
            <a:r>
              <a:rPr lang="zh-CN" altLang="zh-CN" sz="7200" b="0" dirty="0" smtClean="0">
                <a:solidFill>
                  <a:srgbClr val="FF0000"/>
                </a:solidFill>
                <a:effectLst/>
              </a:rPr>
              <a:t>携手</a:t>
            </a:r>
            <a:r>
              <a:rPr lang="en-US" altLang="zh-CN" sz="7200" dirty="0" smtClean="0">
                <a:solidFill>
                  <a:srgbClr val="FF0000"/>
                </a:solidFill>
              </a:rPr>
              <a:t/>
            </a:r>
            <a:br>
              <a:rPr lang="en-US" altLang="zh-CN" sz="7200" dirty="0" smtClean="0">
                <a:solidFill>
                  <a:srgbClr val="FF0000"/>
                </a:solidFill>
              </a:rPr>
            </a:br>
            <a:r>
              <a:rPr lang="en-US" altLang="zh-CN" sz="7200" dirty="0" smtClean="0">
                <a:solidFill>
                  <a:srgbClr val="FF0000"/>
                </a:solidFill>
              </a:rPr>
              <a:t>         </a:t>
            </a:r>
            <a:r>
              <a:rPr lang="zh-CN" altLang="en-US" sz="7200" b="0" dirty="0" smtClean="0">
                <a:solidFill>
                  <a:srgbClr val="FF0000"/>
                </a:solidFill>
                <a:effectLst/>
              </a:rPr>
              <a:t>走向</a:t>
            </a:r>
            <a:r>
              <a:rPr lang="zh-CN" altLang="en-US" sz="7200" b="0" dirty="0" smtClean="0">
                <a:solidFill>
                  <a:srgbClr val="FF0000"/>
                </a:solidFill>
                <a:effectLst/>
                <a:latin typeface="华文新魏" pitchFamily="2" charset="-122"/>
                <a:ea typeface="华文新魏" pitchFamily="2" charset="-122"/>
              </a:rPr>
              <a:t>春天</a:t>
            </a:r>
            <a:endParaRPr lang="zh-CN" altLang="en-US" sz="7200" b="0" dirty="0">
              <a:solidFill>
                <a:srgbClr val="FF0000"/>
              </a:solidFill>
              <a:effectLst/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/>
              <a:t>兰州交通大学</a:t>
            </a: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93D38-EBEF-4B57-908C-1197A251AEFC}" type="slidenum">
              <a:rPr lang="zh-CN" altLang="en-US"/>
              <a:pPr/>
              <a:t>30</a:t>
            </a:fld>
            <a:endParaRPr lang="en-US" altLang="zh-CN"/>
          </a:p>
        </p:txBody>
      </p:sp>
      <p:sp>
        <p:nvSpPr>
          <p:cNvPr id="1849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0"/>
            <a:ext cx="8820150" cy="1179513"/>
          </a:xfrm>
        </p:spPr>
        <p:txBody>
          <a:bodyPr/>
          <a:lstStyle/>
          <a:p>
            <a:pPr marL="914400" indent="-914400" fontAlgn="ctr"/>
            <a:r>
              <a:rPr lang="zh-CN" altLang="en-US"/>
              <a:t>学习，是个态度问题</a:t>
            </a:r>
            <a:endParaRPr lang="zh-CN" altLang="en-US">
              <a:solidFill>
                <a:srgbClr val="CC0066"/>
              </a:solidFill>
            </a:endParaRPr>
          </a:p>
        </p:txBody>
      </p:sp>
      <p:sp>
        <p:nvSpPr>
          <p:cNvPr id="184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223963"/>
            <a:ext cx="8820150" cy="5175250"/>
          </a:xfrm>
          <a:ln/>
        </p:spPr>
        <p:txBody>
          <a:bodyPr/>
          <a:lstStyle/>
          <a:p>
            <a:pPr marL="449263" indent="-449263">
              <a:lnSpc>
                <a:spcPct val="25000"/>
              </a:lnSpc>
              <a:spcBef>
                <a:spcPct val="0"/>
              </a:spcBef>
              <a:tabLst>
                <a:tab pos="87313" algn="l"/>
                <a:tab pos="174625" algn="l"/>
              </a:tabLst>
            </a:pPr>
            <a:endParaRPr lang="zh-CN" altLang="en-US"/>
          </a:p>
          <a:p>
            <a:pPr marL="449263" indent="-449263">
              <a:tabLst>
                <a:tab pos="87313" algn="l"/>
                <a:tab pos="174625" algn="l"/>
              </a:tabLst>
            </a:pPr>
            <a:r>
              <a:rPr lang="zh-CN" altLang="en-US" sz="3200"/>
              <a:t>    无时无处不无可学的东西，就看你是否有心。</a:t>
            </a:r>
          </a:p>
          <a:p>
            <a:pPr marL="449263" indent="-449263">
              <a:spcBef>
                <a:spcPct val="100000"/>
              </a:spcBef>
              <a:buFont typeface="Wingdings" pitchFamily="2" charset="2"/>
              <a:buChar char="Ø"/>
              <a:tabLst>
                <a:tab pos="87313" algn="l"/>
                <a:tab pos="174625" algn="l"/>
              </a:tabLst>
            </a:pPr>
            <a:r>
              <a:rPr lang="zh-CN" altLang="en-US" sz="2800"/>
              <a:t>人家讲的你不懂</a:t>
            </a:r>
            <a:r>
              <a:rPr lang="zh-CN" altLang="en-US" sz="2000"/>
              <a:t>，</a:t>
            </a:r>
            <a:r>
              <a:rPr lang="zh-CN" altLang="en-US" sz="2800"/>
              <a:t>对你来说就是新知识</a:t>
            </a:r>
            <a:r>
              <a:rPr lang="zh-CN" altLang="en-US" sz="2000"/>
              <a:t>，</a:t>
            </a:r>
            <a:r>
              <a:rPr lang="zh-CN" altLang="en-US" sz="2800"/>
              <a:t>当然值得学</a:t>
            </a:r>
          </a:p>
          <a:p>
            <a:pPr marL="449263" indent="-449263">
              <a:spcBef>
                <a:spcPct val="50000"/>
              </a:spcBef>
              <a:buFont typeface="Wingdings" pitchFamily="2" charset="2"/>
              <a:buChar char="Ø"/>
              <a:tabLst>
                <a:tab pos="87313" algn="l"/>
                <a:tab pos="174625" algn="l"/>
              </a:tabLst>
            </a:pPr>
            <a:r>
              <a:rPr lang="zh-CN" altLang="en-US" sz="2800"/>
              <a:t>人家讲的你懂点但不悉，可参照人家的观点和视角</a:t>
            </a:r>
            <a:r>
              <a:rPr lang="zh-CN" altLang="en-US" sz="2000"/>
              <a:t>，</a:t>
            </a:r>
            <a:r>
              <a:rPr lang="zh-CN" altLang="en-US" sz="2800"/>
              <a:t>梳理一下自己的认识，最少也是巩固提高嘛；</a:t>
            </a:r>
          </a:p>
          <a:p>
            <a:pPr marL="449263" indent="-449263">
              <a:spcBef>
                <a:spcPct val="50000"/>
              </a:spcBef>
              <a:buFont typeface="Wingdings" pitchFamily="2" charset="2"/>
              <a:buChar char="Ø"/>
              <a:tabLst>
                <a:tab pos="87313" algn="l"/>
                <a:tab pos="174625" algn="l"/>
              </a:tabLst>
            </a:pPr>
            <a:r>
              <a:rPr lang="zh-CN" altLang="en-US" sz="2800"/>
              <a:t>人家讲的容，你很熟悉，你可以观察一下人家的叙述的方式、方法，比你好，学习人家的方法；</a:t>
            </a:r>
          </a:p>
          <a:p>
            <a:pPr marL="449263" indent="-449263">
              <a:spcBef>
                <a:spcPct val="50000"/>
              </a:spcBef>
              <a:buFont typeface="Wingdings" pitchFamily="2" charset="2"/>
              <a:buChar char="Ø"/>
              <a:tabLst>
                <a:tab pos="87313" algn="l"/>
                <a:tab pos="174625" algn="l"/>
              </a:tabLst>
            </a:pPr>
            <a:r>
              <a:rPr lang="zh-CN" altLang="en-US" sz="2800"/>
              <a:t>即使方式方法也不如你，你可引以为鉴。</a:t>
            </a:r>
          </a:p>
        </p:txBody>
      </p:sp>
      <p:sp>
        <p:nvSpPr>
          <p:cNvPr id="1849348" name="Rectangle 4"/>
          <p:cNvSpPr>
            <a:spLocks noChangeArrowheads="1"/>
          </p:cNvSpPr>
          <p:nvPr/>
        </p:nvSpPr>
        <p:spPr bwMode="auto">
          <a:xfrm>
            <a:off x="250825" y="4194175"/>
            <a:ext cx="8596313" cy="2114550"/>
          </a:xfrm>
          <a:prstGeom prst="rect">
            <a:avLst/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62000" indent="-762000" algn="l" fontAlgn="b">
              <a:buFont typeface="Wingdings" pitchFamily="2" charset="2"/>
              <a:buNone/>
            </a:pPr>
            <a:r>
              <a:rPr lang="zh-CN" altLang="en-US" sz="3600">
                <a:latin typeface="华文行楷" pitchFamily="2" charset="-122"/>
                <a:ea typeface="华文行楷" pitchFamily="2" charset="-122"/>
              </a:rPr>
              <a:t>学会的含义：</a:t>
            </a:r>
          </a:p>
          <a:p>
            <a:pPr marL="762000" indent="-762000" algn="l" fontAlgn="b">
              <a:buFont typeface="Wingdings" pitchFamily="2" charset="2"/>
              <a:buNone/>
            </a:pPr>
            <a:r>
              <a:rPr lang="zh-CN" altLang="en-US" sz="3600">
                <a:latin typeface="华文行楷" pitchFamily="2" charset="-122"/>
                <a:ea typeface="华文行楷" pitchFamily="2" charset="-122"/>
              </a:rPr>
              <a:t>                知识纠正了不良行为</a:t>
            </a:r>
          </a:p>
          <a:p>
            <a:pPr marL="762000" indent="-762000" algn="l" fontAlgn="b">
              <a:buFont typeface="Wingdings" pitchFamily="2" charset="2"/>
              <a:buNone/>
            </a:pPr>
            <a:r>
              <a:rPr lang="zh-CN" altLang="en-US" sz="3600">
                <a:latin typeface="华文行楷" pitchFamily="2" charset="-122"/>
                <a:ea typeface="华文行楷" pitchFamily="2" charset="-122"/>
              </a:rPr>
              <a:t>                自觉行为变成自然行为（习惯）</a:t>
            </a: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4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4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84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4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3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</a:t>
            </a:r>
            <a:r>
              <a:rPr lang="zh-CN" altLang="en-US" dirty="0">
                <a:latin typeface="隶书"/>
                <a:ea typeface="隶书"/>
              </a:rPr>
              <a:t>二</a:t>
            </a:r>
            <a:r>
              <a:rPr lang="zh-CN" altLang="zh-CN" dirty="0">
                <a:latin typeface="隶书"/>
                <a:ea typeface="隶书"/>
              </a:rPr>
              <a:t>部分</a:t>
            </a:r>
            <a:r>
              <a:rPr lang="en-US" altLang="zh-CN" sz="3200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我们要走向何方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lnSpc>
                <a:spcPct val="150000"/>
              </a:lnSpc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走向春天的必由之路</a:t>
            </a:r>
          </a:p>
          <a:p>
            <a:pPr>
              <a:spcBef>
                <a:spcPts val="600"/>
              </a:spcBef>
            </a:pPr>
            <a:r>
              <a:rPr lang="en-US" altLang="zh-CN" sz="3200" dirty="0" smtClean="0"/>
              <a:t> 1)</a:t>
            </a:r>
            <a:r>
              <a:rPr lang="zh-CN" altLang="en-US" sz="3200" dirty="0" smtClean="0"/>
              <a:t>坚持</a:t>
            </a:r>
            <a:r>
              <a:rPr lang="zh-CN" altLang="zh-CN" sz="3200" dirty="0" smtClean="0"/>
              <a:t>学习</a:t>
            </a:r>
            <a:endParaRPr lang="en-US" altLang="zh-CN" sz="3200" dirty="0" smtClean="0"/>
          </a:p>
          <a:p>
            <a:pPr marL="533400" lvl="0" indent="0">
              <a:buFont typeface="Wingdings" pitchFamily="2" charset="2"/>
              <a:buChar char="Ø"/>
            </a:pPr>
            <a:r>
              <a:rPr lang="zh-CN" altLang="zh-CN" sz="3200" dirty="0" smtClean="0"/>
              <a:t>好学习，是个态度问题</a:t>
            </a:r>
          </a:p>
          <a:p>
            <a:pPr marL="533400" lvl="0" indent="0">
              <a:buFont typeface="Wingdings" pitchFamily="2" charset="2"/>
              <a:buChar char="Ø"/>
            </a:pPr>
            <a:r>
              <a:rPr lang="zh-CN" altLang="en-US" sz="3200" dirty="0" smtClean="0"/>
              <a:t>做个</a:t>
            </a:r>
            <a:r>
              <a:rPr lang="zh-CN" altLang="zh-CN" sz="3200" dirty="0" smtClean="0"/>
              <a:t>有心人</a:t>
            </a:r>
          </a:p>
          <a:p>
            <a:pPr marL="533400" indent="-441325">
              <a:buFont typeface="Wingdings" pitchFamily="2" charset="2"/>
              <a:buChar char="Ø"/>
            </a:pPr>
            <a:endParaRPr lang="en-US" altLang="zh-CN" sz="3200" dirty="0" smtClean="0"/>
          </a:p>
        </p:txBody>
      </p:sp>
    </p:spTree>
  </p:cSld>
  <p:clrMapOvr>
    <a:masterClrMapping/>
  </p:clrMapOvr>
  <p:transition spd="med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</a:t>
            </a:r>
            <a:r>
              <a:rPr lang="zh-CN" altLang="en-US" dirty="0">
                <a:latin typeface="隶书"/>
                <a:ea typeface="隶书"/>
              </a:rPr>
              <a:t>二</a:t>
            </a:r>
            <a:r>
              <a:rPr lang="zh-CN" altLang="zh-CN" dirty="0">
                <a:latin typeface="隶书"/>
                <a:ea typeface="隶书"/>
              </a:rPr>
              <a:t>部分</a:t>
            </a:r>
            <a:r>
              <a:rPr lang="en-US" altLang="zh-CN" sz="3200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我们要走向何方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lnSpc>
                <a:spcPct val="150000"/>
              </a:lnSpc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走向春天的必由之路</a:t>
            </a:r>
          </a:p>
          <a:p>
            <a:pPr>
              <a:spcBef>
                <a:spcPts val="600"/>
              </a:spcBef>
            </a:pPr>
            <a:r>
              <a:rPr lang="en-US" altLang="zh-CN" sz="3200" dirty="0" smtClean="0"/>
              <a:t> 1)</a:t>
            </a:r>
            <a:r>
              <a:rPr lang="zh-CN" altLang="en-US" sz="3200" dirty="0" smtClean="0"/>
              <a:t>坚持</a:t>
            </a:r>
            <a:r>
              <a:rPr lang="zh-CN" altLang="zh-CN" sz="3200" dirty="0" smtClean="0"/>
              <a:t>学习</a:t>
            </a:r>
          </a:p>
          <a:p>
            <a:pPr marL="533400" indent="-533400"/>
            <a:r>
              <a:rPr lang="en-US" altLang="zh-CN" sz="3200" dirty="0" smtClean="0"/>
              <a:t> 2)</a:t>
            </a:r>
            <a:r>
              <a:rPr lang="zh-CN" altLang="zh-CN" sz="3200" dirty="0" smtClean="0"/>
              <a:t>健全机制、抓团队建设</a:t>
            </a:r>
          </a:p>
          <a:p>
            <a:pPr marL="533400" indent="0">
              <a:buFont typeface="Wingdings" pitchFamily="2" charset="2"/>
              <a:buChar char="Ø"/>
            </a:pPr>
            <a:r>
              <a:rPr lang="zh-CN" altLang="zh-CN" sz="3200" dirty="0" smtClean="0"/>
              <a:t>以健全机制，促进团队建设</a:t>
            </a:r>
          </a:p>
          <a:p>
            <a:pPr marL="533400" indent="0">
              <a:buFont typeface="Wingdings" pitchFamily="2" charset="2"/>
              <a:buChar char="Ø"/>
            </a:pPr>
            <a:r>
              <a:rPr lang="zh-CN" altLang="zh-CN" sz="3200" dirty="0" smtClean="0"/>
              <a:t>培养下属</a:t>
            </a:r>
          </a:p>
          <a:p>
            <a:pPr marL="533400" indent="-441325">
              <a:buFont typeface="Wingdings" pitchFamily="2" charset="2"/>
              <a:buChar char="Ø"/>
            </a:pPr>
            <a:endParaRPr lang="en-US" altLang="zh-CN" sz="3200" dirty="0" smtClean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</a:t>
            </a:r>
            <a:r>
              <a:rPr lang="zh-CN" altLang="en-US" dirty="0">
                <a:latin typeface="隶书"/>
                <a:ea typeface="隶书"/>
              </a:rPr>
              <a:t>二</a:t>
            </a:r>
            <a:r>
              <a:rPr lang="zh-CN" altLang="zh-CN" dirty="0">
                <a:latin typeface="隶书"/>
                <a:ea typeface="隶书"/>
              </a:rPr>
              <a:t>部分</a:t>
            </a:r>
            <a:r>
              <a:rPr lang="en-US" altLang="zh-CN" sz="3200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我们要走向何方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lnSpc>
                <a:spcPct val="150000"/>
              </a:lnSpc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走向春天的必由之路</a:t>
            </a:r>
          </a:p>
          <a:p>
            <a:pPr>
              <a:spcBef>
                <a:spcPts val="600"/>
              </a:spcBef>
            </a:pPr>
            <a:r>
              <a:rPr lang="en-US" altLang="zh-CN" sz="3200" dirty="0" smtClean="0"/>
              <a:t> 1)</a:t>
            </a:r>
            <a:r>
              <a:rPr lang="zh-CN" altLang="en-US" sz="3200" dirty="0" smtClean="0"/>
              <a:t>坚持</a:t>
            </a:r>
            <a:r>
              <a:rPr lang="zh-CN" altLang="zh-CN" sz="3200" dirty="0" smtClean="0"/>
              <a:t>学习</a:t>
            </a:r>
          </a:p>
          <a:p>
            <a:pPr marL="533400" indent="-533400"/>
            <a:r>
              <a:rPr lang="en-US" altLang="zh-CN" sz="3200" dirty="0" smtClean="0"/>
              <a:t> 2)</a:t>
            </a:r>
            <a:r>
              <a:rPr lang="zh-CN" altLang="zh-CN" sz="3200" dirty="0" smtClean="0"/>
              <a:t>健全机制、抓团队建设</a:t>
            </a:r>
            <a:endParaRPr lang="en-US" altLang="zh-CN" sz="3200" dirty="0" smtClean="0"/>
          </a:p>
          <a:p>
            <a:pPr marL="533400" indent="-533400"/>
            <a:r>
              <a:rPr lang="en-US" altLang="zh-CN" sz="3200" dirty="0" smtClean="0"/>
              <a:t> 3)</a:t>
            </a:r>
            <a:r>
              <a:rPr lang="zh-CN" altLang="zh-CN" sz="3200" dirty="0" smtClean="0"/>
              <a:t>用法纪构筑持久堤防</a:t>
            </a:r>
            <a:endParaRPr lang="en-US" altLang="zh-CN" sz="3200" dirty="0" smtClean="0"/>
          </a:p>
          <a:p>
            <a:pPr marL="533400" indent="-533400"/>
            <a:endParaRPr lang="zh-CN" altLang="zh-CN" sz="3200" dirty="0" smtClean="0"/>
          </a:p>
        </p:txBody>
      </p:sp>
      <p:sp>
        <p:nvSpPr>
          <p:cNvPr id="6" name="AutoShape 5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36585" y="3834045"/>
            <a:ext cx="7290810" cy="810090"/>
          </a:xfrm>
          <a:prstGeom prst="bevel">
            <a:avLst>
              <a:gd name="adj" fmla="val 1250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49263" indent="-449263" algn="l">
              <a:spcBef>
                <a:spcPts val="600"/>
              </a:spcBef>
              <a:buNone/>
              <a:tabLst>
                <a:tab pos="87313" algn="l"/>
                <a:tab pos="174625" algn="l"/>
                <a:tab pos="261938" algn="l"/>
              </a:tabLst>
            </a:pPr>
            <a:r>
              <a:rPr lang="zh-CN" altLang="zh-CN" sz="3200" dirty="0" smtClean="0"/>
              <a:t>企业和个人的行为均应纳入法制的轨道</a:t>
            </a:r>
            <a:endParaRPr lang="zh-CN" altLang="zh-C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</a:t>
            </a:r>
            <a:r>
              <a:rPr lang="zh-CN" altLang="en-US" dirty="0">
                <a:latin typeface="隶书"/>
                <a:ea typeface="隶书"/>
              </a:rPr>
              <a:t>二</a:t>
            </a:r>
            <a:r>
              <a:rPr lang="zh-CN" altLang="zh-CN" dirty="0">
                <a:latin typeface="隶书"/>
                <a:ea typeface="隶书"/>
              </a:rPr>
              <a:t>部分</a:t>
            </a:r>
            <a:r>
              <a:rPr lang="en-US" altLang="zh-CN" sz="3200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我们要走向何方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zh-CN" sz="2800" b="1" dirty="0" smtClean="0"/>
              <a:t>1.</a:t>
            </a:r>
            <a:r>
              <a:rPr lang="zh-CN" altLang="zh-CN" sz="2800" u="wavyDbl" dirty="0" smtClean="0"/>
              <a:t>人</a:t>
            </a:r>
            <a:r>
              <a:rPr lang="zh-CN" altLang="zh-CN" sz="2800" b="1" dirty="0" smtClean="0"/>
              <a:t>字突显我们以人为本的理念</a:t>
            </a:r>
            <a:endParaRPr lang="zh-CN" altLang="zh-CN" sz="2800" dirty="0" smtClean="0"/>
          </a:p>
          <a:p>
            <a:pPr>
              <a:spcBef>
                <a:spcPts val="0"/>
              </a:spcBef>
            </a:pPr>
            <a:r>
              <a:rPr lang="en-US" altLang="zh-CN" sz="2800" dirty="0" smtClean="0"/>
              <a:t>  </a:t>
            </a:r>
            <a:r>
              <a:rPr lang="zh-CN" altLang="zh-CN" sz="2800" dirty="0" smtClean="0"/>
              <a:t>①人才是我们企业的主体</a:t>
            </a:r>
          </a:p>
          <a:p>
            <a:pPr>
              <a:spcBef>
                <a:spcPts val="0"/>
              </a:spcBef>
            </a:pPr>
            <a:r>
              <a:rPr lang="en-US" altLang="zh-CN" sz="2800" dirty="0" smtClean="0"/>
              <a:t>  </a:t>
            </a:r>
            <a:r>
              <a:rPr lang="zh-CN" altLang="zh-CN" sz="2800" dirty="0" smtClean="0"/>
              <a:t>②人是我们关注的焦点</a:t>
            </a:r>
          </a:p>
          <a:p>
            <a:pPr>
              <a:spcBef>
                <a:spcPts val="0"/>
              </a:spcBef>
            </a:pPr>
            <a:r>
              <a:rPr lang="en-US" altLang="zh-CN" sz="2800" dirty="0" smtClean="0"/>
              <a:t>  </a:t>
            </a:r>
            <a:r>
              <a:rPr lang="zh-CN" altLang="zh-CN" sz="2800" dirty="0" smtClean="0"/>
              <a:t>③我们信奉</a:t>
            </a:r>
            <a:r>
              <a:rPr lang="zh-CN" altLang="zh-CN" sz="2800" u="wavyDbl" dirty="0" smtClean="0"/>
              <a:t>人行天地间，做事先做人</a:t>
            </a:r>
            <a:r>
              <a:rPr lang="zh-CN" altLang="zh-CN" sz="2800" dirty="0" smtClean="0"/>
              <a:t>的价值观</a:t>
            </a:r>
          </a:p>
          <a:p>
            <a:pPr>
              <a:spcBef>
                <a:spcPts val="0"/>
              </a:spcBef>
            </a:pPr>
            <a:r>
              <a:rPr lang="en-US" altLang="zh-CN" sz="2800" b="1" dirty="0" smtClean="0"/>
              <a:t>2.</a:t>
            </a:r>
            <a:r>
              <a:rPr lang="zh-CN" altLang="zh-CN" sz="2800" u="wavyDbl" dirty="0" smtClean="0"/>
              <a:t>司南</a:t>
            </a:r>
            <a:r>
              <a:rPr lang="zh-CN" altLang="zh-CN" sz="2800" b="1" dirty="0" smtClean="0"/>
              <a:t>代表方向、规则和科学</a:t>
            </a:r>
            <a:endParaRPr lang="zh-CN" altLang="zh-CN" sz="2800" dirty="0" smtClean="0"/>
          </a:p>
          <a:p>
            <a:pPr>
              <a:spcBef>
                <a:spcPts val="0"/>
              </a:spcBef>
            </a:pPr>
            <a:r>
              <a:rPr lang="en-US" altLang="zh-CN" sz="2800" dirty="0" smtClean="0"/>
              <a:t>  </a:t>
            </a:r>
            <a:r>
              <a:rPr lang="zh-CN" altLang="zh-CN" sz="2800" dirty="0" smtClean="0"/>
              <a:t>①人在司南中，喻义把企业纳入法制的轨道</a:t>
            </a:r>
          </a:p>
          <a:p>
            <a:pPr>
              <a:spcBef>
                <a:spcPts val="0"/>
              </a:spcBef>
            </a:pPr>
            <a:r>
              <a:rPr lang="en-US" altLang="zh-CN" sz="2800" dirty="0" smtClean="0"/>
              <a:t>  </a:t>
            </a:r>
            <a:r>
              <a:rPr lang="zh-CN" altLang="zh-CN" sz="2800" dirty="0" smtClean="0"/>
              <a:t>②监理行为应有科学的态度，以规范为准绳</a:t>
            </a:r>
          </a:p>
          <a:p>
            <a:pPr>
              <a:spcBef>
                <a:spcPts val="0"/>
              </a:spcBef>
            </a:pPr>
            <a:r>
              <a:rPr lang="en-US" altLang="zh-CN" sz="2800" dirty="0" smtClean="0"/>
              <a:t>  </a:t>
            </a:r>
            <a:r>
              <a:rPr lang="zh-CN" altLang="zh-CN" sz="2800" dirty="0" smtClean="0"/>
              <a:t>③应具有明确的目标，</a:t>
            </a:r>
            <a:r>
              <a:rPr lang="zh-CN" altLang="zh-CN" sz="2800" u="wavyDbl" dirty="0" smtClean="0"/>
              <a:t>沿着正确的方向前进</a:t>
            </a:r>
            <a:endParaRPr lang="zh-CN" altLang="zh-CN" sz="2800" dirty="0" smtClean="0"/>
          </a:p>
          <a:p>
            <a:pPr>
              <a:spcBef>
                <a:spcPts val="0"/>
              </a:spcBef>
            </a:pPr>
            <a:r>
              <a:rPr lang="en-US" altLang="zh-CN" sz="2800" b="1" dirty="0" smtClean="0"/>
              <a:t>3.</a:t>
            </a:r>
            <a:r>
              <a:rPr lang="zh-CN" altLang="zh-CN" sz="2800" b="1" dirty="0" smtClean="0"/>
              <a:t>整体看，似</a:t>
            </a:r>
            <a:r>
              <a:rPr lang="zh-CN" altLang="zh-CN" sz="2800" u="wavyDbl" dirty="0" smtClean="0"/>
              <a:t>一个人在爬坡</a:t>
            </a:r>
            <a:endParaRPr lang="zh-CN" altLang="zh-CN" sz="2800" dirty="0" smtClean="0"/>
          </a:p>
          <a:p>
            <a:pPr>
              <a:spcBef>
                <a:spcPts val="0"/>
              </a:spcBef>
            </a:pPr>
            <a:r>
              <a:rPr lang="en-US" altLang="zh-CN" sz="2800" dirty="0" smtClean="0"/>
              <a:t>  </a:t>
            </a:r>
            <a:r>
              <a:rPr lang="zh-CN" altLang="zh-CN" sz="2800" dirty="0" smtClean="0"/>
              <a:t>①喻义我们走的是上坡路</a:t>
            </a:r>
          </a:p>
          <a:p>
            <a:pPr>
              <a:spcBef>
                <a:spcPts val="0"/>
              </a:spcBef>
            </a:pPr>
            <a:r>
              <a:rPr lang="en-US" altLang="zh-CN" sz="2800" dirty="0" smtClean="0"/>
              <a:t>  </a:t>
            </a:r>
            <a:r>
              <a:rPr lang="zh-CN" altLang="zh-CN" sz="2800" dirty="0" smtClean="0"/>
              <a:t>②提醒我们怠慢不得</a:t>
            </a:r>
          </a:p>
          <a:p>
            <a:pPr>
              <a:spcBef>
                <a:spcPts val="0"/>
              </a:spcBef>
            </a:pPr>
            <a:r>
              <a:rPr lang="en-US" altLang="zh-CN" sz="2800" dirty="0" smtClean="0"/>
              <a:t>  </a:t>
            </a:r>
            <a:r>
              <a:rPr lang="zh-CN" altLang="zh-CN" sz="2800" dirty="0" smtClean="0"/>
              <a:t>③</a:t>
            </a:r>
            <a:r>
              <a:rPr lang="zh-CN" altLang="zh-CN" sz="2800" u="wavyDbl" dirty="0" smtClean="0"/>
              <a:t>人需要相互支撑</a:t>
            </a:r>
            <a:r>
              <a:rPr lang="zh-CN" altLang="zh-CN" sz="2800" dirty="0" smtClean="0"/>
              <a:t>，团结就是力量</a:t>
            </a:r>
            <a:endParaRPr lang="zh-CN" altLang="zh-CN" sz="2800" dirty="0"/>
          </a:p>
        </p:txBody>
      </p:sp>
      <p:pic>
        <p:nvPicPr>
          <p:cNvPr id="7" name="图片 6" descr="05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7198" y="1223756"/>
            <a:ext cx="1813283" cy="1530169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</a:t>
            </a:r>
            <a:r>
              <a:rPr lang="zh-CN" altLang="en-US" dirty="0">
                <a:latin typeface="隶书"/>
                <a:ea typeface="隶书"/>
              </a:rPr>
              <a:t>二</a:t>
            </a:r>
            <a:r>
              <a:rPr lang="zh-CN" altLang="zh-CN" dirty="0">
                <a:latin typeface="隶书"/>
                <a:ea typeface="隶书"/>
              </a:rPr>
              <a:t>部分</a:t>
            </a:r>
            <a:r>
              <a:rPr lang="en-US" altLang="zh-CN" sz="3200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我们要走向何方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lnSpc>
                <a:spcPct val="150000"/>
              </a:lnSpc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走向春天的必由之路</a:t>
            </a:r>
          </a:p>
          <a:p>
            <a:pPr>
              <a:spcBef>
                <a:spcPts val="600"/>
              </a:spcBef>
            </a:pPr>
            <a:r>
              <a:rPr lang="en-US" altLang="zh-CN" sz="3200" dirty="0" smtClean="0"/>
              <a:t> 1)</a:t>
            </a:r>
            <a:r>
              <a:rPr lang="zh-CN" altLang="en-US" sz="3200" dirty="0" smtClean="0"/>
              <a:t>坚持</a:t>
            </a:r>
            <a:r>
              <a:rPr lang="zh-CN" altLang="zh-CN" sz="3200" dirty="0" smtClean="0"/>
              <a:t>学习</a:t>
            </a:r>
          </a:p>
          <a:p>
            <a:pPr marL="533400" indent="-533400"/>
            <a:r>
              <a:rPr lang="en-US" altLang="zh-CN" sz="3200" dirty="0" smtClean="0"/>
              <a:t> 2)</a:t>
            </a:r>
            <a:r>
              <a:rPr lang="zh-CN" altLang="zh-CN" sz="3200" dirty="0" smtClean="0"/>
              <a:t>健全机制、抓团队建设</a:t>
            </a:r>
            <a:endParaRPr lang="en-US" altLang="zh-CN" sz="3200" dirty="0" smtClean="0"/>
          </a:p>
          <a:p>
            <a:pPr marL="533400" indent="-533400"/>
            <a:r>
              <a:rPr lang="en-US" altLang="zh-CN" sz="3200" dirty="0" smtClean="0"/>
              <a:t> 3)</a:t>
            </a:r>
            <a:r>
              <a:rPr lang="zh-CN" altLang="zh-CN" sz="3200" dirty="0" smtClean="0"/>
              <a:t>用法纪构筑持久堤防</a:t>
            </a:r>
          </a:p>
          <a:p>
            <a:pPr marL="533400" indent="0">
              <a:buFont typeface="Wingdings" pitchFamily="2" charset="2"/>
              <a:buChar char="Ø"/>
            </a:pPr>
            <a:endParaRPr lang="en-US" altLang="zh-CN" sz="3200" dirty="0" smtClean="0"/>
          </a:p>
          <a:p>
            <a:pPr marL="533400" indent="0">
              <a:buFont typeface="Wingdings" pitchFamily="2" charset="2"/>
              <a:buChar char="Ø"/>
            </a:pPr>
            <a:endParaRPr lang="en-US" altLang="zh-CN" sz="3200" dirty="0" smtClean="0"/>
          </a:p>
          <a:p>
            <a:pPr marL="533400" indent="0">
              <a:buFont typeface="Wingdings" pitchFamily="2" charset="2"/>
              <a:buChar char="Ø"/>
            </a:pPr>
            <a:r>
              <a:rPr lang="zh-CN" altLang="zh-CN" sz="3200" dirty="0" smtClean="0"/>
              <a:t>敬畏规则</a:t>
            </a:r>
          </a:p>
          <a:p>
            <a:pPr marL="533400" lvl="0" indent="0">
              <a:buFont typeface="Wingdings" pitchFamily="2" charset="2"/>
              <a:buChar char="Ø"/>
            </a:pPr>
            <a:r>
              <a:rPr lang="zh-CN" altLang="zh-CN" sz="3200" dirty="0" smtClean="0"/>
              <a:t>三大纪律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266855" y="4419110"/>
            <a:ext cx="5625625" cy="2070229"/>
          </a:xfrm>
          <a:prstGeom prst="horizontalScroll">
            <a:avLst>
              <a:gd name="adj" fmla="val 11329"/>
            </a:avLst>
          </a:prstGeom>
          <a:solidFill>
            <a:srgbClr val="008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ts val="0"/>
              </a:spcBef>
              <a:buNone/>
              <a:tabLst>
                <a:tab pos="1790700" algn="l"/>
              </a:tabLst>
            </a:pPr>
            <a:r>
              <a:rPr lang="zh-CN" altLang="zh-CN" sz="3200" b="0" dirty="0" smtClean="0">
                <a:solidFill>
                  <a:srgbClr val="FFFF00"/>
                </a:solidFill>
              </a:rPr>
              <a:t>①</a:t>
            </a:r>
            <a:r>
              <a:rPr lang="zh-CN" altLang="zh-CN" sz="3200" b="0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清正廉洁，守住法律底线</a:t>
            </a:r>
          </a:p>
          <a:p>
            <a:pPr algn="l">
              <a:spcBef>
                <a:spcPts val="0"/>
              </a:spcBef>
              <a:buNone/>
              <a:tabLst>
                <a:tab pos="1790700" algn="l"/>
              </a:tabLst>
            </a:pPr>
            <a:r>
              <a:rPr lang="zh-CN" altLang="zh-CN" sz="3200" b="0" dirty="0" smtClean="0">
                <a:solidFill>
                  <a:srgbClr val="FFFF00"/>
                </a:solidFill>
              </a:rPr>
              <a:t>②</a:t>
            </a:r>
            <a:r>
              <a:rPr lang="zh-CN" altLang="zh-CN" sz="3200" b="0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洁身自好，珍惜自身形象</a:t>
            </a:r>
          </a:p>
          <a:p>
            <a:pPr algn="l">
              <a:spcBef>
                <a:spcPts val="0"/>
              </a:spcBef>
              <a:buNone/>
              <a:tabLst>
                <a:tab pos="1790700" algn="l"/>
              </a:tabLst>
            </a:pPr>
            <a:r>
              <a:rPr lang="zh-CN" altLang="zh-CN" sz="3200" b="0" dirty="0" smtClean="0">
                <a:solidFill>
                  <a:srgbClr val="FFFF00"/>
                </a:solidFill>
              </a:rPr>
              <a:t>③</a:t>
            </a:r>
            <a:r>
              <a:rPr lang="zh-CN" altLang="zh-CN" sz="3200" b="0" dirty="0" smtClean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团结互助，维护集体声誉</a:t>
            </a:r>
          </a:p>
        </p:txBody>
      </p:sp>
      <p:sp>
        <p:nvSpPr>
          <p:cNvPr id="6" name="AutoShape 5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36585" y="3834045"/>
            <a:ext cx="7290810" cy="810090"/>
          </a:xfrm>
          <a:prstGeom prst="bevel">
            <a:avLst>
              <a:gd name="adj" fmla="val 1250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49263" indent="-449263" algn="l">
              <a:spcBef>
                <a:spcPts val="600"/>
              </a:spcBef>
              <a:buNone/>
              <a:tabLst>
                <a:tab pos="87313" algn="l"/>
                <a:tab pos="174625" algn="l"/>
                <a:tab pos="261938" algn="l"/>
              </a:tabLst>
            </a:pPr>
            <a:r>
              <a:rPr lang="zh-CN" altLang="zh-CN" sz="3200" dirty="0" smtClean="0"/>
              <a:t>企业和个人的行为均应纳入法制的轨道</a:t>
            </a:r>
            <a:endParaRPr lang="zh-CN" altLang="zh-C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sh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</a:t>
            </a:r>
            <a:r>
              <a:rPr lang="zh-CN" altLang="en-US" dirty="0">
                <a:latin typeface="隶书"/>
                <a:ea typeface="隶书"/>
              </a:rPr>
              <a:t>二</a:t>
            </a:r>
            <a:r>
              <a:rPr lang="zh-CN" altLang="zh-CN" dirty="0">
                <a:latin typeface="隶书"/>
                <a:ea typeface="隶书"/>
              </a:rPr>
              <a:t>部分</a:t>
            </a:r>
            <a:r>
              <a:rPr lang="en-US" altLang="zh-CN" sz="3200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我们要走向何方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lnSpc>
                <a:spcPct val="150000"/>
              </a:lnSpc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走向春天的必由之路</a:t>
            </a:r>
          </a:p>
          <a:p>
            <a:pPr>
              <a:spcBef>
                <a:spcPts val="600"/>
              </a:spcBef>
            </a:pPr>
            <a:r>
              <a:rPr lang="en-US" altLang="zh-CN" sz="3200" dirty="0" smtClean="0"/>
              <a:t> 1)</a:t>
            </a:r>
            <a:r>
              <a:rPr lang="zh-CN" altLang="en-US" sz="3200" dirty="0" smtClean="0"/>
              <a:t>坚持</a:t>
            </a:r>
            <a:r>
              <a:rPr lang="zh-CN" altLang="zh-CN" sz="3200" dirty="0" smtClean="0"/>
              <a:t>学习</a:t>
            </a:r>
          </a:p>
          <a:p>
            <a:pPr marL="533400" indent="-533400"/>
            <a:r>
              <a:rPr lang="en-US" altLang="zh-CN" sz="3200" dirty="0" smtClean="0"/>
              <a:t> 2)</a:t>
            </a:r>
            <a:r>
              <a:rPr lang="zh-CN" altLang="zh-CN" sz="3200" dirty="0" smtClean="0"/>
              <a:t>健全机制、抓团队建设</a:t>
            </a:r>
            <a:endParaRPr lang="en-US" altLang="zh-CN" sz="3200" dirty="0" smtClean="0"/>
          </a:p>
          <a:p>
            <a:pPr marL="533400" indent="-533400"/>
            <a:r>
              <a:rPr lang="en-US" altLang="zh-CN" sz="3200" dirty="0" smtClean="0"/>
              <a:t> 3)</a:t>
            </a:r>
            <a:r>
              <a:rPr lang="zh-CN" altLang="zh-CN" sz="3200" dirty="0" smtClean="0"/>
              <a:t>用法纪构筑持久堤防</a:t>
            </a:r>
            <a:endParaRPr lang="en-US" altLang="zh-CN" sz="3200" dirty="0" smtClean="0"/>
          </a:p>
          <a:p>
            <a:pPr marL="0" indent="0"/>
            <a:r>
              <a:rPr lang="en-US" altLang="zh-CN" sz="3200" dirty="0" smtClean="0"/>
              <a:t> 4)</a:t>
            </a:r>
            <a:r>
              <a:rPr lang="zh-CN" altLang="en-US" sz="3200" dirty="0" smtClean="0"/>
              <a:t>弘扬</a:t>
            </a:r>
            <a:r>
              <a:rPr lang="zh-CN" altLang="zh-CN" sz="3200" dirty="0" smtClean="0"/>
              <a:t>企业文化，</a:t>
            </a:r>
            <a:r>
              <a:rPr lang="zh-CN" altLang="en-US" sz="3200" dirty="0" smtClean="0"/>
              <a:t>构建</a:t>
            </a:r>
            <a:r>
              <a:rPr lang="zh-CN" altLang="zh-CN" sz="3200" dirty="0" smtClean="0"/>
              <a:t>精神家园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6000" dirty="0" smtClean="0">
                <a:solidFill>
                  <a:srgbClr val="C00000"/>
                </a:solidFill>
                <a:latin typeface="隶书"/>
                <a:ea typeface="华文新魏"/>
              </a:rPr>
              <a:t>夏</a:t>
            </a:r>
            <a:r>
              <a:rPr lang="zh-CN" altLang="zh-CN" sz="4000" b="0" dirty="0">
                <a:solidFill>
                  <a:srgbClr val="C00000"/>
                </a:solidFill>
                <a:effectLst/>
                <a:latin typeface="隶书"/>
                <a:ea typeface="华文新魏"/>
              </a:rPr>
              <a:t>、</a:t>
            </a:r>
            <a:r>
              <a:rPr lang="zh-CN" altLang="zh-CN" sz="6000" dirty="0">
                <a:solidFill>
                  <a:srgbClr val="C00000"/>
                </a:solidFill>
                <a:latin typeface="隶书"/>
                <a:ea typeface="华文新魏"/>
              </a:rPr>
              <a:t>秋</a:t>
            </a:r>
            <a:r>
              <a:rPr lang="zh-CN" altLang="zh-CN" sz="4000" b="0" dirty="0">
                <a:solidFill>
                  <a:srgbClr val="C00000"/>
                </a:solidFill>
                <a:effectLst/>
                <a:latin typeface="隶书"/>
                <a:ea typeface="华文新魏"/>
              </a:rPr>
              <a:t>、</a:t>
            </a:r>
            <a:r>
              <a:rPr lang="zh-CN" altLang="zh-CN" sz="6000" dirty="0" smtClean="0">
                <a:solidFill>
                  <a:srgbClr val="C00000"/>
                </a:solidFill>
                <a:latin typeface="隶书"/>
                <a:ea typeface="华文新魏"/>
              </a:rPr>
              <a:t>冬</a:t>
            </a:r>
            <a:r>
              <a:rPr lang="zh-CN" altLang="en-US" sz="4000" b="0" dirty="0">
                <a:solidFill>
                  <a:srgbClr val="C00000"/>
                </a:solidFill>
                <a:effectLst/>
                <a:latin typeface="隶书"/>
                <a:ea typeface="华文新魏"/>
              </a:rPr>
              <a:t>，</a:t>
            </a:r>
            <a:r>
              <a:rPr lang="zh-CN" altLang="zh-CN" sz="6000" dirty="0" smtClean="0">
                <a:solidFill>
                  <a:srgbClr val="C00000"/>
                </a:solidFill>
                <a:latin typeface="隶书"/>
                <a:ea typeface="华文新魏"/>
              </a:rPr>
              <a:t>我们</a:t>
            </a:r>
            <a:r>
              <a:rPr lang="zh-CN" altLang="zh-CN" sz="6000" dirty="0">
                <a:solidFill>
                  <a:srgbClr val="C00000"/>
                </a:solidFill>
                <a:latin typeface="隶书"/>
                <a:ea typeface="华文新魏"/>
              </a:rPr>
              <a:t>一起</a:t>
            </a:r>
            <a:r>
              <a:rPr lang="zh-CN" altLang="zh-CN" sz="6000" dirty="0" smtClean="0">
                <a:solidFill>
                  <a:srgbClr val="C00000"/>
                </a:solidFill>
                <a:latin typeface="隶书"/>
                <a:ea typeface="华文新魏"/>
              </a:rPr>
              <a:t>走过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>
              <a:spcBef>
                <a:spcPct val="50000"/>
              </a:spcBef>
            </a:pPr>
            <a:endParaRPr lang="en-US" altLang="zh-CN" dirty="0" smtClean="0"/>
          </a:p>
          <a:p>
            <a:pPr marL="360000" indent="0">
              <a:spcBef>
                <a:spcPts val="4800"/>
              </a:spcBef>
            </a:pPr>
            <a:r>
              <a:rPr lang="zh-CN" altLang="zh-CN" sz="4400" b="1" dirty="0" smtClean="0"/>
              <a:t>第一部分</a:t>
            </a:r>
            <a:r>
              <a:rPr lang="en-US" altLang="zh-CN" sz="4400" b="1" dirty="0" smtClean="0"/>
              <a:t>  </a:t>
            </a:r>
            <a:r>
              <a:rPr lang="zh-CN" altLang="zh-CN" sz="4400" b="1" dirty="0" smtClean="0"/>
              <a:t>重温来时路</a:t>
            </a:r>
          </a:p>
          <a:p>
            <a:pPr marL="360000" indent="0">
              <a:spcBef>
                <a:spcPts val="4800"/>
              </a:spcBef>
            </a:pPr>
            <a:r>
              <a:rPr lang="zh-CN" altLang="zh-CN" sz="4400" b="1" dirty="0" smtClean="0"/>
              <a:t>第二部分</a:t>
            </a:r>
            <a:r>
              <a:rPr lang="en-US" altLang="zh-CN" sz="4400" b="1" dirty="0" smtClean="0"/>
              <a:t>  </a:t>
            </a:r>
            <a:r>
              <a:rPr lang="zh-CN" altLang="zh-CN" sz="4400" b="1" dirty="0" smtClean="0"/>
              <a:t>我们要走向何方</a:t>
            </a:r>
          </a:p>
          <a:p>
            <a:pPr marL="360000" indent="0">
              <a:spcBef>
                <a:spcPts val="4800"/>
              </a:spcBef>
            </a:pPr>
            <a:r>
              <a:rPr lang="zh-CN" altLang="zh-C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第三部分</a:t>
            </a:r>
            <a:r>
              <a:rPr lang="en-US" altLang="zh-C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zh-C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让我们携手走向春天</a:t>
            </a:r>
          </a:p>
          <a:p>
            <a:pPr marL="360000" indent="0">
              <a:spcBef>
                <a:spcPts val="4800"/>
              </a:spcBef>
            </a:pPr>
            <a:endParaRPr lang="zh-CN" altLang="en-US" sz="4400" b="1" dirty="0" smtClean="0"/>
          </a:p>
        </p:txBody>
      </p:sp>
    </p:spTree>
  </p:cSld>
  <p:clrMapOvr>
    <a:masterClrMapping/>
  </p:clrMapOvr>
  <p:transition spd="med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301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301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012d820c730f214dfb.jpg"/>
          <p:cNvPicPr>
            <a:picLocks noChangeAspect="1"/>
          </p:cNvPicPr>
          <p:nvPr/>
        </p:nvPicPr>
        <p:blipFill>
          <a:blip r:embed="rId2" cstate="print">
            <a:lum bright="-45000"/>
          </a:blip>
          <a:stretch>
            <a:fillRect/>
          </a:stretch>
        </p:blipFill>
        <p:spPr>
          <a:xfrm>
            <a:off x="206515" y="1178750"/>
            <a:ext cx="8677206" cy="52205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>
                <a:latin typeface="隶书"/>
                <a:ea typeface="隶书"/>
              </a:rPr>
              <a:t>第</a:t>
            </a:r>
            <a:r>
              <a:rPr lang="zh-CN" altLang="en-US" dirty="0">
                <a:latin typeface="隶书"/>
                <a:ea typeface="隶书"/>
              </a:rPr>
              <a:t>三</a:t>
            </a:r>
            <a:r>
              <a:rPr lang="zh-CN" altLang="zh-CN" dirty="0">
                <a:latin typeface="隶书"/>
                <a:ea typeface="隶书"/>
              </a:rPr>
              <a:t>部分</a:t>
            </a:r>
            <a:r>
              <a:rPr lang="en-US" altLang="zh-C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让我们携手走向春天</a:t>
            </a:r>
            <a:endParaRPr lang="zh-CN" altLang="en-US" dirty="0">
              <a:latin typeface="隶书"/>
              <a:ea typeface="隶书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indent="-360000">
              <a:lnSpc>
                <a:spcPct val="120000"/>
              </a:lnSpc>
              <a:spcBef>
                <a:spcPts val="600"/>
              </a:spcBef>
            </a:pPr>
            <a:r>
              <a:rPr lang="en-US" altLang="zh-CN" sz="3900" b="1" dirty="0" smtClean="0">
                <a:solidFill>
                  <a:srgbClr val="FFFFFF"/>
                </a:solidFill>
                <a:latin typeface="仿宋_GB2312"/>
                <a:ea typeface="仿宋_GB2312"/>
              </a:rPr>
              <a:t> </a:t>
            </a:r>
            <a:endParaRPr lang="en-US" altLang="zh-CN" sz="2000" b="1" dirty="0" smtClean="0">
              <a:solidFill>
                <a:srgbClr val="FFFFFF"/>
              </a:solidFill>
              <a:latin typeface="仿宋_GB2312"/>
              <a:ea typeface="仿宋_GB2312"/>
            </a:endParaRPr>
          </a:p>
          <a:p>
            <a:pPr marL="360000" indent="-360000">
              <a:spcBef>
                <a:spcPts val="1200"/>
              </a:spcBef>
            </a:pPr>
            <a:r>
              <a:rPr lang="en-US" altLang="zh-CN" sz="4000" dirty="0" smtClean="0"/>
              <a:t>  </a:t>
            </a:r>
            <a:r>
              <a:rPr lang="en-US" altLang="zh-CN" sz="4000" dirty="0" smtClean="0">
                <a:solidFill>
                  <a:srgbClr val="FFFF00"/>
                </a:solidFill>
              </a:rPr>
              <a:t>1.</a:t>
            </a:r>
            <a:r>
              <a:rPr lang="zh-CN" altLang="zh-CN" sz="4000" b="1" u="wavyDbl" dirty="0" smtClean="0">
                <a:solidFill>
                  <a:srgbClr val="FFFF00"/>
                </a:solidFill>
                <a:ea typeface="楷体_GB2312" pitchFamily="49" charset="-122"/>
              </a:rPr>
              <a:t>痴心</a:t>
            </a:r>
            <a:r>
              <a:rPr lang="zh-CN" altLang="en-US" sz="4000" b="1" u="wavyDbl" dirty="0" smtClean="0">
                <a:solidFill>
                  <a:srgbClr val="FFFF00"/>
                </a:solidFill>
                <a:ea typeface="楷体_GB2312" pitchFamily="49" charset="-122"/>
              </a:rPr>
              <a:t>未</a:t>
            </a:r>
            <a:r>
              <a:rPr lang="zh-CN" altLang="zh-CN" sz="4000" b="1" u="wavyDbl" dirty="0" smtClean="0">
                <a:solidFill>
                  <a:srgbClr val="FFFF00"/>
                </a:solidFill>
                <a:ea typeface="楷体_GB2312" pitchFamily="49" charset="-122"/>
              </a:rPr>
              <a:t>改，承诺不变</a:t>
            </a:r>
            <a:endParaRPr lang="zh-CN" altLang="zh-CN" sz="4000" dirty="0" smtClean="0">
              <a:solidFill>
                <a:srgbClr val="FFFF0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CN" sz="4000" dirty="0" smtClean="0">
                <a:solidFill>
                  <a:srgbClr val="FFFF00"/>
                </a:solidFill>
              </a:rPr>
              <a:t>  2.</a:t>
            </a:r>
            <a:r>
              <a:rPr lang="zh-CN" altLang="zh-CN" sz="4000" b="1" u="wavyDbl" dirty="0" smtClean="0">
                <a:solidFill>
                  <a:srgbClr val="FFFF00"/>
                </a:solidFill>
                <a:ea typeface="楷体_GB2312" pitchFamily="49" charset="-122"/>
              </a:rPr>
              <a:t>营造我们的精神家园</a:t>
            </a:r>
            <a:endParaRPr lang="en-US" altLang="zh-CN" sz="4000" b="1" u="wavyDbl" dirty="0" smtClean="0">
              <a:solidFill>
                <a:srgbClr val="FFFF00"/>
              </a:solidFill>
              <a:ea typeface="楷体_GB2312" pitchFamily="49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4000" dirty="0" smtClean="0">
                <a:solidFill>
                  <a:srgbClr val="FFFF00"/>
                </a:solidFill>
              </a:rPr>
              <a:t>  3.</a:t>
            </a:r>
            <a:r>
              <a:rPr lang="zh-CN" altLang="zh-CN" sz="4000" b="1" u="wavyDbl" dirty="0" smtClean="0">
                <a:solidFill>
                  <a:srgbClr val="FFFF00"/>
                </a:solidFill>
                <a:ea typeface="楷体_GB2312" pitchFamily="49" charset="-122"/>
              </a:rPr>
              <a:t>让我们同甘共苦，携手走向春天</a:t>
            </a:r>
            <a:endParaRPr lang="en-US" altLang="zh-CN" sz="4000" b="1" u="wavyDbl" dirty="0" smtClean="0">
              <a:solidFill>
                <a:srgbClr val="FFFF00"/>
              </a:solidFill>
              <a:ea typeface="楷体_GB2312" pitchFamily="49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000" b="1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华文隶书" pitchFamily="2" charset="-122"/>
                <a:cs typeface="Tahoma" pitchFamily="34" charset="0"/>
              </a:rPr>
              <a:t>第三部分</a:t>
            </a:r>
            <a:r>
              <a:rPr kumimoji="0" lang="zh-CN" altLang="en-US" sz="1000" b="1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华文隶书" pitchFamily="2" charset="-122"/>
                <a:cs typeface="Tahoma" pitchFamily="34" charset="0"/>
              </a:rPr>
              <a:t>  让我们携手走向春天</a:t>
            </a:r>
            <a:endParaRPr kumimoji="0" lang="zh-CN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en-US" altLang="zh-CN" sz="1000" b="1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华文隶书" pitchFamily="2" charset="-122"/>
                <a:cs typeface="Tahoma" pitchFamily="34" charset="0"/>
              </a:rPr>
              <a:t>1</a:t>
            </a:r>
            <a:r>
              <a:rPr kumimoji="0" lang="zh-CN" altLang="en-US" sz="1000" b="1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华文隶书" pitchFamily="2" charset="-122"/>
                <a:cs typeface="Tahoma" pitchFamily="34" charset="0"/>
              </a:rPr>
              <a:t>痴心不改，承诺不变</a:t>
            </a:r>
            <a:endParaRPr kumimoji="0" lang="zh-CN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en-US" altLang="zh-CN" sz="1000" b="1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华文隶书" pitchFamily="2" charset="-122"/>
                <a:cs typeface="Tahoma" pitchFamily="34" charset="0"/>
              </a:rPr>
              <a:t>2</a:t>
            </a:r>
            <a:r>
              <a:rPr kumimoji="0" lang="zh-CN" altLang="en-US" sz="1000" b="1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华文隶书" pitchFamily="2" charset="-122"/>
                <a:cs typeface="Tahoma" pitchFamily="34" charset="0"/>
              </a:rPr>
              <a:t>营造我们的精神家园</a:t>
            </a:r>
            <a:endParaRPr kumimoji="0" lang="zh-CN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en-US" altLang="zh-CN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隶书" pitchFamily="2" charset="-122"/>
                <a:cs typeface="Times New Roman" pitchFamily="18" charset="0"/>
              </a:rPr>
              <a:t>3</a:t>
            </a:r>
            <a:r>
              <a:rPr kumimoji="0" lang="zh-CN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华文隶书" pitchFamily="2" charset="-122"/>
                <a:cs typeface="Times New Roman" pitchFamily="18" charset="0"/>
              </a:rPr>
              <a:t>让我们同甘共苦，携手走向春天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1.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痴心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未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改，承诺不变</a:t>
            </a:r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我的</a:t>
            </a:r>
            <a:r>
              <a:rPr lang="zh-CN" altLang="en-US" sz="3200" dirty="0" smtClean="0"/>
              <a:t>梦想</a:t>
            </a:r>
            <a:endParaRPr lang="en-US" altLang="zh-CN" sz="3200" dirty="0" smtClean="0"/>
          </a:p>
          <a:p>
            <a:pPr marL="685800" indent="-685800" algn="ctr">
              <a:spcBef>
                <a:spcPts val="3000"/>
              </a:spcBef>
              <a:tabLst>
                <a:tab pos="87313" algn="l"/>
                <a:tab pos="174625" algn="l"/>
                <a:tab pos="363538" algn="l"/>
              </a:tabLst>
            </a:pPr>
            <a:r>
              <a:rPr lang="zh-CN" altLang="en-US" sz="4000" dirty="0" smtClean="0">
                <a:solidFill>
                  <a:srgbClr val="FF0000"/>
                </a:solidFill>
                <a:ea typeface="隶书" pitchFamily="49" charset="-122"/>
              </a:rPr>
              <a:t>做有价值的企业，成就有尊严的员工</a:t>
            </a:r>
            <a:endParaRPr lang="en-US" altLang="zh-CN" sz="4000" dirty="0" smtClean="0">
              <a:solidFill>
                <a:srgbClr val="FF0000"/>
              </a:solidFill>
              <a:ea typeface="隶书" pitchFamily="49" charset="-122"/>
            </a:endParaRPr>
          </a:p>
          <a:p>
            <a:pPr marL="685800" indent="-685800" algn="ctr">
              <a:spcBef>
                <a:spcPts val="3000"/>
              </a:spcBef>
              <a:tabLst>
                <a:tab pos="87313" algn="l"/>
                <a:tab pos="174625" algn="l"/>
                <a:tab pos="363538" algn="l"/>
              </a:tabLst>
            </a:pPr>
            <a:r>
              <a:rPr lang="zh-CN" alt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itchFamily="49" charset="-122"/>
              </a:rPr>
              <a:t>企业为员工拥有尊严创造条件</a:t>
            </a:r>
          </a:p>
          <a:p>
            <a:pPr marL="685800" indent="-685800" algn="ctr">
              <a:spcBef>
                <a:spcPts val="3000"/>
              </a:spcBef>
              <a:tabLst>
                <a:tab pos="87313" algn="l"/>
                <a:tab pos="174625" algn="l"/>
                <a:tab pos="363538" algn="l"/>
              </a:tabLst>
            </a:pPr>
            <a:r>
              <a:rPr lang="zh-CN" alt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itchFamily="49" charset="-122"/>
              </a:rPr>
              <a:t>员工为企业拥有价值奉献才智</a:t>
            </a:r>
            <a:endParaRPr lang="en-US" altLang="zh-CN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6000" dirty="0" smtClean="0">
                <a:solidFill>
                  <a:srgbClr val="C00000"/>
                </a:solidFill>
                <a:latin typeface="隶书"/>
                <a:ea typeface="华文新魏"/>
              </a:rPr>
              <a:t>夏</a:t>
            </a:r>
            <a:r>
              <a:rPr lang="zh-CN" altLang="zh-CN" sz="4000" b="0" dirty="0">
                <a:solidFill>
                  <a:srgbClr val="C00000"/>
                </a:solidFill>
                <a:effectLst/>
                <a:latin typeface="隶书"/>
                <a:ea typeface="华文新魏"/>
              </a:rPr>
              <a:t>、</a:t>
            </a:r>
            <a:r>
              <a:rPr lang="zh-CN" altLang="zh-CN" sz="6000" dirty="0">
                <a:solidFill>
                  <a:srgbClr val="C00000"/>
                </a:solidFill>
                <a:latin typeface="隶书"/>
                <a:ea typeface="华文新魏"/>
              </a:rPr>
              <a:t>秋</a:t>
            </a:r>
            <a:r>
              <a:rPr lang="zh-CN" altLang="zh-CN" sz="4000" b="0" dirty="0">
                <a:solidFill>
                  <a:srgbClr val="C00000"/>
                </a:solidFill>
                <a:effectLst/>
                <a:latin typeface="隶书"/>
                <a:ea typeface="华文新魏"/>
              </a:rPr>
              <a:t>、</a:t>
            </a:r>
            <a:r>
              <a:rPr lang="zh-CN" altLang="zh-CN" sz="6000" dirty="0" smtClean="0">
                <a:solidFill>
                  <a:srgbClr val="C00000"/>
                </a:solidFill>
                <a:latin typeface="隶书"/>
                <a:ea typeface="华文新魏"/>
              </a:rPr>
              <a:t>冬</a:t>
            </a:r>
            <a:r>
              <a:rPr lang="zh-CN" altLang="en-US" sz="4000" b="0" dirty="0">
                <a:solidFill>
                  <a:srgbClr val="C00000"/>
                </a:solidFill>
                <a:effectLst/>
                <a:latin typeface="隶书"/>
                <a:ea typeface="华文新魏"/>
              </a:rPr>
              <a:t>，</a:t>
            </a:r>
            <a:r>
              <a:rPr lang="zh-CN" altLang="zh-CN" sz="6000" dirty="0" smtClean="0">
                <a:solidFill>
                  <a:srgbClr val="C00000"/>
                </a:solidFill>
                <a:latin typeface="隶书"/>
                <a:ea typeface="华文新魏"/>
              </a:rPr>
              <a:t>我们</a:t>
            </a:r>
            <a:r>
              <a:rPr lang="zh-CN" altLang="zh-CN" sz="6000" dirty="0">
                <a:solidFill>
                  <a:srgbClr val="C00000"/>
                </a:solidFill>
                <a:latin typeface="隶书"/>
                <a:ea typeface="华文新魏"/>
              </a:rPr>
              <a:t>一起</a:t>
            </a:r>
            <a:r>
              <a:rPr lang="zh-CN" altLang="zh-CN" sz="6000" dirty="0" smtClean="0">
                <a:solidFill>
                  <a:srgbClr val="C00000"/>
                </a:solidFill>
                <a:latin typeface="隶书"/>
                <a:ea typeface="华文新魏"/>
              </a:rPr>
              <a:t>走过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>
              <a:spcBef>
                <a:spcPct val="50000"/>
              </a:spcBef>
            </a:pPr>
            <a:endParaRPr lang="en-US" altLang="zh-CN" dirty="0" smtClean="0"/>
          </a:p>
          <a:p>
            <a:pPr marL="360000" indent="0">
              <a:spcBef>
                <a:spcPts val="4800"/>
              </a:spcBef>
            </a:pPr>
            <a:r>
              <a:rPr lang="zh-CN" altLang="zh-CN" sz="4400" b="1" dirty="0" smtClean="0"/>
              <a:t>第一部分</a:t>
            </a:r>
            <a:r>
              <a:rPr lang="en-US" altLang="zh-CN" sz="4400" b="1" dirty="0" smtClean="0"/>
              <a:t>  </a:t>
            </a:r>
            <a:r>
              <a:rPr lang="zh-CN" altLang="zh-CN" sz="4400" b="1" dirty="0" smtClean="0"/>
              <a:t>重温来时路</a:t>
            </a:r>
          </a:p>
          <a:p>
            <a:pPr marL="360000" indent="0">
              <a:spcBef>
                <a:spcPts val="4800"/>
              </a:spcBef>
            </a:pPr>
            <a:r>
              <a:rPr lang="zh-CN" altLang="zh-CN" sz="4400" b="1" dirty="0" smtClean="0"/>
              <a:t>第二部分</a:t>
            </a:r>
            <a:r>
              <a:rPr lang="en-US" altLang="zh-CN" sz="4400" b="1" dirty="0" smtClean="0"/>
              <a:t>  </a:t>
            </a:r>
            <a:r>
              <a:rPr lang="zh-CN" altLang="zh-CN" sz="4400" b="1" dirty="0" smtClean="0"/>
              <a:t>我们要走向何方</a:t>
            </a:r>
          </a:p>
          <a:p>
            <a:pPr marL="360000" indent="0">
              <a:spcBef>
                <a:spcPts val="4800"/>
              </a:spcBef>
            </a:pPr>
            <a:r>
              <a:rPr lang="zh-CN" altLang="zh-CN" sz="4400" b="1" dirty="0" smtClean="0"/>
              <a:t>第三部分</a:t>
            </a:r>
            <a:r>
              <a:rPr lang="en-US" altLang="zh-CN" sz="4400" b="1" dirty="0" smtClean="0"/>
              <a:t>  </a:t>
            </a:r>
            <a:r>
              <a:rPr lang="zh-CN" altLang="zh-CN" sz="4400" b="1" dirty="0" smtClean="0"/>
              <a:t>让我们携手走向春天</a:t>
            </a:r>
          </a:p>
          <a:p>
            <a:pPr marL="360000" indent="0">
              <a:spcBef>
                <a:spcPts val="4800"/>
              </a:spcBef>
            </a:pPr>
            <a:endParaRPr lang="zh-CN" altLang="en-US" sz="4400" b="1" dirty="0" smtClean="0"/>
          </a:p>
        </p:txBody>
      </p:sp>
    </p:spTree>
  </p:cSld>
  <p:clrMapOvr>
    <a:masterClrMapping/>
  </p:clrMapOvr>
  <p:transition spd="med">
    <p:wheel spokes="1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1.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痴心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未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改，承诺不变</a:t>
            </a:r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我的</a:t>
            </a:r>
            <a:r>
              <a:rPr lang="zh-CN" altLang="en-US" sz="3200" dirty="0" smtClean="0"/>
              <a:t>梦想</a:t>
            </a:r>
            <a:endParaRPr lang="en-US" altLang="zh-CN" sz="3200" dirty="0" smtClean="0"/>
          </a:p>
          <a:p>
            <a:pPr marL="685800" indent="-685800">
              <a:spcBef>
                <a:spcPts val="600"/>
              </a:spcBef>
              <a:tabLst>
                <a:tab pos="87313" algn="l"/>
                <a:tab pos="174625" algn="l"/>
                <a:tab pos="363538" algn="l"/>
              </a:tabLst>
            </a:pPr>
            <a:r>
              <a:rPr lang="zh-CN" altLang="en-US" sz="4000" dirty="0" smtClean="0">
                <a:solidFill>
                  <a:srgbClr val="FF0000"/>
                </a:solidFill>
                <a:ea typeface="隶书" pitchFamily="49" charset="-122"/>
              </a:rPr>
              <a:t>  做有价值的企业</a:t>
            </a:r>
            <a:endParaRPr lang="zh-CN" altLang="en-US" sz="4000" b="1" dirty="0" smtClean="0"/>
          </a:p>
          <a:p>
            <a:pPr marL="990600" indent="-457200">
              <a:spcBef>
                <a:spcPts val="1200"/>
              </a:spcBef>
              <a:buFont typeface="Wingdings" pitchFamily="2" charset="2"/>
              <a:buChar char="Ø"/>
              <a:tabLst>
                <a:tab pos="87313" algn="l"/>
                <a:tab pos="174625" algn="l"/>
                <a:tab pos="363538" algn="l"/>
              </a:tabLst>
            </a:pPr>
            <a:r>
              <a:rPr lang="zh-CN" altLang="en-US" sz="3200" dirty="0" smtClean="0"/>
              <a:t>扶危济困，担当社会责任；</a:t>
            </a:r>
          </a:p>
          <a:p>
            <a:pPr marL="990600" indent="-457200">
              <a:spcBef>
                <a:spcPts val="1200"/>
              </a:spcBef>
              <a:buFont typeface="Wingdings" pitchFamily="2" charset="2"/>
              <a:buChar char="Ø"/>
              <a:tabLst>
                <a:tab pos="87313" algn="l"/>
                <a:tab pos="174625" algn="l"/>
                <a:tab pos="363538" algn="l"/>
              </a:tabLst>
            </a:pPr>
            <a:r>
              <a:rPr lang="zh-CN" altLang="en-US" sz="3200" dirty="0" smtClean="0"/>
              <a:t>自觉纳税，履行法定义务；</a:t>
            </a:r>
          </a:p>
          <a:p>
            <a:pPr marL="990600" indent="-457200">
              <a:spcBef>
                <a:spcPts val="1200"/>
              </a:spcBef>
              <a:buFont typeface="Wingdings" pitchFamily="2" charset="2"/>
              <a:buChar char="Ø"/>
              <a:tabLst>
                <a:tab pos="87313" algn="l"/>
                <a:tab pos="174625" algn="l"/>
                <a:tab pos="363538" algn="l"/>
              </a:tabLst>
            </a:pPr>
            <a:r>
              <a:rPr lang="zh-CN" altLang="en-US" sz="3200" dirty="0" smtClean="0"/>
              <a:t>情愿分红，回馈股东投资；</a:t>
            </a:r>
          </a:p>
          <a:p>
            <a:pPr marL="990600" indent="-457200">
              <a:spcBef>
                <a:spcPts val="1200"/>
              </a:spcBef>
              <a:buFont typeface="Wingdings" pitchFamily="2" charset="2"/>
              <a:buChar char="Ø"/>
              <a:tabLst>
                <a:tab pos="87313" algn="l"/>
                <a:tab pos="174625" algn="l"/>
                <a:tab pos="363538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以诚相待，真心回报员工的忠诚！</a:t>
            </a:r>
            <a:endParaRPr lang="en-US" altLang="zh-C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1.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痴心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未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改，承诺不变</a:t>
            </a:r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我的</a:t>
            </a:r>
            <a:r>
              <a:rPr lang="zh-CN" altLang="en-US" sz="3200" dirty="0" smtClean="0"/>
              <a:t>梦想</a:t>
            </a:r>
            <a:endParaRPr lang="en-US" altLang="zh-CN" sz="3200" dirty="0" smtClean="0"/>
          </a:p>
          <a:p>
            <a:pPr marL="685800" indent="-593725">
              <a:spcBef>
                <a:spcPts val="600"/>
              </a:spcBef>
              <a:tabLst>
                <a:tab pos="87313" algn="l"/>
                <a:tab pos="174625" algn="l"/>
                <a:tab pos="363538" algn="l"/>
              </a:tabLst>
            </a:pPr>
            <a:r>
              <a:rPr lang="zh-CN" altLang="en-US" sz="4000" dirty="0" smtClean="0">
                <a:solidFill>
                  <a:srgbClr val="FF0000"/>
                </a:solidFill>
                <a:ea typeface="隶书" pitchFamily="49" charset="-122"/>
              </a:rPr>
              <a:t>  成就有尊严的员工</a:t>
            </a:r>
            <a:r>
              <a:rPr lang="zh-CN" altLang="en-US" sz="4000" b="1" dirty="0" smtClean="0"/>
              <a:t> </a:t>
            </a:r>
          </a:p>
          <a:p>
            <a:pPr marL="990600" indent="-457200">
              <a:spcBef>
                <a:spcPts val="1200"/>
              </a:spcBef>
              <a:buFont typeface="Wingdings" pitchFamily="2" charset="2"/>
              <a:buChar char="Ø"/>
              <a:tabLst>
                <a:tab pos="87313" algn="l"/>
                <a:tab pos="174625" algn="l"/>
                <a:tab pos="363538" algn="l"/>
              </a:tabLst>
            </a:pPr>
            <a:r>
              <a:rPr lang="zh-CN" altLang="en-US" sz="3200" dirty="0" smtClean="0"/>
              <a:t>为员工实现自身价值，给力！</a:t>
            </a:r>
          </a:p>
          <a:p>
            <a:pPr marL="990600" indent="-457200">
              <a:spcBef>
                <a:spcPts val="1200"/>
              </a:spcBef>
              <a:buFont typeface="Wingdings" pitchFamily="2" charset="2"/>
              <a:buChar char="Ø"/>
              <a:tabLst>
                <a:tab pos="87313" algn="l"/>
                <a:tab pos="174625" algn="l"/>
                <a:tab pos="363538" algn="l"/>
              </a:tabLst>
            </a:pPr>
            <a:r>
              <a:rPr lang="zh-CN" altLang="en-US" sz="3200" dirty="0" smtClean="0"/>
              <a:t>为员工提升自我肯定，加油！</a:t>
            </a:r>
          </a:p>
          <a:p>
            <a:pPr marL="990600" indent="-457200">
              <a:spcBef>
                <a:spcPts val="1200"/>
              </a:spcBef>
              <a:buFont typeface="Wingdings" pitchFamily="2" charset="2"/>
              <a:buChar char="Ø"/>
              <a:tabLst>
                <a:tab pos="87313" algn="l"/>
                <a:tab pos="174625" algn="l"/>
                <a:tab pos="363538" algn="l"/>
              </a:tabLst>
            </a:pPr>
            <a:r>
              <a:rPr lang="zh-CN" altLang="en-US" sz="3200" dirty="0" smtClean="0"/>
              <a:t>为员工获得他人认可，鼓掌！</a:t>
            </a:r>
            <a:endParaRPr lang="zh-CN" altLang="zh-CN" sz="3200" dirty="0" smtClean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1.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痴心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未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改，承诺不变</a:t>
            </a:r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我的</a:t>
            </a:r>
            <a:r>
              <a:rPr lang="zh-CN" altLang="en-US" sz="3200" dirty="0" smtClean="0"/>
              <a:t>梦想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2)</a:t>
            </a:r>
            <a:r>
              <a:rPr lang="zh-CN" altLang="zh-CN" sz="3200" dirty="0" smtClean="0"/>
              <a:t>我的</a:t>
            </a:r>
            <a:r>
              <a:rPr lang="zh-CN" altLang="en-US" sz="3200" dirty="0" smtClean="0"/>
              <a:t>承诺</a:t>
            </a:r>
            <a:endParaRPr lang="en-US" altLang="zh-CN" sz="3200" dirty="0" smtClean="0"/>
          </a:p>
          <a:p>
            <a:pPr marL="685800" indent="-685800">
              <a:spcBef>
                <a:spcPts val="300"/>
              </a:spcBef>
              <a:tabLst>
                <a:tab pos="87313" algn="l"/>
                <a:tab pos="174625" algn="l"/>
                <a:tab pos="363538" algn="l"/>
              </a:tabLst>
            </a:pPr>
            <a:r>
              <a:rPr lang="zh-CN" altLang="en-US" sz="3200" dirty="0" smtClean="0">
                <a:solidFill>
                  <a:srgbClr val="FF0000"/>
                </a:solidFill>
                <a:ea typeface="隶书" pitchFamily="49" charset="-122"/>
              </a:rPr>
              <a:t>  </a:t>
            </a:r>
            <a:r>
              <a:rPr lang="zh-CN" altLang="en-US" sz="3200" dirty="0" smtClean="0">
                <a:ea typeface="隶书" pitchFamily="49" charset="-122"/>
              </a:rPr>
              <a:t>承诺</a:t>
            </a:r>
            <a:r>
              <a:rPr lang="en-US" altLang="zh-CN" sz="3200" dirty="0" smtClean="0">
                <a:ea typeface="隶书" pitchFamily="49" charset="-122"/>
              </a:rPr>
              <a:t>1</a:t>
            </a:r>
            <a:r>
              <a:rPr lang="zh-CN" altLang="en-US" sz="3200" dirty="0" smtClean="0">
                <a:ea typeface="隶书" pitchFamily="49" charset="-122"/>
              </a:rPr>
              <a:t>：</a:t>
            </a:r>
            <a:r>
              <a:rPr lang="zh-CN" altLang="en-US" sz="3200" dirty="0" smtClean="0">
                <a:solidFill>
                  <a:srgbClr val="FF0000"/>
                </a:solidFill>
                <a:ea typeface="隶书" pitchFamily="49" charset="-122"/>
              </a:rPr>
              <a:t>让员工分享企业发展的成果</a:t>
            </a:r>
          </a:p>
          <a:p>
            <a:pPr marL="990600" indent="-457200">
              <a:spcBef>
                <a:spcPts val="0"/>
              </a:spcBef>
              <a:buFont typeface="Wingdings" pitchFamily="2" charset="2"/>
              <a:buChar char="Ø"/>
              <a:tabLst>
                <a:tab pos="87313" algn="l"/>
                <a:tab pos="174625" algn="l"/>
                <a:tab pos="363538" algn="l"/>
              </a:tabLst>
              <a:defRPr/>
            </a:pPr>
            <a:r>
              <a:rPr lang="zh-CN" altLang="en-US" sz="2800" dirty="0" smtClean="0"/>
              <a:t>持续提高员工的福利和收入</a:t>
            </a:r>
          </a:p>
          <a:p>
            <a:pPr marL="990600" indent="-457200">
              <a:spcBef>
                <a:spcPts val="0"/>
              </a:spcBef>
              <a:buFont typeface="Wingdings" pitchFamily="2" charset="2"/>
              <a:buChar char="Ø"/>
              <a:tabLst>
                <a:tab pos="87313" algn="l"/>
                <a:tab pos="174625" algn="l"/>
                <a:tab pos="363538" algn="l"/>
              </a:tabLst>
              <a:defRPr/>
            </a:pPr>
            <a:r>
              <a:rPr lang="zh-CN" altLang="en-US" sz="2800" dirty="0" smtClean="0"/>
              <a:t>解决终身雇员、长期雇员的养老、医疗保险</a:t>
            </a:r>
          </a:p>
          <a:p>
            <a:pPr marL="990600" indent="-457200">
              <a:spcBef>
                <a:spcPts val="0"/>
              </a:spcBef>
              <a:buFont typeface="Wingdings" pitchFamily="2" charset="2"/>
              <a:buChar char="Ø"/>
              <a:tabLst>
                <a:tab pos="87313" algn="l"/>
                <a:tab pos="174625" algn="l"/>
                <a:tab pos="363538" algn="l"/>
              </a:tabLst>
              <a:defRPr/>
            </a:pPr>
            <a:r>
              <a:rPr lang="zh-CN" altLang="en-US" sz="2800" dirty="0" smtClean="0"/>
              <a:t>适时解决终身雇员的住房公积金问题</a:t>
            </a:r>
          </a:p>
          <a:p>
            <a:pPr marL="990600" indent="-457200">
              <a:spcBef>
                <a:spcPts val="0"/>
              </a:spcBef>
              <a:buFont typeface="Wingdings" pitchFamily="2" charset="2"/>
              <a:buChar char="Ø"/>
              <a:tabLst>
                <a:tab pos="87313" algn="l"/>
                <a:tab pos="174625" algn="l"/>
                <a:tab pos="363538" algn="l"/>
              </a:tabLst>
              <a:defRPr/>
            </a:pPr>
            <a:r>
              <a:rPr lang="zh-CN" altLang="en-US" sz="2800" dirty="0" smtClean="0"/>
              <a:t>适时转让一些股份给终身雇员</a:t>
            </a:r>
          </a:p>
          <a:p>
            <a:pPr marL="990600" indent="-457200">
              <a:spcBef>
                <a:spcPts val="0"/>
              </a:spcBef>
              <a:buFont typeface="Wingdings" pitchFamily="2" charset="2"/>
              <a:buChar char="Ø"/>
              <a:tabLst>
                <a:tab pos="87313" algn="l"/>
                <a:tab pos="174625" algn="l"/>
                <a:tab pos="363538" algn="l"/>
              </a:tabLst>
              <a:defRPr/>
            </a:pPr>
            <a:r>
              <a:rPr lang="zh-CN" altLang="en-US" sz="2800" dirty="0" smtClean="0"/>
              <a:t>我持有的部分股份可以出借给优秀员工</a:t>
            </a:r>
          </a:p>
          <a:p>
            <a:pPr marL="990600" indent="-457200">
              <a:spcBef>
                <a:spcPts val="0"/>
              </a:spcBef>
              <a:buFont typeface="Wingdings" pitchFamily="2" charset="2"/>
              <a:buChar char="Ø"/>
              <a:tabLst>
                <a:tab pos="87313" algn="l"/>
                <a:tab pos="174625" algn="l"/>
                <a:tab pos="363538" algn="l"/>
              </a:tabLst>
              <a:defRPr/>
            </a:pPr>
            <a:r>
              <a:rPr lang="zh-CN" altLang="en-US" sz="2800" dirty="0" smtClean="0"/>
              <a:t>适当时候，公司将试行年金制</a:t>
            </a:r>
            <a:endParaRPr lang="zh-CN" altLang="en-US" sz="2800" b="1" dirty="0" smtClean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1.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痴心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未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改，承诺不变</a:t>
            </a:r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我的</a:t>
            </a:r>
            <a:r>
              <a:rPr lang="zh-CN" altLang="en-US" sz="3200" dirty="0" smtClean="0"/>
              <a:t>梦想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2)</a:t>
            </a:r>
            <a:r>
              <a:rPr lang="zh-CN" altLang="zh-CN" sz="3200" dirty="0" smtClean="0"/>
              <a:t>我的</a:t>
            </a:r>
            <a:r>
              <a:rPr lang="zh-CN" altLang="en-US" sz="3200" dirty="0" smtClean="0"/>
              <a:t>承诺</a:t>
            </a:r>
            <a:endParaRPr lang="en-US" altLang="zh-CN" sz="3200" dirty="0" smtClean="0"/>
          </a:p>
          <a:p>
            <a:pPr marL="685800" indent="-685800">
              <a:spcBef>
                <a:spcPts val="300"/>
              </a:spcBef>
              <a:tabLst>
                <a:tab pos="87313" algn="l"/>
                <a:tab pos="174625" algn="l"/>
                <a:tab pos="363538" algn="l"/>
              </a:tabLst>
            </a:pPr>
            <a:r>
              <a:rPr lang="zh-CN" altLang="en-US" sz="3200" dirty="0" smtClean="0">
                <a:solidFill>
                  <a:srgbClr val="FF0000"/>
                </a:solidFill>
                <a:ea typeface="隶书" pitchFamily="49" charset="-122"/>
              </a:rPr>
              <a:t>  </a:t>
            </a:r>
            <a:r>
              <a:rPr lang="zh-CN" altLang="en-US" sz="3200" dirty="0" smtClean="0">
                <a:ea typeface="隶书" pitchFamily="49" charset="-122"/>
              </a:rPr>
              <a:t>承诺</a:t>
            </a:r>
            <a:r>
              <a:rPr lang="en-US" altLang="zh-CN" sz="3200" dirty="0" smtClean="0">
                <a:ea typeface="隶书" pitchFamily="49" charset="-122"/>
              </a:rPr>
              <a:t>1</a:t>
            </a:r>
            <a:r>
              <a:rPr lang="zh-CN" altLang="en-US" sz="3200" dirty="0" smtClean="0">
                <a:ea typeface="隶书" pitchFamily="49" charset="-122"/>
              </a:rPr>
              <a:t>：</a:t>
            </a:r>
            <a:r>
              <a:rPr lang="zh-CN" altLang="en-US" sz="3200" dirty="0" smtClean="0">
                <a:solidFill>
                  <a:srgbClr val="FF0000"/>
                </a:solidFill>
                <a:ea typeface="隶书" pitchFamily="49" charset="-122"/>
              </a:rPr>
              <a:t>让员工分享企业发展的成果</a:t>
            </a:r>
            <a:endParaRPr lang="en-US" altLang="zh-CN" sz="3200" dirty="0" smtClean="0">
              <a:solidFill>
                <a:srgbClr val="FF0000"/>
              </a:solidFill>
              <a:ea typeface="隶书" pitchFamily="49" charset="-122"/>
            </a:endParaRPr>
          </a:p>
          <a:p>
            <a:pPr marL="685800" indent="-685800">
              <a:spcBef>
                <a:spcPts val="300"/>
              </a:spcBef>
              <a:tabLst>
                <a:tab pos="87313" algn="l"/>
                <a:tab pos="174625" algn="l"/>
                <a:tab pos="363538" algn="l"/>
              </a:tabLst>
            </a:pPr>
            <a:r>
              <a:rPr lang="zh-CN" altLang="en-US" sz="3200" dirty="0" smtClean="0">
                <a:ea typeface="隶书" pitchFamily="49" charset="-122"/>
              </a:rPr>
              <a:t>  承诺</a:t>
            </a:r>
            <a:r>
              <a:rPr lang="en-US" altLang="zh-CN" sz="3200" dirty="0" smtClean="0">
                <a:ea typeface="隶书" pitchFamily="49" charset="-122"/>
              </a:rPr>
              <a:t>2</a:t>
            </a:r>
            <a:r>
              <a:rPr lang="zh-CN" altLang="en-US" sz="3200" dirty="0" smtClean="0">
                <a:ea typeface="隶书" pitchFamily="49" charset="-122"/>
              </a:rPr>
              <a:t>：</a:t>
            </a:r>
            <a:r>
              <a:rPr lang="zh-CN" altLang="en-US" sz="3200" dirty="0" smtClean="0">
                <a:solidFill>
                  <a:srgbClr val="FF0000"/>
                </a:solidFill>
                <a:ea typeface="隶书" pitchFamily="49" charset="-122"/>
              </a:rPr>
              <a:t>给员工提供实现自我的平台</a:t>
            </a:r>
          </a:p>
          <a:p>
            <a:pPr marL="990600" indent="-457200">
              <a:spcBef>
                <a:spcPts val="0"/>
              </a:spcBef>
              <a:buFont typeface="Wingdings" pitchFamily="2" charset="2"/>
              <a:buChar char="Ø"/>
              <a:tabLst>
                <a:tab pos="87313" algn="l"/>
                <a:tab pos="174625" algn="l"/>
                <a:tab pos="363538" algn="l"/>
              </a:tabLst>
              <a:defRPr/>
            </a:pPr>
            <a:r>
              <a:rPr lang="zh-CN" altLang="en-US" sz="2800" dirty="0" smtClean="0"/>
              <a:t>鼓励员工进修，给年青人成长提供土壤</a:t>
            </a:r>
          </a:p>
          <a:p>
            <a:pPr marL="990600" indent="-457200">
              <a:spcBef>
                <a:spcPts val="0"/>
              </a:spcBef>
              <a:buFont typeface="Wingdings" pitchFamily="2" charset="2"/>
              <a:buChar char="Ø"/>
              <a:tabLst>
                <a:tab pos="87313" algn="l"/>
                <a:tab pos="174625" algn="l"/>
                <a:tab pos="363538" algn="l"/>
              </a:tabLst>
              <a:defRPr/>
            </a:pPr>
            <a:r>
              <a:rPr lang="zh-CN" altLang="en-US" sz="2800" dirty="0" smtClean="0"/>
              <a:t>管理重心下移，给员工发展创造空间</a:t>
            </a:r>
          </a:p>
          <a:p>
            <a:pPr marL="990600" indent="-457200">
              <a:spcBef>
                <a:spcPts val="0"/>
              </a:spcBef>
              <a:buFont typeface="Wingdings" pitchFamily="2" charset="2"/>
              <a:buChar char="Ø"/>
              <a:tabLst>
                <a:tab pos="87313" algn="l"/>
                <a:tab pos="174625" algn="l"/>
                <a:tab pos="363538" algn="l"/>
              </a:tabLst>
              <a:defRPr/>
            </a:pPr>
            <a:r>
              <a:rPr lang="zh-CN" altLang="en-US" sz="2800" dirty="0" smtClean="0"/>
              <a:t>给想干事的员工提供支持平台</a:t>
            </a:r>
            <a:endParaRPr lang="en-US" altLang="zh-CN" sz="2800" dirty="0" smtClean="0"/>
          </a:p>
          <a:p>
            <a:pPr marL="990600" indent="-457200" algn="ctr">
              <a:spcBef>
                <a:spcPts val="0"/>
              </a:spcBef>
              <a:tabLst>
                <a:tab pos="87313" algn="l"/>
                <a:tab pos="174625" algn="l"/>
                <a:tab pos="363538" algn="l"/>
              </a:tabLst>
              <a:defRPr/>
            </a:pPr>
            <a:r>
              <a:rPr lang="zh-CN" altLang="zh-CN" sz="3200" b="1" dirty="0" smtClean="0">
                <a:solidFill>
                  <a:srgbClr val="FFFF00"/>
                </a:solidFill>
                <a:latin typeface="方正姚体" pitchFamily="2" charset="-122"/>
                <a:ea typeface="方正姚体" pitchFamily="2" charset="-122"/>
              </a:rPr>
              <a:t>咱们一起搭台</a:t>
            </a:r>
            <a:r>
              <a:rPr lang="zh-CN" altLang="en-US" sz="3200" b="1" dirty="0" smtClean="0">
                <a:solidFill>
                  <a:srgbClr val="FFFF00"/>
                </a:solidFill>
                <a:latin typeface="方正姚体" pitchFamily="2" charset="-122"/>
                <a:ea typeface="方正姚体" pitchFamily="2" charset="-122"/>
              </a:rPr>
              <a:t>，</a:t>
            </a:r>
            <a:endParaRPr lang="en-US" altLang="zh-CN" sz="3200" b="1" dirty="0" smtClean="0">
              <a:solidFill>
                <a:srgbClr val="FFFF00"/>
              </a:solidFill>
              <a:latin typeface="方正姚体" pitchFamily="2" charset="-122"/>
              <a:ea typeface="方正姚体" pitchFamily="2" charset="-122"/>
            </a:endParaRPr>
          </a:p>
          <a:p>
            <a:pPr marL="990600" indent="-457200" algn="ctr">
              <a:spcBef>
                <a:spcPts val="0"/>
              </a:spcBef>
              <a:tabLst>
                <a:tab pos="87313" algn="l"/>
                <a:tab pos="174625" algn="l"/>
                <a:tab pos="363538" algn="l"/>
              </a:tabLst>
              <a:defRPr/>
            </a:pPr>
            <a:r>
              <a:rPr lang="zh-CN" altLang="zh-CN" sz="3200" b="1" dirty="0" smtClean="0">
                <a:solidFill>
                  <a:srgbClr val="FFFF00"/>
                </a:solidFill>
                <a:latin typeface="方正姚体" pitchFamily="2" charset="-122"/>
                <a:ea typeface="方正姚体" pitchFamily="2" charset="-122"/>
              </a:rPr>
              <a:t>搭好台，你唱戏，我</a:t>
            </a:r>
            <a:r>
              <a:rPr lang="zh-CN" altLang="en-US" sz="3200" b="1" dirty="0" smtClean="0">
                <a:solidFill>
                  <a:srgbClr val="FFFF00"/>
                </a:solidFill>
                <a:latin typeface="方正姚体" pitchFamily="2" charset="-122"/>
                <a:ea typeface="方正姚体" pitchFamily="2" charset="-122"/>
              </a:rPr>
              <a:t>鼓掌</a:t>
            </a:r>
            <a:r>
              <a:rPr lang="zh-CN" altLang="zh-CN" sz="3200" b="1" dirty="0" smtClean="0">
                <a:solidFill>
                  <a:srgbClr val="FFFF00"/>
                </a:solidFill>
                <a:latin typeface="方正姚体" pitchFamily="2" charset="-122"/>
                <a:ea typeface="方正姚体" pitchFamily="2" charset="-122"/>
              </a:rPr>
              <a:t>！</a:t>
            </a:r>
            <a:endParaRPr lang="zh-CN" altLang="en-US" sz="3200" b="1" dirty="0" smtClean="0">
              <a:solidFill>
                <a:srgbClr val="FFFF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1.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痴心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未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改，承诺不变</a:t>
            </a:r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我的</a:t>
            </a:r>
            <a:r>
              <a:rPr lang="zh-CN" altLang="en-US" sz="3200" dirty="0" smtClean="0"/>
              <a:t>梦想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2)</a:t>
            </a:r>
            <a:r>
              <a:rPr lang="zh-CN" altLang="zh-CN" sz="3200" dirty="0" smtClean="0"/>
              <a:t>我的</a:t>
            </a:r>
            <a:r>
              <a:rPr lang="zh-CN" altLang="en-US" sz="3200" dirty="0" smtClean="0"/>
              <a:t>承诺</a:t>
            </a:r>
            <a:endParaRPr lang="en-US" altLang="zh-CN" sz="3200" dirty="0" smtClean="0"/>
          </a:p>
          <a:p>
            <a:pPr marL="685800" indent="-685800">
              <a:spcBef>
                <a:spcPts val="300"/>
              </a:spcBef>
              <a:tabLst>
                <a:tab pos="87313" algn="l"/>
                <a:tab pos="174625" algn="l"/>
                <a:tab pos="363538" algn="l"/>
              </a:tabLst>
            </a:pPr>
            <a:r>
              <a:rPr lang="zh-CN" altLang="en-US" sz="3200" dirty="0" smtClean="0">
                <a:solidFill>
                  <a:srgbClr val="FF0000"/>
                </a:solidFill>
                <a:ea typeface="隶书" pitchFamily="49" charset="-122"/>
              </a:rPr>
              <a:t>  </a:t>
            </a:r>
            <a:r>
              <a:rPr lang="zh-CN" altLang="en-US" sz="3200" dirty="0" smtClean="0">
                <a:ea typeface="隶书" pitchFamily="49" charset="-122"/>
              </a:rPr>
              <a:t>承诺</a:t>
            </a:r>
            <a:r>
              <a:rPr lang="en-US" altLang="zh-CN" sz="3200" dirty="0" smtClean="0">
                <a:ea typeface="隶书" pitchFamily="49" charset="-122"/>
              </a:rPr>
              <a:t>1</a:t>
            </a:r>
            <a:r>
              <a:rPr lang="zh-CN" altLang="en-US" sz="3200" dirty="0" smtClean="0">
                <a:ea typeface="隶书" pitchFamily="49" charset="-122"/>
              </a:rPr>
              <a:t>：</a:t>
            </a:r>
            <a:r>
              <a:rPr lang="zh-CN" altLang="en-US" sz="3200" dirty="0" smtClean="0">
                <a:solidFill>
                  <a:srgbClr val="FF0000"/>
                </a:solidFill>
                <a:ea typeface="隶书" pitchFamily="49" charset="-122"/>
              </a:rPr>
              <a:t>让员工分享企业发展的成果</a:t>
            </a:r>
            <a:endParaRPr lang="en-US" altLang="zh-CN" sz="3200" dirty="0" smtClean="0">
              <a:solidFill>
                <a:srgbClr val="FF0000"/>
              </a:solidFill>
              <a:ea typeface="隶书" pitchFamily="49" charset="-122"/>
            </a:endParaRPr>
          </a:p>
          <a:p>
            <a:pPr marL="685800" indent="-685800">
              <a:spcBef>
                <a:spcPts val="300"/>
              </a:spcBef>
              <a:tabLst>
                <a:tab pos="87313" algn="l"/>
                <a:tab pos="174625" algn="l"/>
                <a:tab pos="363538" algn="l"/>
              </a:tabLst>
            </a:pPr>
            <a:r>
              <a:rPr lang="zh-CN" altLang="en-US" sz="3200" dirty="0" smtClean="0">
                <a:ea typeface="隶书" pitchFamily="49" charset="-122"/>
              </a:rPr>
              <a:t>  承诺</a:t>
            </a:r>
            <a:r>
              <a:rPr lang="en-US" altLang="zh-CN" sz="3200" dirty="0" smtClean="0">
                <a:ea typeface="隶书" pitchFamily="49" charset="-122"/>
              </a:rPr>
              <a:t>2</a:t>
            </a:r>
            <a:r>
              <a:rPr lang="zh-CN" altLang="en-US" sz="3200" dirty="0" smtClean="0">
                <a:ea typeface="隶书" pitchFamily="49" charset="-122"/>
              </a:rPr>
              <a:t>：</a:t>
            </a:r>
            <a:r>
              <a:rPr lang="zh-CN" altLang="en-US" sz="3200" dirty="0" smtClean="0">
                <a:solidFill>
                  <a:srgbClr val="FF0000"/>
                </a:solidFill>
                <a:ea typeface="隶书" pitchFamily="49" charset="-122"/>
              </a:rPr>
              <a:t>给员工提供实现自我的平台</a:t>
            </a:r>
            <a:endParaRPr lang="en-US" altLang="zh-CN" sz="3200" dirty="0" smtClean="0">
              <a:solidFill>
                <a:srgbClr val="FF0000"/>
              </a:solidFill>
              <a:ea typeface="隶书" pitchFamily="49" charset="-122"/>
            </a:endParaRPr>
          </a:p>
          <a:p>
            <a:pPr marL="685800" indent="-685800">
              <a:spcBef>
                <a:spcPts val="300"/>
              </a:spcBef>
              <a:tabLst>
                <a:tab pos="87313" algn="l"/>
                <a:tab pos="174625" algn="l"/>
                <a:tab pos="363538" algn="l"/>
              </a:tabLst>
            </a:pPr>
            <a:r>
              <a:rPr lang="zh-CN" altLang="en-US" sz="3200" dirty="0" smtClean="0">
                <a:ea typeface="隶书" pitchFamily="49" charset="-122"/>
              </a:rPr>
              <a:t>  承诺</a:t>
            </a:r>
            <a:r>
              <a:rPr lang="en-US" altLang="zh-CN" sz="3200" dirty="0" smtClean="0">
                <a:ea typeface="隶书" pitchFamily="49" charset="-122"/>
              </a:rPr>
              <a:t>3</a:t>
            </a:r>
            <a:r>
              <a:rPr lang="zh-CN" altLang="en-US" sz="3200" dirty="0" smtClean="0">
                <a:ea typeface="隶书" pitchFamily="49" charset="-122"/>
              </a:rPr>
              <a:t>：</a:t>
            </a:r>
            <a:r>
              <a:rPr lang="zh-CN" altLang="en-US" sz="3200" dirty="0" smtClean="0">
                <a:solidFill>
                  <a:srgbClr val="FF0000"/>
                </a:solidFill>
                <a:ea typeface="隶书" pitchFamily="49" charset="-122"/>
              </a:rPr>
              <a:t>严格要求，给力员工拥有尊严</a:t>
            </a:r>
          </a:p>
          <a:p>
            <a:pPr marL="990600" indent="-457200">
              <a:spcBef>
                <a:spcPts val="0"/>
              </a:spcBef>
              <a:buFont typeface="Wingdings" pitchFamily="2" charset="2"/>
              <a:buChar char="Ø"/>
              <a:tabLst>
                <a:tab pos="87313" algn="l"/>
                <a:tab pos="174625" algn="l"/>
                <a:tab pos="363538" algn="l"/>
              </a:tabLst>
              <a:defRPr/>
            </a:pPr>
            <a:r>
              <a:rPr lang="zh-CN" altLang="en-US" sz="2800" dirty="0" smtClean="0"/>
              <a:t>给员工体面工作的基本物质保障</a:t>
            </a:r>
          </a:p>
          <a:p>
            <a:pPr marL="990600" indent="-457200">
              <a:spcBef>
                <a:spcPts val="0"/>
              </a:spcBef>
              <a:buFont typeface="Wingdings" pitchFamily="2" charset="2"/>
              <a:buChar char="Ø"/>
              <a:tabLst>
                <a:tab pos="87313" algn="l"/>
                <a:tab pos="174625" algn="l"/>
                <a:tab pos="363538" algn="l"/>
              </a:tabLst>
              <a:defRPr/>
            </a:pPr>
            <a:r>
              <a:rPr lang="zh-CN" altLang="en-US" sz="2800" dirty="0" smtClean="0"/>
              <a:t>做实公司党、团及工会组织</a:t>
            </a:r>
          </a:p>
          <a:p>
            <a:pPr marL="990600" indent="-457200">
              <a:spcBef>
                <a:spcPts val="0"/>
              </a:spcBef>
              <a:buFont typeface="Wingdings" pitchFamily="2" charset="2"/>
              <a:buChar char="Ø"/>
              <a:tabLst>
                <a:tab pos="87313" algn="l"/>
                <a:tab pos="174625" algn="l"/>
                <a:tab pos="363538" algn="l"/>
              </a:tabLst>
              <a:defRPr/>
            </a:pPr>
            <a:r>
              <a:rPr lang="zh-CN" altLang="en-US" sz="2800" dirty="0" smtClean="0"/>
              <a:t>建立健全员工职称晋升渠道</a:t>
            </a:r>
          </a:p>
          <a:p>
            <a:pPr marL="990600" indent="-457200">
              <a:spcBef>
                <a:spcPts val="0"/>
              </a:spcBef>
              <a:buFont typeface="Wingdings" pitchFamily="2" charset="2"/>
              <a:buChar char="Ø"/>
              <a:tabLst>
                <a:tab pos="87313" algn="l"/>
                <a:tab pos="174625" algn="l"/>
                <a:tab pos="363538" algn="l"/>
              </a:tabLst>
              <a:defRPr/>
            </a:pPr>
            <a:r>
              <a:rPr lang="zh-CN" altLang="en-US" sz="2800" dirty="0" smtClean="0"/>
              <a:t>创造严格训练的氛围</a:t>
            </a:r>
          </a:p>
          <a:p>
            <a:pPr marL="990600" indent="-457200">
              <a:spcBef>
                <a:spcPts val="0"/>
              </a:spcBef>
              <a:buFont typeface="Wingdings" pitchFamily="2" charset="2"/>
              <a:buChar char="Ø"/>
              <a:tabLst>
                <a:tab pos="87313" algn="l"/>
                <a:tab pos="174625" algn="l"/>
                <a:tab pos="363538" algn="l"/>
              </a:tabLst>
              <a:defRPr/>
            </a:pPr>
            <a:endParaRPr lang="zh-CN" altLang="en-US" sz="2800" dirty="0" smtClean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51520" y="2528900"/>
            <a:ext cx="8685965" cy="4329100"/>
          </a:xfrm>
          <a:prstGeom prst="horizontalScroll">
            <a:avLst>
              <a:gd name="adj" fmla="val 12500"/>
            </a:avLst>
          </a:prstGeom>
          <a:solidFill>
            <a:srgbClr val="003300"/>
          </a:solidFill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Ø"/>
              <a:defRPr kumimoji="1" sz="4000" kern="120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  <a:cs typeface="+mn-cs"/>
              </a:defRPr>
            </a:lvl1pPr>
            <a:lvl2pPr marL="457200" algn="ctr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Ø"/>
              <a:defRPr kumimoji="1" sz="4000" kern="120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  <a:cs typeface="+mn-cs"/>
              </a:defRPr>
            </a:lvl2pPr>
            <a:lvl3pPr marL="914400" algn="ctr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Ø"/>
              <a:defRPr kumimoji="1" sz="4000" kern="120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  <a:cs typeface="+mn-cs"/>
              </a:defRPr>
            </a:lvl3pPr>
            <a:lvl4pPr marL="1371600" algn="ctr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Ø"/>
              <a:defRPr kumimoji="1" sz="4000" kern="120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  <a:cs typeface="+mn-cs"/>
              </a:defRPr>
            </a:lvl4pPr>
            <a:lvl5pPr marL="1828800" algn="ctr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Ø"/>
              <a:defRPr kumimoji="1" sz="4000" kern="120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  <a:cs typeface="+mn-cs"/>
              </a:defRPr>
            </a:lvl5pPr>
            <a:lvl6pPr marL="2286000" algn="l" defTabSz="914400" rtl="0" eaLnBrk="1" latinLnBrk="0" hangingPunct="1">
              <a:defRPr kumimoji="1" sz="4000" kern="120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  <a:cs typeface="+mn-cs"/>
              </a:defRPr>
            </a:lvl6pPr>
            <a:lvl7pPr marL="2743200" algn="l" defTabSz="914400" rtl="0" eaLnBrk="1" latinLnBrk="0" hangingPunct="1">
              <a:defRPr kumimoji="1" sz="4000" kern="120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  <a:cs typeface="+mn-cs"/>
              </a:defRPr>
            </a:lvl7pPr>
            <a:lvl8pPr marL="3200400" algn="l" defTabSz="914400" rtl="0" eaLnBrk="1" latinLnBrk="0" hangingPunct="1">
              <a:defRPr kumimoji="1" sz="4000" kern="120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  <a:cs typeface="+mn-cs"/>
              </a:defRPr>
            </a:lvl8pPr>
            <a:lvl9pPr marL="3657600" algn="l" defTabSz="914400" rtl="0" eaLnBrk="1" latinLnBrk="0" hangingPunct="1">
              <a:defRPr kumimoji="1" sz="4000" kern="120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  <a:cs typeface="+mn-cs"/>
              </a:defRPr>
            </a:lvl9pPr>
          </a:lstStyle>
          <a:p>
            <a:pPr marL="92075" algn="l" fontAlgn="b">
              <a:spcBef>
                <a:spcPts val="600"/>
              </a:spcBef>
              <a:buFont typeface="Wingdings" pitchFamily="2" charset="2"/>
              <a:buNone/>
              <a:tabLst>
                <a:tab pos="1790700" algn="l"/>
              </a:tabLst>
              <a:defRPr/>
            </a:pPr>
            <a:r>
              <a:rPr lang="zh-CN" altLang="en-US" sz="3600" b="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管理是严肃的爱，培训是最大的福利</a:t>
            </a:r>
          </a:p>
          <a:p>
            <a:pPr marL="92075" algn="l" fontAlgn="b">
              <a:spcBef>
                <a:spcPts val="600"/>
              </a:spcBef>
              <a:buFont typeface="Wingdings" pitchFamily="2" charset="2"/>
              <a:buNone/>
              <a:tabLst>
                <a:tab pos="1790700" algn="l"/>
              </a:tabLst>
              <a:defRPr/>
            </a:pPr>
            <a:r>
              <a:rPr lang="zh-CN" altLang="en-US" sz="3600" b="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用规范约束行为；让行为符合标准</a:t>
            </a:r>
          </a:p>
          <a:p>
            <a:pPr marL="92075" algn="l" fontAlgn="b">
              <a:spcBef>
                <a:spcPts val="600"/>
              </a:spcBef>
              <a:buFont typeface="Wingdings" pitchFamily="2" charset="2"/>
              <a:buNone/>
              <a:tabLst>
                <a:tab pos="1790700" algn="l"/>
              </a:tabLst>
              <a:defRPr/>
            </a:pPr>
            <a:r>
              <a:rPr lang="zh-CN" altLang="en-US" sz="3600" b="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从强迫变成习惯，让习惯成为自然</a:t>
            </a:r>
          </a:p>
          <a:p>
            <a:pPr marL="92075" algn="l" fontAlgn="b">
              <a:spcBef>
                <a:spcPts val="600"/>
              </a:spcBef>
              <a:buFont typeface="Wingdings" pitchFamily="2" charset="2"/>
              <a:buNone/>
              <a:tabLst>
                <a:tab pos="1790700" algn="l"/>
              </a:tabLst>
              <a:defRPr/>
            </a:pPr>
            <a:r>
              <a:rPr lang="zh-CN" altLang="en-US" sz="3600" b="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用理想规划人生，让人生拥有尊严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营造我们的精神家园</a:t>
            </a:r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让签到树枝繁叶茂</a:t>
            </a:r>
            <a:endParaRPr lang="en-US" altLang="zh-CN" sz="3200" dirty="0" smtClean="0"/>
          </a:p>
          <a:p>
            <a:pPr marL="1082675" indent="-54927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715963" algn="l"/>
                <a:tab pos="1082675" algn="l"/>
              </a:tabLst>
            </a:pPr>
            <a:r>
              <a:rPr lang="zh-CN" altLang="zh-CN" sz="3200" b="1" dirty="0" smtClean="0"/>
              <a:t>签到树</a:t>
            </a:r>
            <a:r>
              <a:rPr lang="zh-CN" altLang="en-US" sz="3200" b="1" dirty="0" smtClean="0"/>
              <a:t>为大家树碑</a:t>
            </a:r>
            <a:endParaRPr lang="en-US" altLang="zh-CN" sz="3200" b="1" dirty="0" smtClean="0"/>
          </a:p>
          <a:p>
            <a:pPr marL="1082675" indent="-54927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715963" algn="l"/>
                <a:tab pos="1082675" algn="l"/>
              </a:tabLst>
            </a:pPr>
            <a:r>
              <a:rPr lang="zh-CN" altLang="zh-CN" sz="3200" b="1" dirty="0" smtClean="0"/>
              <a:t>年鉴</a:t>
            </a:r>
            <a:r>
              <a:rPr lang="zh-CN" altLang="en-US" sz="3200" b="1" dirty="0" smtClean="0"/>
              <a:t>为大家立传</a:t>
            </a:r>
            <a:endParaRPr lang="en-US" altLang="zh-CN" sz="3200" b="1" dirty="0" smtClean="0"/>
          </a:p>
          <a:p>
            <a:pPr marL="1431925" indent="-34925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533400" algn="l"/>
                <a:tab pos="715963" algn="l"/>
                <a:tab pos="990600" algn="l"/>
              </a:tabLst>
            </a:pP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平凡岗位也有闪光点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  <a:p>
            <a:pPr marL="1431925" indent="-34925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533400" algn="l"/>
                <a:tab pos="715963" algn="l"/>
                <a:tab pos="990600" algn="l"/>
              </a:tabLst>
            </a:pP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优秀员工、忠诚员工与能力大小无关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营造我们的精神家园</a:t>
            </a:r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让签到树枝繁叶茂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2)</a:t>
            </a:r>
            <a:r>
              <a:rPr lang="zh-CN" altLang="zh-CN" sz="3200" dirty="0" smtClean="0"/>
              <a:t>唱好三首</a:t>
            </a:r>
            <a:r>
              <a:rPr lang="zh-CN" altLang="en-US" sz="3200" dirty="0" smtClean="0"/>
              <a:t>歌</a:t>
            </a:r>
            <a:endParaRPr lang="en-US" altLang="zh-CN" sz="3200" dirty="0" smtClean="0"/>
          </a:p>
          <a:p>
            <a:pPr marL="625475" lvl="0" indent="-442913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625475" algn="l"/>
                <a:tab pos="715963" algn="l"/>
              </a:tabLst>
            </a:pP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国际歌</a:t>
            </a:r>
            <a:r>
              <a:rPr lang="zh-CN" altLang="zh-CN" sz="3100" b="1" dirty="0" smtClean="0"/>
              <a:t>告诉我们</a:t>
            </a:r>
            <a:r>
              <a:rPr lang="zh-CN" altLang="en-US" sz="3100" b="1" dirty="0" smtClean="0"/>
              <a:t>：</a:t>
            </a:r>
            <a:r>
              <a:rPr lang="zh-CN" altLang="en-US" b="1" u="wavyDbl" dirty="0" smtClean="0">
                <a:solidFill>
                  <a:srgbClr val="FF0000"/>
                </a:solidFill>
                <a:ea typeface="楷体_GB2312" pitchFamily="49" charset="-122"/>
              </a:rPr>
              <a:t>自强不息</a:t>
            </a:r>
            <a:endParaRPr lang="en-US" altLang="zh-CN" b="1" u="wavyDbl" dirty="0" smtClean="0">
              <a:solidFill>
                <a:srgbClr val="FF0000"/>
              </a:solidFill>
              <a:ea typeface="楷体_GB2312" pitchFamily="49" charset="-122"/>
            </a:endParaRPr>
          </a:p>
          <a:p>
            <a:pPr marL="990600" lvl="0" indent="-36512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dirty="0" smtClean="0">
                <a:latin typeface="华文楷体" pitchFamily="2" charset="-122"/>
                <a:ea typeface="华文楷体" pitchFamily="2" charset="-122"/>
              </a:rPr>
              <a:t>从来就没有救世主，要创造人类的幸福，全靠我们自己</a:t>
            </a:r>
          </a:p>
          <a:p>
            <a:pPr marL="990600" indent="-36512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dirty="0" smtClean="0">
                <a:latin typeface="华文楷体" pitchFamily="2" charset="-122"/>
                <a:ea typeface="华文楷体" pitchFamily="2" charset="-122"/>
              </a:rPr>
              <a:t>孟子也说，自助者，天助！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营造我们的精神家园</a:t>
            </a:r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让签到树枝繁叶茂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2)</a:t>
            </a:r>
            <a:r>
              <a:rPr lang="zh-CN" altLang="zh-CN" sz="3200" dirty="0" smtClean="0"/>
              <a:t>唱好三首</a:t>
            </a:r>
            <a:r>
              <a:rPr lang="zh-CN" altLang="en-US" sz="3200" dirty="0" smtClean="0"/>
              <a:t>歌</a:t>
            </a:r>
            <a:endParaRPr lang="en-US" altLang="zh-CN" sz="3200" dirty="0" smtClean="0"/>
          </a:p>
          <a:p>
            <a:pPr marL="625475" lvl="0" indent="-442913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625475" algn="l"/>
                <a:tab pos="715963" algn="l"/>
              </a:tabLst>
            </a:pP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国际歌</a:t>
            </a:r>
            <a:r>
              <a:rPr lang="zh-CN" altLang="zh-CN" sz="3100" b="1" dirty="0" smtClean="0"/>
              <a:t>告诉我们</a:t>
            </a:r>
            <a:r>
              <a:rPr lang="zh-CN" altLang="en-US" sz="3100" b="1" dirty="0" smtClean="0"/>
              <a:t>：</a:t>
            </a:r>
            <a:r>
              <a:rPr lang="zh-CN" altLang="en-US" b="1" u="wavyDbl" dirty="0" smtClean="0">
                <a:solidFill>
                  <a:srgbClr val="FF0000"/>
                </a:solidFill>
                <a:ea typeface="楷体_GB2312" pitchFamily="49" charset="-122"/>
              </a:rPr>
              <a:t>自强不息</a:t>
            </a:r>
            <a:endParaRPr lang="en-US" altLang="zh-CN" b="1" u="wavyDbl" dirty="0" smtClean="0">
              <a:solidFill>
                <a:srgbClr val="FF0000"/>
              </a:solidFill>
              <a:ea typeface="楷体_GB2312" pitchFamily="49" charset="-122"/>
            </a:endParaRPr>
          </a:p>
          <a:p>
            <a:pPr marL="625475" indent="-442913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625475" algn="l"/>
                <a:tab pos="715963" algn="l"/>
              </a:tabLst>
            </a:pP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国歌</a:t>
            </a:r>
            <a:r>
              <a:rPr lang="zh-CN" altLang="zh-CN" sz="3100" b="1" dirty="0" smtClean="0"/>
              <a:t>提醒我们</a:t>
            </a:r>
            <a:r>
              <a:rPr lang="zh-CN" altLang="en-US" sz="3100" b="1" dirty="0" smtClean="0"/>
              <a:t>：</a:t>
            </a:r>
            <a:r>
              <a:rPr lang="zh-CN" altLang="en-US" b="1" u="wavyDbl" dirty="0" smtClean="0">
                <a:solidFill>
                  <a:srgbClr val="FF0000"/>
                </a:solidFill>
                <a:ea typeface="楷体_GB2312" pitchFamily="49" charset="-122"/>
              </a:rPr>
              <a:t>勇于担当，众志成城</a:t>
            </a:r>
            <a:endParaRPr lang="en-US" altLang="zh-CN" b="1" u="wavyDbl" dirty="0" smtClean="0">
              <a:solidFill>
                <a:srgbClr val="FF0000"/>
              </a:solidFill>
              <a:ea typeface="楷体_GB2312" pitchFamily="49" charset="-122"/>
            </a:endParaRPr>
          </a:p>
          <a:p>
            <a:pPr marL="990600" lvl="0" indent="-36512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100" dirty="0" smtClean="0">
                <a:latin typeface="华文楷体" pitchFamily="2" charset="-122"/>
                <a:ea typeface="华文楷体" pitchFamily="2" charset="-122"/>
              </a:rPr>
              <a:t>要有紧迫感和使命感，不可懈怠！</a:t>
            </a:r>
            <a:endParaRPr lang="en-US" altLang="zh-CN" sz="3100" dirty="0" smtClean="0">
              <a:latin typeface="华文楷体" pitchFamily="2" charset="-122"/>
              <a:ea typeface="华文楷体" pitchFamily="2" charset="-122"/>
            </a:endParaRPr>
          </a:p>
          <a:p>
            <a:pPr marL="990600" lvl="0" indent="-36512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100" dirty="0" smtClean="0">
                <a:latin typeface="华文楷体" pitchFamily="2" charset="-122"/>
                <a:ea typeface="华文楷体" pitchFamily="2" charset="-122"/>
              </a:rPr>
              <a:t>万众一心、众志成城，要团结！</a:t>
            </a:r>
            <a:endParaRPr lang="zh-CN" altLang="zh-CN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营造我们的精神家园</a:t>
            </a:r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让签到树枝繁叶茂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2)</a:t>
            </a:r>
            <a:r>
              <a:rPr lang="zh-CN" altLang="zh-CN" sz="3200" dirty="0" smtClean="0"/>
              <a:t>唱好三首</a:t>
            </a:r>
            <a:r>
              <a:rPr lang="zh-CN" altLang="en-US" sz="3200" dirty="0" smtClean="0"/>
              <a:t>歌</a:t>
            </a:r>
            <a:endParaRPr lang="en-US" altLang="zh-CN" sz="3200" dirty="0" smtClean="0"/>
          </a:p>
          <a:p>
            <a:pPr marL="625475" lvl="0" indent="-442913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625475" algn="l"/>
                <a:tab pos="715963" algn="l"/>
              </a:tabLst>
            </a:pP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国际歌</a:t>
            </a:r>
            <a:r>
              <a:rPr lang="zh-CN" altLang="zh-CN" sz="3100" b="1" dirty="0" smtClean="0"/>
              <a:t>告诉我们</a:t>
            </a:r>
            <a:r>
              <a:rPr lang="zh-CN" altLang="en-US" sz="3100" b="1" dirty="0" smtClean="0"/>
              <a:t>：</a:t>
            </a:r>
            <a:r>
              <a:rPr lang="zh-CN" altLang="en-US" b="1" u="wavyDbl" dirty="0" smtClean="0">
                <a:solidFill>
                  <a:srgbClr val="FF0000"/>
                </a:solidFill>
                <a:ea typeface="楷体_GB2312" pitchFamily="49" charset="-122"/>
              </a:rPr>
              <a:t>自强不息</a:t>
            </a:r>
            <a:endParaRPr lang="en-US" altLang="zh-CN" b="1" u="wavyDbl" dirty="0" smtClean="0">
              <a:solidFill>
                <a:srgbClr val="FF0000"/>
              </a:solidFill>
              <a:ea typeface="楷体_GB2312" pitchFamily="49" charset="-122"/>
            </a:endParaRPr>
          </a:p>
          <a:p>
            <a:pPr marL="625475" indent="-442913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625475" algn="l"/>
                <a:tab pos="715963" algn="l"/>
              </a:tabLst>
            </a:pP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国歌</a:t>
            </a:r>
            <a:r>
              <a:rPr lang="zh-CN" altLang="zh-CN" sz="3100" b="1" dirty="0" smtClean="0"/>
              <a:t>提醒我们</a:t>
            </a:r>
            <a:r>
              <a:rPr lang="zh-CN" altLang="en-US" sz="3100" b="1" dirty="0" smtClean="0"/>
              <a:t>：</a:t>
            </a:r>
            <a:r>
              <a:rPr lang="zh-CN" altLang="en-US" b="1" u="wavyDbl" dirty="0" smtClean="0">
                <a:solidFill>
                  <a:srgbClr val="FF0000"/>
                </a:solidFill>
                <a:ea typeface="楷体_GB2312" pitchFamily="49" charset="-122"/>
              </a:rPr>
              <a:t>勇于担当，众志成城</a:t>
            </a:r>
            <a:endParaRPr lang="en-US" altLang="zh-CN" b="1" u="wavyDbl" dirty="0" smtClean="0">
              <a:solidFill>
                <a:srgbClr val="FF0000"/>
              </a:solidFill>
              <a:ea typeface="楷体_GB2312" pitchFamily="49" charset="-122"/>
            </a:endParaRPr>
          </a:p>
          <a:p>
            <a:pPr marL="625475" indent="-442913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625475" algn="l"/>
                <a:tab pos="715963" algn="l"/>
              </a:tabLst>
            </a:pP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西游记主题曲</a:t>
            </a:r>
            <a:r>
              <a:rPr lang="zh-CN" altLang="zh-CN" sz="3100" b="1" dirty="0" smtClean="0"/>
              <a:t>让我们坚信</a:t>
            </a:r>
            <a:r>
              <a:rPr lang="zh-CN" altLang="en-US" sz="3100" b="1" dirty="0" smtClean="0"/>
              <a:t>：</a:t>
            </a:r>
            <a:r>
              <a:rPr lang="zh-CN" altLang="zh-CN" b="1" u="wavyDbl" dirty="0" smtClean="0">
                <a:solidFill>
                  <a:srgbClr val="FF0000"/>
                </a:solidFill>
                <a:ea typeface="楷体_GB2312" pitchFamily="49" charset="-122"/>
              </a:rPr>
              <a:t>路在脚下</a:t>
            </a:r>
            <a:endParaRPr lang="en-US" altLang="zh-CN" b="1" u="wavyDbl" dirty="0" smtClean="0">
              <a:solidFill>
                <a:srgbClr val="FF0000"/>
              </a:solidFill>
              <a:ea typeface="楷体_GB2312" pitchFamily="49" charset="-122"/>
            </a:endParaRPr>
          </a:p>
          <a:p>
            <a:pPr marL="990600" indent="-36512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2800" dirty="0" smtClean="0">
                <a:latin typeface="华文楷体" pitchFamily="2" charset="-122"/>
                <a:ea typeface="华文楷体" pitchFamily="2" charset="-122"/>
              </a:rPr>
              <a:t>无论路途多么崎岖坎坷，只要我们坚持谋实事、创实业、做实干家，我们的双脚就一定能走出一条持续成长之路</a:t>
            </a:r>
            <a:endParaRPr lang="zh-CN" altLang="zh-CN" sz="32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营造我们的精神家园</a:t>
            </a:r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让签到树枝繁叶茂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2)</a:t>
            </a:r>
            <a:r>
              <a:rPr lang="zh-CN" altLang="zh-CN" sz="3200" dirty="0" smtClean="0"/>
              <a:t>唱好三首</a:t>
            </a:r>
            <a:r>
              <a:rPr lang="zh-CN" altLang="en-US" sz="3200" dirty="0" smtClean="0"/>
              <a:t>歌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3)</a:t>
            </a:r>
            <a:r>
              <a:rPr lang="zh-CN" altLang="zh-CN" sz="3200" dirty="0" smtClean="0"/>
              <a:t>向胡杨学习</a:t>
            </a:r>
            <a:endParaRPr lang="en-US" altLang="zh-CN" sz="3200" dirty="0" smtClean="0"/>
          </a:p>
          <a:p>
            <a:pPr marL="990600" lvl="0" indent="-365125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dirty="0" smtClean="0">
                <a:latin typeface="华文楷体" pitchFamily="2" charset="-122"/>
                <a:ea typeface="华文楷体" pitchFamily="2" charset="-122"/>
              </a:rPr>
              <a:t>坚韧、顽强：不畏严寒酷暑，千年不朽</a:t>
            </a:r>
          </a:p>
        </p:txBody>
      </p:sp>
      <p:pic>
        <p:nvPicPr>
          <p:cNvPr id="8" name="图片 7" descr="胡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515" y="1268760"/>
            <a:ext cx="8685966" cy="5133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>
                <a:latin typeface="隶书"/>
                <a:ea typeface="隶书"/>
              </a:rPr>
              <a:t>第一部分</a:t>
            </a:r>
            <a:r>
              <a:rPr lang="en-US" altLang="zh-CN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重温来时路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indent="-360000">
              <a:lnSpc>
                <a:spcPct val="120000"/>
              </a:lnSpc>
              <a:spcBef>
                <a:spcPts val="600"/>
              </a:spcBef>
            </a:pPr>
            <a:endParaRPr lang="en-US" altLang="zh-CN" sz="3900" b="1" dirty="0" smtClean="0">
              <a:solidFill>
                <a:srgbClr val="FFFFFF"/>
              </a:solidFill>
              <a:latin typeface="仿宋_GB2312"/>
              <a:ea typeface="仿宋_GB2312"/>
            </a:endParaRPr>
          </a:p>
          <a:p>
            <a:pPr marL="360000" indent="-360000">
              <a:lnSpc>
                <a:spcPct val="120000"/>
              </a:lnSpc>
              <a:spcBef>
                <a:spcPts val="2400"/>
              </a:spcBef>
            </a:pPr>
            <a:r>
              <a:rPr lang="en-US" altLang="zh-CN" sz="3900" b="1" dirty="0" smtClean="0">
                <a:solidFill>
                  <a:srgbClr val="FFFFFF"/>
                </a:solidFill>
                <a:latin typeface="仿宋_GB2312"/>
                <a:ea typeface="仿宋_GB2312"/>
              </a:rPr>
              <a:t>  </a:t>
            </a:r>
            <a:r>
              <a:rPr lang="en-US" altLang="zh-CN" sz="4000" dirty="0" smtClean="0"/>
              <a:t>1.</a:t>
            </a:r>
            <a:r>
              <a:rPr lang="zh-CN" altLang="zh-CN" sz="4000" b="1" u="wavyDbl" dirty="0" smtClean="0">
                <a:solidFill>
                  <a:srgbClr val="FFFF00"/>
                </a:solidFill>
                <a:ea typeface="楷体_GB2312" pitchFamily="49" charset="-122"/>
              </a:rPr>
              <a:t>公司的发展脉络</a:t>
            </a:r>
            <a:endParaRPr lang="zh-CN" altLang="zh-CN" sz="4000" dirty="0" smtClean="0"/>
          </a:p>
          <a:p>
            <a:pPr>
              <a:spcBef>
                <a:spcPts val="2400"/>
              </a:spcBef>
            </a:pPr>
            <a:r>
              <a:rPr lang="en-US" altLang="zh-CN" sz="4000" dirty="0" smtClean="0"/>
              <a:t>  2.</a:t>
            </a:r>
            <a:r>
              <a:rPr lang="zh-CN" altLang="zh-CN" sz="4000" b="1" u="wavyDbl" dirty="0" smtClean="0">
                <a:solidFill>
                  <a:srgbClr val="FFFF00"/>
                </a:solidFill>
                <a:ea typeface="楷体_GB2312" pitchFamily="49" charset="-122"/>
              </a:rPr>
              <a:t>公司现状</a:t>
            </a:r>
            <a:endParaRPr lang="zh-CN" altLang="zh-CN" sz="4000" dirty="0" smtClean="0"/>
          </a:p>
          <a:p>
            <a:pPr>
              <a:spcBef>
                <a:spcPts val="2400"/>
              </a:spcBef>
            </a:pPr>
            <a:r>
              <a:rPr lang="en-US" altLang="zh-CN" sz="4000" dirty="0" smtClean="0">
                <a:solidFill>
                  <a:srgbClr val="FFFF00"/>
                </a:solidFill>
              </a:rPr>
              <a:t>  </a:t>
            </a:r>
            <a:r>
              <a:rPr lang="en-US" altLang="zh-CN" sz="4000" dirty="0" smtClean="0"/>
              <a:t>3.</a:t>
            </a:r>
            <a:r>
              <a:rPr lang="zh-CN" altLang="zh-CN" sz="4000" b="1" u="wavyDbl" dirty="0" smtClean="0">
                <a:solidFill>
                  <a:srgbClr val="FFFF00"/>
                </a:solidFill>
                <a:ea typeface="楷体_GB2312" pitchFamily="49" charset="-122"/>
              </a:rPr>
              <a:t>是什么支撑我们走到今天</a:t>
            </a:r>
          </a:p>
          <a:p>
            <a:pPr>
              <a:spcBef>
                <a:spcPts val="2400"/>
              </a:spcBef>
            </a:pPr>
            <a:endParaRPr lang="zh-CN" altLang="zh-CN" dirty="0" smtClean="0"/>
          </a:p>
          <a:p>
            <a:pPr>
              <a:spcBef>
                <a:spcPts val="2400"/>
              </a:spcBef>
            </a:pPr>
            <a:endParaRPr lang="zh-CN" altLang="en-US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营造我们的精神家园</a:t>
            </a:r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让签到树枝繁叶茂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2)</a:t>
            </a:r>
            <a:r>
              <a:rPr lang="zh-CN" altLang="zh-CN" sz="3200" dirty="0" smtClean="0"/>
              <a:t>唱好三首</a:t>
            </a:r>
            <a:r>
              <a:rPr lang="zh-CN" altLang="en-US" sz="3200" dirty="0" smtClean="0"/>
              <a:t>歌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3)</a:t>
            </a:r>
            <a:r>
              <a:rPr lang="zh-CN" altLang="zh-CN" sz="3200" dirty="0" smtClean="0"/>
              <a:t>向胡杨学习</a:t>
            </a:r>
            <a:endParaRPr lang="en-US" altLang="zh-CN" sz="3200" dirty="0" smtClean="0"/>
          </a:p>
        </p:txBody>
      </p:sp>
      <p:pic>
        <p:nvPicPr>
          <p:cNvPr id="6" name="图片 5" descr="胡杨叶子.jpg"/>
          <p:cNvPicPr>
            <a:picLocks noChangeAspect="1"/>
          </p:cNvPicPr>
          <p:nvPr/>
        </p:nvPicPr>
        <p:blipFill>
          <a:blip r:embed="rId3" cstate="print"/>
          <a:srcRect b="7667"/>
          <a:stretch>
            <a:fillRect/>
          </a:stretch>
        </p:blipFill>
        <p:spPr>
          <a:xfrm>
            <a:off x="476545" y="1358770"/>
            <a:ext cx="8010891" cy="4933536"/>
          </a:xfrm>
          <a:prstGeom prst="rect">
            <a:avLst/>
          </a:prstGeom>
        </p:spPr>
      </p:pic>
      <p:pic>
        <p:nvPicPr>
          <p:cNvPr id="11" name="图片 10" descr="t0118e1d2d5d1477cf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988840"/>
            <a:ext cx="3934723" cy="2970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营造我们的精神家园</a:t>
            </a:r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让签到树枝繁叶茂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2)</a:t>
            </a:r>
            <a:r>
              <a:rPr lang="zh-CN" altLang="zh-CN" sz="3200" dirty="0" smtClean="0"/>
              <a:t>唱好三首</a:t>
            </a:r>
            <a:r>
              <a:rPr lang="zh-CN" altLang="en-US" sz="3200" dirty="0" smtClean="0"/>
              <a:t>歌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3)</a:t>
            </a:r>
            <a:r>
              <a:rPr lang="zh-CN" altLang="zh-CN" sz="3200" dirty="0" smtClean="0"/>
              <a:t>向胡杨学习</a:t>
            </a:r>
            <a:endParaRPr lang="en-US" altLang="zh-CN" sz="3200" dirty="0" smtClean="0"/>
          </a:p>
        </p:txBody>
      </p:sp>
      <p:pic>
        <p:nvPicPr>
          <p:cNvPr id="9" name="图片 8" descr="胡杨4.jpg"/>
          <p:cNvPicPr>
            <a:picLocks noChangeAspect="1"/>
          </p:cNvPicPr>
          <p:nvPr/>
        </p:nvPicPr>
        <p:blipFill>
          <a:blip r:embed="rId3" cstate="print"/>
          <a:srcRect b="7767"/>
          <a:stretch>
            <a:fillRect/>
          </a:stretch>
        </p:blipFill>
        <p:spPr>
          <a:xfrm>
            <a:off x="407542" y="1313765"/>
            <a:ext cx="7809863" cy="5093755"/>
          </a:xfrm>
          <a:prstGeom prst="rect">
            <a:avLst/>
          </a:prstGeom>
        </p:spPr>
      </p:pic>
      <p:pic>
        <p:nvPicPr>
          <p:cNvPr id="8" name="图片 7" descr="t0182a4ce1ecd1003b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7005" y="3338990"/>
            <a:ext cx="3510390" cy="1977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图片 11" descr="t012455bb1e7ede90d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545" y="1358770"/>
            <a:ext cx="4076945" cy="3061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营造我们的精神家园</a:t>
            </a:r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让签到树枝繁叶茂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2)</a:t>
            </a:r>
            <a:r>
              <a:rPr lang="zh-CN" altLang="zh-CN" sz="3200" dirty="0" smtClean="0"/>
              <a:t>唱好三首</a:t>
            </a:r>
            <a:r>
              <a:rPr lang="zh-CN" altLang="en-US" sz="3200" dirty="0" smtClean="0"/>
              <a:t>歌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3)</a:t>
            </a:r>
            <a:r>
              <a:rPr lang="zh-CN" altLang="zh-CN" sz="3200" dirty="0" smtClean="0"/>
              <a:t>向胡杨学习</a:t>
            </a:r>
            <a:endParaRPr lang="en-US" altLang="zh-CN" sz="3200" dirty="0" smtClean="0"/>
          </a:p>
          <a:p>
            <a:pPr marL="990600" indent="-365125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dirty="0" smtClean="0">
                <a:latin typeface="华文楷体" pitchFamily="2" charset="-122"/>
                <a:ea typeface="华文楷体" pitchFamily="2" charset="-122"/>
              </a:rPr>
              <a:t>坚韧、顽强：不畏严寒酷暑，千年不朽</a:t>
            </a:r>
          </a:p>
          <a:p>
            <a:pPr marL="990600" lvl="0" indent="-36512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dirty="0" smtClean="0">
                <a:latin typeface="华文楷体" pitchFamily="2" charset="-122"/>
                <a:ea typeface="华文楷体" pitchFamily="2" charset="-122"/>
              </a:rPr>
              <a:t>多样、包容：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求同存异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  <a:p>
            <a:pPr marL="990600" lvl="0" indent="-365125">
              <a:lnSpc>
                <a:spcPct val="6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  <a:p>
            <a:pPr marL="990600" lvl="0" indent="-365125">
              <a:lnSpc>
                <a:spcPct val="6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  <a:p>
            <a:pPr marL="990600" lvl="0" indent="-36512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533400" algn="l"/>
                <a:tab pos="715963" algn="l"/>
                <a:tab pos="990600" algn="l"/>
              </a:tabLst>
            </a:pPr>
            <a:endParaRPr lang="zh-CN" altLang="zh-CN" sz="28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横卷形 5"/>
          <p:cNvSpPr/>
          <p:nvPr/>
        </p:nvSpPr>
        <p:spPr>
          <a:xfrm>
            <a:off x="341530" y="4427730"/>
            <a:ext cx="8460939" cy="243027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>
              <a:spcBef>
                <a:spcPts val="0"/>
              </a:spcBef>
              <a:buNone/>
            </a:pPr>
            <a:r>
              <a:rPr lang="zh-CN" altLang="en-US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无论职位高低，能力大小</a:t>
            </a:r>
            <a:endParaRPr lang="en-US" altLang="zh-CN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 lvl="0" algn="l">
              <a:spcBef>
                <a:spcPts val="0"/>
              </a:spcBef>
              <a:buNone/>
            </a:pPr>
            <a:r>
              <a:rPr lang="zh-CN" altLang="zh-CN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只要忠于职守</a:t>
            </a:r>
            <a:endParaRPr lang="en-US" altLang="zh-CN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 lvl="0" algn="l">
              <a:spcBef>
                <a:spcPts val="0"/>
              </a:spcBef>
              <a:buNone/>
            </a:pPr>
            <a:r>
              <a:rPr lang="zh-CN" altLang="en-US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人人都是公司的宝，人人都</a:t>
            </a:r>
            <a:r>
              <a:rPr lang="zh-CN" altLang="zh-CN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值得尊重</a:t>
            </a:r>
            <a:endParaRPr lang="zh-CN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笑脸 8"/>
          <p:cNvSpPr/>
          <p:nvPr/>
        </p:nvSpPr>
        <p:spPr>
          <a:xfrm>
            <a:off x="5742130" y="1223755"/>
            <a:ext cx="3150348" cy="2430269"/>
          </a:xfrm>
          <a:prstGeom prst="smileyFace">
            <a:avLst>
              <a:gd name="adj" fmla="val 4653"/>
            </a:avLst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lvl="1">
              <a:spcBef>
                <a:spcPts val="0"/>
              </a:spcBef>
              <a:buClr>
                <a:srgbClr val="C00000"/>
              </a:buClr>
              <a:buNone/>
              <a:tabLst>
                <a:tab pos="87313" algn="l"/>
                <a:tab pos="174625" algn="l"/>
                <a:tab pos="363538" algn="l"/>
              </a:tabLst>
              <a:defRPr/>
            </a:pPr>
            <a:r>
              <a:rPr lang="zh-CN" altLang="zh-CN" sz="2800" dirty="0" smtClean="0">
                <a:solidFill>
                  <a:srgbClr val="FFFF00"/>
                </a:solidFill>
                <a:latin typeface="华文仿宋" pitchFamily="2" charset="-122"/>
                <a:ea typeface="华文仿宋" pitchFamily="2" charset="-122"/>
              </a:rPr>
              <a:t>人人都闪光</a:t>
            </a:r>
            <a:endParaRPr lang="en-US" altLang="zh-CN" sz="2800" dirty="0" smtClean="0">
              <a:solidFill>
                <a:srgbClr val="FFFF00"/>
              </a:solidFill>
              <a:latin typeface="华文仿宋" pitchFamily="2" charset="-122"/>
              <a:ea typeface="华文仿宋" pitchFamily="2" charset="-122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None/>
              <a:tabLst>
                <a:tab pos="87313" algn="l"/>
                <a:tab pos="174625" algn="l"/>
                <a:tab pos="363538" algn="l"/>
              </a:tabLst>
              <a:defRPr/>
            </a:pPr>
            <a:r>
              <a:rPr lang="zh-CN" altLang="zh-CN" sz="2800" dirty="0" smtClean="0">
                <a:solidFill>
                  <a:srgbClr val="FFFF00"/>
                </a:solidFill>
                <a:latin typeface="华文仿宋" pitchFamily="2" charset="-122"/>
                <a:ea typeface="华文仿宋" pitchFamily="2" charset="-122"/>
              </a:rPr>
              <a:t>人人都</a:t>
            </a:r>
            <a:r>
              <a:rPr lang="zh-CN" altLang="en-US" sz="2800" dirty="0" smtClean="0">
                <a:solidFill>
                  <a:srgbClr val="FFFF00"/>
                </a:solidFill>
                <a:latin typeface="华文仿宋" pitchFamily="2" charset="-122"/>
                <a:ea typeface="华文仿宋" pitchFamily="2" charset="-122"/>
              </a:rPr>
              <a:t>有存在的价值</a:t>
            </a:r>
            <a:endParaRPr lang="zh-CN" altLang="en-US" sz="2800" dirty="0">
              <a:solidFill>
                <a:srgbClr val="FFFF00"/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营造我们的精神家园</a:t>
            </a:r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让签到树枝繁叶茂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2)</a:t>
            </a:r>
            <a:r>
              <a:rPr lang="zh-CN" altLang="zh-CN" sz="3200" dirty="0" smtClean="0"/>
              <a:t>唱好三首</a:t>
            </a:r>
            <a:r>
              <a:rPr lang="zh-CN" altLang="en-US" sz="3200" dirty="0" smtClean="0"/>
              <a:t>歌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3)</a:t>
            </a:r>
            <a:r>
              <a:rPr lang="zh-CN" altLang="zh-CN" sz="3200" dirty="0" smtClean="0"/>
              <a:t>向胡杨学习</a:t>
            </a:r>
            <a:endParaRPr lang="en-US" altLang="zh-CN" sz="3200" dirty="0" smtClean="0"/>
          </a:p>
          <a:p>
            <a:pPr marL="990600" lvl="0" indent="-365125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dirty="0" smtClean="0">
                <a:latin typeface="华文楷体" pitchFamily="2" charset="-122"/>
                <a:ea typeface="华文楷体" pitchFamily="2" charset="-122"/>
              </a:rPr>
              <a:t>坚韧、顽强：不畏严寒酷暑，千年不朽</a:t>
            </a:r>
          </a:p>
          <a:p>
            <a:pPr marL="990600" indent="-36512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dirty="0" smtClean="0">
                <a:latin typeface="华文楷体" pitchFamily="2" charset="-122"/>
                <a:ea typeface="华文楷体" pitchFamily="2" charset="-122"/>
              </a:rPr>
              <a:t>多样、包容：</a:t>
            </a:r>
            <a:r>
              <a:rPr lang="zh-CN" altLang="en-US" sz="3200" dirty="0" smtClean="0">
                <a:latin typeface="华文楷体" pitchFamily="2" charset="-122"/>
                <a:ea typeface="华文楷体" pitchFamily="2" charset="-122"/>
              </a:rPr>
              <a:t>求同存异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  <a:p>
            <a:pPr marL="990600" indent="-36512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dirty="0" smtClean="0">
                <a:latin typeface="华文楷体" pitchFamily="2" charset="-122"/>
                <a:ea typeface="华文楷体" pitchFamily="2" charset="-122"/>
              </a:rPr>
              <a:t>忠诚、担当</a:t>
            </a: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  <a:p>
            <a:pPr marL="990600" indent="-36512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dirty="0" smtClean="0">
                <a:latin typeface="华文楷体" pitchFamily="2" charset="-122"/>
                <a:ea typeface="华文楷体" pitchFamily="2" charset="-122"/>
              </a:rPr>
              <a:t>团结、抱团</a:t>
            </a:r>
          </a:p>
          <a:p>
            <a:pPr marL="990600" indent="-36512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endParaRPr lang="en-US" altLang="zh-CN" sz="3200" dirty="0" smtClean="0">
              <a:latin typeface="华文楷体" pitchFamily="2" charset="-122"/>
              <a:ea typeface="华文楷体" pitchFamily="2" charset="-122"/>
            </a:endParaRPr>
          </a:p>
          <a:p>
            <a:pPr marL="990600" lvl="0" indent="-365125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533400" algn="l"/>
                <a:tab pos="715963" algn="l"/>
                <a:tab pos="990600" algn="l"/>
              </a:tabLst>
            </a:pPr>
            <a:endParaRPr lang="zh-CN" altLang="zh-CN" sz="28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波形 3"/>
          <p:cNvSpPr/>
          <p:nvPr/>
        </p:nvSpPr>
        <p:spPr>
          <a:xfrm>
            <a:off x="386535" y="2933946"/>
            <a:ext cx="8415935" cy="3555396"/>
          </a:xfrm>
          <a:prstGeom prst="wave">
            <a:avLst>
              <a:gd name="adj1" fmla="val 9581"/>
              <a:gd name="adj2" fmla="val 0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None/>
            </a:pPr>
            <a:r>
              <a:rPr lang="zh-CN" altLang="zh-CN" sz="3200" b="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不</a:t>
            </a:r>
            <a:r>
              <a:rPr lang="zh-CN" altLang="en-US" sz="3200" b="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能</a:t>
            </a:r>
            <a:r>
              <a:rPr lang="zh-CN" altLang="zh-CN" sz="3200" b="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自以为是</a:t>
            </a:r>
            <a:endParaRPr lang="en-US" altLang="zh-CN" sz="3200" b="0" dirty="0" smtClean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  <a:p>
            <a:pPr algn="l">
              <a:buNone/>
            </a:pPr>
            <a:r>
              <a:rPr lang="zh-CN" altLang="zh-CN" sz="3200" b="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拿自己的长处比别人的短处；</a:t>
            </a:r>
          </a:p>
          <a:p>
            <a:pPr algn="r">
              <a:buNone/>
            </a:pPr>
            <a:r>
              <a:rPr lang="zh-CN" altLang="zh-CN" sz="3200" b="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看到自己的短处和别人的长处</a:t>
            </a:r>
            <a:r>
              <a:rPr lang="zh-CN" altLang="en-US" sz="3200" b="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，</a:t>
            </a:r>
            <a:endParaRPr lang="en-US" altLang="zh-CN" sz="3200" b="0" dirty="0" smtClean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  <a:p>
            <a:pPr algn="r">
              <a:buNone/>
            </a:pPr>
            <a:r>
              <a:rPr lang="zh-CN" altLang="zh-CN" sz="3200" b="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也不必灰心丧气！</a:t>
            </a:r>
            <a:endParaRPr lang="zh-CN" altLang="zh-CN" sz="3200" b="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2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营造我们的精神家园</a:t>
            </a:r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让签到树枝繁叶茂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2)</a:t>
            </a:r>
            <a:r>
              <a:rPr lang="zh-CN" altLang="zh-CN" sz="3200" dirty="0" smtClean="0"/>
              <a:t>唱好三首</a:t>
            </a:r>
            <a:r>
              <a:rPr lang="zh-CN" altLang="en-US" sz="3200" dirty="0" smtClean="0"/>
              <a:t>歌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3)</a:t>
            </a:r>
            <a:r>
              <a:rPr lang="zh-CN" altLang="zh-CN" sz="3200" dirty="0" smtClean="0"/>
              <a:t>向胡杨学习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4)</a:t>
            </a:r>
            <a:r>
              <a:rPr lang="zh-CN" altLang="zh-CN" sz="3200" dirty="0" smtClean="0"/>
              <a:t>重温初心，抚慰心灵</a:t>
            </a:r>
            <a:endParaRPr lang="zh-CN" altLang="zh-CN" sz="28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云形 3"/>
          <p:cNvSpPr/>
          <p:nvPr/>
        </p:nvSpPr>
        <p:spPr>
          <a:xfrm>
            <a:off x="3563379" y="1673805"/>
            <a:ext cx="6319211" cy="2205245"/>
          </a:xfrm>
          <a:prstGeom prst="cloud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spcBef>
                <a:spcPts val="0"/>
              </a:spcBef>
              <a:buNone/>
            </a:pPr>
            <a:r>
              <a:rPr lang="zh-CN" altLang="zh-CN" sz="2800" dirty="0" smtClean="0">
                <a:solidFill>
                  <a:srgbClr val="FFFF00"/>
                </a:solidFill>
                <a:latin typeface="新宋体" pitchFamily="49" charset="-122"/>
                <a:ea typeface="新宋体" pitchFamily="49" charset="-122"/>
              </a:rPr>
              <a:t>初来公司时是怎么想的？</a:t>
            </a:r>
          </a:p>
          <a:p>
            <a:pPr>
              <a:spcBef>
                <a:spcPts val="0"/>
              </a:spcBef>
              <a:buNone/>
            </a:pPr>
            <a:r>
              <a:rPr lang="zh-CN" altLang="zh-CN" sz="2800" dirty="0" smtClean="0">
                <a:solidFill>
                  <a:srgbClr val="FFFF00"/>
                </a:solidFill>
                <a:latin typeface="新宋体" pitchFamily="49" charset="-122"/>
                <a:ea typeface="新宋体" pitchFamily="49" charset="-122"/>
              </a:rPr>
              <a:t>个人是什么状态？</a:t>
            </a:r>
            <a:endParaRPr lang="en-US" altLang="zh-CN" sz="2800" dirty="0" smtClean="0">
              <a:solidFill>
                <a:srgbClr val="FFFF00"/>
              </a:solidFill>
              <a:latin typeface="新宋体" pitchFamily="49" charset="-122"/>
              <a:ea typeface="新宋体" pitchFamily="49" charset="-122"/>
            </a:endParaRPr>
          </a:p>
          <a:p>
            <a:pPr>
              <a:spcBef>
                <a:spcPts val="0"/>
              </a:spcBef>
              <a:buNone/>
            </a:pPr>
            <a:r>
              <a:rPr lang="zh-CN" altLang="zh-CN" sz="2800" dirty="0" smtClean="0">
                <a:solidFill>
                  <a:srgbClr val="FFFF00"/>
                </a:solidFill>
                <a:latin typeface="新宋体" pitchFamily="49" charset="-122"/>
                <a:ea typeface="新宋体" pitchFamily="49" charset="-122"/>
              </a:rPr>
              <a:t>最大的希望是什么？</a:t>
            </a:r>
          </a:p>
        </p:txBody>
      </p:sp>
      <p:sp>
        <p:nvSpPr>
          <p:cNvPr id="6" name="云形 5"/>
          <p:cNvSpPr/>
          <p:nvPr/>
        </p:nvSpPr>
        <p:spPr>
          <a:xfrm>
            <a:off x="0" y="4104075"/>
            <a:ext cx="8937485" cy="211523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l">
              <a:spcBef>
                <a:spcPts val="0"/>
              </a:spcBef>
              <a:buNone/>
            </a:pPr>
            <a:r>
              <a:rPr lang="zh-CN" altLang="zh-CN" sz="28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多年过去了，如何评判当初的选择？</a:t>
            </a:r>
          </a:p>
          <a:p>
            <a:pPr algn="l">
              <a:spcBef>
                <a:spcPts val="0"/>
              </a:spcBef>
              <a:buNone/>
            </a:pPr>
            <a:r>
              <a:rPr lang="zh-CN" altLang="zh-CN" sz="28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除物质收获外，有精神收获吗？</a:t>
            </a:r>
            <a:endParaRPr lang="en-US" altLang="zh-CN" sz="2800" dirty="0" smtClean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  <a:p>
            <a:pPr algn="l">
              <a:spcBef>
                <a:spcPts val="0"/>
              </a:spcBef>
              <a:buNone/>
            </a:pPr>
            <a:r>
              <a:rPr lang="zh-CN" altLang="zh-CN" sz="28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公司对自己的成长有帮助吗？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营造我们的精神家园</a:t>
            </a:r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让签到树枝繁叶茂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2)</a:t>
            </a:r>
            <a:r>
              <a:rPr lang="zh-CN" altLang="zh-CN" sz="3200" dirty="0" smtClean="0"/>
              <a:t>唱好三首</a:t>
            </a:r>
            <a:r>
              <a:rPr lang="zh-CN" altLang="en-US" sz="3200" dirty="0" smtClean="0"/>
              <a:t>歌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3)</a:t>
            </a:r>
            <a:r>
              <a:rPr lang="zh-CN" altLang="zh-CN" sz="3200" dirty="0" smtClean="0"/>
              <a:t>向胡杨学习</a:t>
            </a:r>
            <a:endParaRPr lang="en-US" altLang="zh-CN" sz="3200" dirty="0" smtClean="0"/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4)</a:t>
            </a:r>
            <a:r>
              <a:rPr lang="zh-CN" altLang="zh-CN" sz="3200" dirty="0" smtClean="0"/>
              <a:t>重温初心，抚慰心灵</a:t>
            </a:r>
            <a:endParaRPr lang="zh-CN" altLang="zh-CN" sz="2800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云形 5"/>
          <p:cNvSpPr/>
          <p:nvPr/>
        </p:nvSpPr>
        <p:spPr>
          <a:xfrm>
            <a:off x="881590" y="4194085"/>
            <a:ext cx="6705744" cy="211523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l">
              <a:buNone/>
            </a:pPr>
            <a:r>
              <a:rPr lang="zh-CN" altLang="zh-CN" sz="2800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对当前的状态满意吗？</a:t>
            </a:r>
          </a:p>
          <a:p>
            <a:pPr algn="l">
              <a:buNone/>
            </a:pPr>
            <a:r>
              <a:rPr lang="zh-CN" altLang="zh-CN" sz="2800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若不满意，是什么原因呢？</a:t>
            </a:r>
            <a:endParaRPr lang="en-US" altLang="zh-CN" sz="2800" dirty="0" smtClean="0">
              <a:solidFill>
                <a:srgbClr val="FF0000"/>
              </a:solidFill>
              <a:latin typeface="方正舒体" pitchFamily="2" charset="-122"/>
              <a:ea typeface="方正舒体" pitchFamily="2" charset="-122"/>
            </a:endParaRPr>
          </a:p>
          <a:p>
            <a:pPr algn="l">
              <a:buNone/>
            </a:pPr>
            <a:r>
              <a:rPr lang="zh-CN" altLang="zh-CN" sz="2800" dirty="0" smtClean="0">
                <a:solidFill>
                  <a:srgbClr val="FF0000"/>
                </a:solidFill>
                <a:latin typeface="方正舒体" pitchFamily="2" charset="-122"/>
                <a:ea typeface="方正舒体" pitchFamily="2" charset="-122"/>
              </a:rPr>
              <a:t>平台不够大？领导不重用？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3.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让我们同甘共苦，携手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前行</a:t>
            </a:r>
            <a:endParaRPr lang="zh-CN" altLang="zh-CN" b="1" u="wavyDbl" dirty="0" smtClean="0">
              <a:solidFill>
                <a:srgbClr val="FFFF00"/>
              </a:solidFill>
              <a:ea typeface="楷体_GB2312" pitchFamily="49" charset="-122"/>
            </a:endParaRPr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同甘</a:t>
            </a:r>
            <a:r>
              <a:rPr lang="zh-CN" altLang="en-US" sz="3200" dirty="0" smtClean="0"/>
              <a:t>难</a:t>
            </a:r>
            <a:r>
              <a:rPr lang="zh-CN" altLang="zh-CN" sz="3200" dirty="0" smtClean="0"/>
              <a:t>，知难不难</a:t>
            </a:r>
            <a:endParaRPr lang="en-US" altLang="zh-CN" sz="3200" dirty="0" smtClean="0"/>
          </a:p>
          <a:p>
            <a:pPr marL="990600" indent="-365125">
              <a:spcBef>
                <a:spcPts val="54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dirty="0" smtClean="0">
                <a:latin typeface="华文楷体" pitchFamily="2" charset="-122"/>
                <a:ea typeface="华文楷体" pitchFamily="2" charset="-122"/>
              </a:rPr>
              <a:t>共苦易：人性中的善和英雄主义情结</a:t>
            </a:r>
          </a:p>
          <a:p>
            <a:pPr marL="990600" indent="-365125">
              <a:spcBef>
                <a:spcPts val="30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dirty="0" smtClean="0">
                <a:latin typeface="华文楷体" pitchFamily="2" charset="-122"/>
                <a:ea typeface="华文楷体" pitchFamily="2" charset="-122"/>
              </a:rPr>
              <a:t>同甘难：人性中的恶和利己主义情绪</a:t>
            </a:r>
            <a:endParaRPr lang="en-US" altLang="zh-CN" sz="4000" dirty="0" smtClean="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4" name="心形 3"/>
          <p:cNvSpPr/>
          <p:nvPr/>
        </p:nvSpPr>
        <p:spPr>
          <a:xfrm>
            <a:off x="881590" y="2168860"/>
            <a:ext cx="7020780" cy="427547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Bef>
                <a:spcPts val="1200"/>
              </a:spcBef>
              <a:buNone/>
            </a:pPr>
            <a:r>
              <a:rPr lang="zh-CN" altLang="zh-CN" sz="2800" dirty="0" smtClean="0">
                <a:solidFill>
                  <a:srgbClr val="FFFF00"/>
                </a:solidFill>
                <a:latin typeface="华文仿宋" pitchFamily="2" charset="-122"/>
                <a:ea typeface="华文仿宋" pitchFamily="2" charset="-122"/>
              </a:rPr>
              <a:t>我给了你一块糖，你很高兴。</a:t>
            </a:r>
          </a:p>
          <a:p>
            <a:pPr>
              <a:spcBef>
                <a:spcPts val="1200"/>
              </a:spcBef>
              <a:buNone/>
            </a:pPr>
            <a:r>
              <a:rPr lang="zh-CN" altLang="zh-CN" sz="2800" dirty="0" smtClean="0">
                <a:solidFill>
                  <a:srgbClr val="FFFF00"/>
                </a:solidFill>
                <a:latin typeface="华文仿宋" pitchFamily="2" charset="-122"/>
                <a:ea typeface="华文仿宋" pitchFamily="2" charset="-122"/>
              </a:rPr>
              <a:t>当你看见我给了他两块糖，就不高兴了，跟我闹别扭。</a:t>
            </a:r>
          </a:p>
          <a:p>
            <a:pPr>
              <a:spcBef>
                <a:spcPts val="1200"/>
              </a:spcBef>
              <a:buNone/>
            </a:pPr>
            <a:r>
              <a:rPr lang="zh-CN" altLang="zh-CN" sz="2800" dirty="0" smtClean="0">
                <a:solidFill>
                  <a:srgbClr val="FFFF00"/>
                </a:solidFill>
                <a:latin typeface="华文仿宋" pitchFamily="2" charset="-122"/>
                <a:ea typeface="华文仿宋" pitchFamily="2" charset="-122"/>
              </a:rPr>
              <a:t>但你可知道，他曾给过我</a:t>
            </a:r>
            <a:r>
              <a:rPr lang="zh-CN" altLang="en-US" sz="2800" dirty="0" smtClean="0">
                <a:solidFill>
                  <a:srgbClr val="FFFF00"/>
                </a:solidFill>
                <a:latin typeface="华文仿宋" pitchFamily="2" charset="-122"/>
                <a:ea typeface="华文仿宋" pitchFamily="2" charset="-122"/>
              </a:rPr>
              <a:t>一袋米</a:t>
            </a:r>
            <a:r>
              <a:rPr lang="zh-CN" altLang="zh-CN" sz="2800" dirty="0" smtClean="0">
                <a:solidFill>
                  <a:srgbClr val="FFFF00"/>
                </a:solidFill>
                <a:latin typeface="华文仿宋" pitchFamily="2" charset="-122"/>
                <a:ea typeface="华文仿宋" pitchFamily="2" charset="-122"/>
              </a:rPr>
              <a:t>，而你什么都没给过！</a:t>
            </a:r>
            <a:endParaRPr lang="zh-CN" altLang="zh-CN" sz="2800" dirty="0">
              <a:solidFill>
                <a:srgbClr val="FFFF00"/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我给了你一块糖，你很高兴。</a:t>
            </a:r>
            <a:endParaRPr kumimoji="0" 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但当你看见我给了他两块糖，就不高兴了，跟我闹别扭。</a:t>
            </a:r>
            <a:endParaRPr kumimoji="0" 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但你可知道，他曾经给过我两块糖，而你什么都没给过我！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我给了你一块糖，你很高兴。</a:t>
            </a:r>
            <a:endParaRPr kumimoji="0" 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但当你看见我给了他两块糖，就不高兴了，跟我闹别扭。</a:t>
            </a:r>
            <a:endParaRPr kumimoji="0" 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但你可知道，他曾经给过我两块糖，而你什么都没给过我！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3.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让我们同甘共苦，携手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前行</a:t>
            </a:r>
            <a:endParaRPr lang="zh-CN" altLang="zh-CN" b="1" u="wavyDbl" dirty="0" smtClean="0">
              <a:solidFill>
                <a:srgbClr val="FFFF00"/>
              </a:solidFill>
              <a:ea typeface="楷体_GB2312" pitchFamily="49" charset="-122"/>
            </a:endParaRPr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同甘</a:t>
            </a:r>
            <a:r>
              <a:rPr lang="zh-CN" altLang="en-US" sz="3200" dirty="0" smtClean="0"/>
              <a:t>难</a:t>
            </a:r>
            <a:r>
              <a:rPr lang="zh-CN" altLang="zh-CN" sz="3200" dirty="0" smtClean="0"/>
              <a:t>，知难不难</a:t>
            </a:r>
            <a:endParaRPr lang="en-US" altLang="zh-CN" sz="3200" dirty="0" smtClean="0"/>
          </a:p>
          <a:p>
            <a:r>
              <a:rPr lang="en-US" altLang="zh-CN" sz="3200" dirty="0" smtClean="0"/>
              <a:t> 2)</a:t>
            </a:r>
            <a:r>
              <a:rPr lang="zh-CN" altLang="zh-CN" sz="3200" dirty="0" smtClean="0"/>
              <a:t>让我们携手走向春天</a:t>
            </a:r>
          </a:p>
          <a:p>
            <a:pPr marL="990600" indent="-365125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dirty="0" smtClean="0">
                <a:latin typeface="华文楷体" pitchFamily="2" charset="-122"/>
                <a:ea typeface="华文楷体" pitchFamily="2" charset="-122"/>
              </a:rPr>
              <a:t>公司层面</a:t>
            </a:r>
          </a:p>
          <a:p>
            <a:pPr marL="1341438" indent="-350838">
              <a:spcBef>
                <a:spcPts val="1200"/>
              </a:spcBef>
              <a:buFont typeface="Wingdings" pitchFamily="2" charset="2"/>
              <a:buChar char="ü"/>
            </a:pPr>
            <a:r>
              <a:rPr lang="zh-CN" altLang="zh-CN" sz="3000" dirty="0" smtClean="0"/>
              <a:t>要健全机制，加强团队建设</a:t>
            </a:r>
          </a:p>
          <a:p>
            <a:pPr marL="1341438" indent="-350838">
              <a:spcBef>
                <a:spcPts val="1200"/>
              </a:spcBef>
              <a:buFont typeface="Wingdings" pitchFamily="2" charset="2"/>
              <a:buChar char="ü"/>
            </a:pPr>
            <a:r>
              <a:rPr lang="zh-CN" altLang="zh-CN" sz="3000" dirty="0" smtClean="0"/>
              <a:t>培养下属是领导的职责和义务</a:t>
            </a:r>
          </a:p>
          <a:p>
            <a:pPr marL="1341438" indent="-350838">
              <a:spcBef>
                <a:spcPts val="1200"/>
              </a:spcBef>
              <a:buFont typeface="Wingdings" pitchFamily="2" charset="2"/>
              <a:buChar char="ü"/>
            </a:pPr>
            <a:r>
              <a:rPr lang="zh-CN" altLang="zh-CN" sz="3000" dirty="0" smtClean="0"/>
              <a:t>大胆启用人品好、有担当、好学习的员工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我给了你一块糖，你很高兴。</a:t>
            </a:r>
            <a:endParaRPr kumimoji="0" 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但当你看见我给了他两块糖，就不高兴了，跟我闹别扭。</a:t>
            </a:r>
            <a:endParaRPr kumimoji="0" 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但你可知道，他曾经给过我两块糖，而你什么都没给过我！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我给了你一块糖，你很高兴。</a:t>
            </a:r>
            <a:endParaRPr kumimoji="0" 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但当你看见我给了他两块糖，就不高兴了，跟我闹别扭。</a:t>
            </a:r>
            <a:endParaRPr kumimoji="0" 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但你可知道，他曾经给过我两块糖，而你什么都没给过我！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06515" y="3744035"/>
            <a:ext cx="8730969" cy="2115235"/>
          </a:xfrm>
          <a:prstGeom prst="roundRect">
            <a:avLst/>
          </a:prstGeom>
          <a:blipFill>
            <a:blip r:embed="rId3" cstate="print">
              <a:lum bright="-12000"/>
            </a:blip>
            <a:tile tx="0" ty="0" sx="100000" sy="100000" flip="none" algn="tl"/>
          </a:blipFill>
          <a:ln>
            <a:solidFill>
              <a:srgbClr val="FFFF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Bef>
                <a:spcPts val="1200"/>
              </a:spcBef>
              <a:buSzPts val="3200"/>
              <a:buNone/>
            </a:pPr>
            <a:r>
              <a:rPr lang="zh-CN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仿宋_GB2312"/>
              </a:rPr>
              <a:t>人品好：</a:t>
            </a:r>
            <a:r>
              <a:rPr lang="zh-CN" alt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仿宋_GB2312"/>
              </a:rPr>
              <a:t>品行端正，不贪赃枉法，恪守职业操守</a:t>
            </a:r>
          </a:p>
          <a:p>
            <a:pPr algn="l">
              <a:spcBef>
                <a:spcPts val="1200"/>
              </a:spcBef>
              <a:buSzPts val="3200"/>
              <a:buNone/>
            </a:pPr>
            <a:r>
              <a:rPr lang="zh-CN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仿宋_GB2312"/>
              </a:rPr>
              <a:t>有担当：</a:t>
            </a:r>
            <a:r>
              <a:rPr lang="zh-CN" alt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仿宋_GB2312"/>
              </a:rPr>
              <a:t>工作用心，敢承担责任，对家庭和社会负责</a:t>
            </a:r>
          </a:p>
          <a:p>
            <a:pPr algn="l">
              <a:spcBef>
                <a:spcPts val="1200"/>
              </a:spcBef>
              <a:buSzPts val="3200"/>
              <a:buNone/>
            </a:pPr>
            <a:r>
              <a:rPr lang="zh-CN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仿宋_GB2312"/>
              </a:rPr>
              <a:t>好学习：</a:t>
            </a:r>
            <a:r>
              <a:rPr lang="zh-CN" alt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仿宋_GB2312"/>
              </a:rPr>
              <a:t>有上进心，乐于学习、善于学习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3.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让我们同甘共苦，携手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前行</a:t>
            </a:r>
            <a:endParaRPr lang="zh-CN" altLang="zh-CN" b="1" u="wavyDbl" dirty="0" smtClean="0">
              <a:solidFill>
                <a:srgbClr val="FFFF00"/>
              </a:solidFill>
              <a:ea typeface="楷体_GB2312" pitchFamily="49" charset="-122"/>
            </a:endParaRPr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同甘</a:t>
            </a:r>
            <a:r>
              <a:rPr lang="zh-CN" altLang="en-US" sz="3200" dirty="0" smtClean="0"/>
              <a:t>难</a:t>
            </a:r>
            <a:r>
              <a:rPr lang="zh-CN" altLang="zh-CN" sz="3200" dirty="0" smtClean="0"/>
              <a:t>，知难不难</a:t>
            </a:r>
            <a:endParaRPr lang="en-US" altLang="zh-CN" sz="3200" dirty="0" smtClean="0"/>
          </a:p>
          <a:p>
            <a:r>
              <a:rPr lang="en-US" altLang="zh-CN" sz="3200" dirty="0" smtClean="0"/>
              <a:t> 2)</a:t>
            </a:r>
            <a:r>
              <a:rPr lang="zh-CN" altLang="zh-CN" sz="3200" dirty="0" smtClean="0"/>
              <a:t>让我们携手走向春天</a:t>
            </a:r>
          </a:p>
          <a:p>
            <a:pPr marL="990600" indent="-365125" algn="l" defTabSz="914400" rtl="0" eaLnBrk="1" latinLnBrk="0" hangingPunct="1">
              <a:spcBef>
                <a:spcPts val="12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kern="12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cs typeface="+mn-cs"/>
              </a:rPr>
              <a:t>公司层面</a:t>
            </a:r>
          </a:p>
          <a:p>
            <a:pPr marL="990600" indent="-365125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dirty="0" smtClean="0">
                <a:latin typeface="华文楷体" pitchFamily="2" charset="-122"/>
                <a:ea typeface="华文楷体" pitchFamily="2" charset="-122"/>
              </a:rPr>
              <a:t>个人层面</a:t>
            </a:r>
          </a:p>
          <a:p>
            <a:pPr marL="1341438" indent="-350838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zh-CN" altLang="zh-CN" sz="3000" dirty="0" smtClean="0"/>
              <a:t>落实个人职业发展规划</a:t>
            </a:r>
          </a:p>
          <a:p>
            <a:pPr marL="1341438" indent="-350838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zh-CN" altLang="zh-CN" sz="3000" dirty="0" smtClean="0"/>
              <a:t>除了物质，应有更高追求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我给了你一块糖，你很高兴。</a:t>
            </a:r>
            <a:endParaRPr kumimoji="0" 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但当你看见我给了他两块糖，就不高兴了，跟我闹别扭。</a:t>
            </a:r>
            <a:endParaRPr kumimoji="0" 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但你可知道，他曾经给过我两块糖，而你什么都没给过我！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我给了你一块糖，你很高兴。</a:t>
            </a:r>
            <a:endParaRPr kumimoji="0" 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但当你看见我给了他两块糖，就不高兴了，跟我闹别扭。</a:t>
            </a:r>
            <a:endParaRPr kumimoji="0" 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但你可知道，他曾经给过我两块糖，而你什么都没给过我！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AutoShape 4" descr="羊皮纸"/>
          <p:cNvSpPr>
            <a:spLocks noChangeArrowheads="1"/>
          </p:cNvSpPr>
          <p:nvPr/>
        </p:nvSpPr>
        <p:spPr bwMode="auto">
          <a:xfrm>
            <a:off x="0" y="2573905"/>
            <a:ext cx="9144000" cy="3556000"/>
          </a:xfrm>
          <a:prstGeom prst="horizontalScroll">
            <a:avLst>
              <a:gd name="adj" fmla="val 12500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Ø"/>
              <a:defRPr kumimoji="1" sz="4000" kern="120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  <a:cs typeface="+mn-cs"/>
              </a:defRPr>
            </a:lvl1pPr>
            <a:lvl2pPr marL="457200" algn="ctr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Ø"/>
              <a:defRPr kumimoji="1" sz="4000" kern="120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  <a:cs typeface="+mn-cs"/>
              </a:defRPr>
            </a:lvl2pPr>
            <a:lvl3pPr marL="914400" algn="ctr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Ø"/>
              <a:defRPr kumimoji="1" sz="4000" kern="120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  <a:cs typeface="+mn-cs"/>
              </a:defRPr>
            </a:lvl3pPr>
            <a:lvl4pPr marL="1371600" algn="ctr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Ø"/>
              <a:defRPr kumimoji="1" sz="4000" kern="120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  <a:cs typeface="+mn-cs"/>
              </a:defRPr>
            </a:lvl4pPr>
            <a:lvl5pPr marL="1828800" algn="ctr" rtl="0" fontAlgn="base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Ø"/>
              <a:defRPr kumimoji="1" sz="4000" kern="120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  <a:cs typeface="+mn-cs"/>
              </a:defRPr>
            </a:lvl5pPr>
            <a:lvl6pPr marL="2286000" algn="l" defTabSz="914400" rtl="0" eaLnBrk="1" latinLnBrk="0" hangingPunct="1">
              <a:defRPr kumimoji="1" sz="4000" kern="120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  <a:cs typeface="+mn-cs"/>
              </a:defRPr>
            </a:lvl6pPr>
            <a:lvl7pPr marL="2743200" algn="l" defTabSz="914400" rtl="0" eaLnBrk="1" latinLnBrk="0" hangingPunct="1">
              <a:defRPr kumimoji="1" sz="4000" kern="120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  <a:cs typeface="+mn-cs"/>
              </a:defRPr>
            </a:lvl7pPr>
            <a:lvl8pPr marL="3200400" algn="l" defTabSz="914400" rtl="0" eaLnBrk="1" latinLnBrk="0" hangingPunct="1">
              <a:defRPr kumimoji="1" sz="4000" kern="120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  <a:cs typeface="+mn-cs"/>
              </a:defRPr>
            </a:lvl8pPr>
            <a:lvl9pPr marL="3657600" algn="l" defTabSz="914400" rtl="0" eaLnBrk="1" latinLnBrk="0" hangingPunct="1">
              <a:defRPr kumimoji="1" sz="4000" kern="1200">
                <a:solidFill>
                  <a:schemeClr val="tx1"/>
                </a:solidFill>
                <a:latin typeface="仿宋_GB2312" pitchFamily="49" charset="-122"/>
                <a:ea typeface="仿宋_GB2312" pitchFamily="49" charset="-122"/>
                <a:cs typeface="+mn-cs"/>
              </a:defRPr>
            </a:lvl9pPr>
          </a:lstStyle>
          <a:p>
            <a:pPr marL="762000" indent="-762000" algn="l" fontAlgn="b">
              <a:buFont typeface="Wingdings" pitchFamily="2" charset="2"/>
              <a:buNone/>
              <a:tabLst>
                <a:tab pos="1790700" algn="l"/>
              </a:tabLst>
              <a:defRPr/>
            </a:pPr>
            <a:r>
              <a:rPr lang="zh-CN" altLang="en-US" sz="3600" b="1" dirty="0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做人三境界</a:t>
            </a:r>
            <a:endParaRPr lang="zh-CN" altLang="en-US" sz="3600" dirty="0">
              <a:solidFill>
                <a:srgbClr val="CC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762000" indent="-762000" algn="l" fontAlgn="b">
              <a:buFont typeface="Wingdings" pitchFamily="2" charset="2"/>
              <a:buNone/>
              <a:tabLst>
                <a:tab pos="1790700" algn="l"/>
              </a:tabLst>
              <a:defRPr/>
            </a:pPr>
            <a:r>
              <a:rPr lang="zh-CN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①</a:t>
            </a:r>
            <a:r>
              <a:rPr lang="zh-CN" alt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净面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200" dirty="0">
                <a:latin typeface="华文行楷" pitchFamily="2" charset="-122"/>
                <a:ea typeface="华文行楷" pitchFamily="2" charset="-122"/>
              </a:rPr>
              <a:t>举止端庄，神态自信大方，得体不猥琐</a:t>
            </a:r>
          </a:p>
          <a:p>
            <a:pPr marL="762000" indent="-762000" algn="l" fontAlgn="b">
              <a:buFont typeface="Wingdings" pitchFamily="2" charset="2"/>
              <a:buNone/>
              <a:tabLst>
                <a:tab pos="1790700" algn="l"/>
              </a:tabLst>
              <a:defRPr/>
            </a:pPr>
            <a:r>
              <a:rPr lang="zh-CN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②</a:t>
            </a:r>
            <a:r>
              <a:rPr lang="zh-CN" alt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敬业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200" dirty="0">
                <a:latin typeface="华文行楷" pitchFamily="2" charset="-122"/>
                <a:ea typeface="华文行楷" pitchFamily="2" charset="-122"/>
              </a:rPr>
              <a:t>爱岗敬业，做事用心严谨，认真不糊弄</a:t>
            </a:r>
          </a:p>
          <a:p>
            <a:pPr marL="762000" indent="-762000" algn="l" fontAlgn="b">
              <a:buFont typeface="Wingdings" pitchFamily="2" charset="2"/>
              <a:buNone/>
              <a:tabLst>
                <a:tab pos="1790700" algn="l"/>
              </a:tabLst>
              <a:defRPr/>
            </a:pPr>
            <a:r>
              <a:rPr lang="zh-CN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③</a:t>
            </a:r>
            <a:r>
              <a:rPr lang="zh-CN" alt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静心 </a:t>
            </a:r>
            <a:r>
              <a:rPr lang="zh-CN" altLang="en-US" sz="3200" dirty="0">
                <a:latin typeface="华文行楷" pitchFamily="2" charset="-122"/>
                <a:ea typeface="华文行楷" pitchFamily="2" charset="-122"/>
              </a:rPr>
              <a:t>耐得寂寞，气节内敛高尚，淡定不浮躁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3.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让我们同甘共苦，携手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前行</a:t>
            </a:r>
            <a:endParaRPr lang="zh-CN" altLang="zh-CN" b="1" u="wavyDbl" dirty="0" smtClean="0">
              <a:solidFill>
                <a:srgbClr val="FFFF00"/>
              </a:solidFill>
              <a:ea typeface="楷体_GB2312" pitchFamily="49" charset="-122"/>
            </a:endParaRPr>
          </a:p>
          <a:p>
            <a:pPr marL="449263" indent="-449263">
              <a:spcBef>
                <a:spcPts val="6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1)</a:t>
            </a:r>
            <a:r>
              <a:rPr lang="zh-CN" altLang="zh-CN" sz="3200" dirty="0" smtClean="0"/>
              <a:t>同甘</a:t>
            </a:r>
            <a:r>
              <a:rPr lang="zh-CN" altLang="en-US" sz="3200" dirty="0" smtClean="0"/>
              <a:t>难</a:t>
            </a:r>
            <a:r>
              <a:rPr lang="zh-CN" altLang="zh-CN" sz="3200" dirty="0" smtClean="0"/>
              <a:t>，知难不难</a:t>
            </a:r>
            <a:endParaRPr lang="en-US" altLang="zh-CN" sz="3200" dirty="0" smtClean="0"/>
          </a:p>
          <a:p>
            <a:r>
              <a:rPr lang="en-US" altLang="zh-CN" sz="3200" dirty="0" smtClean="0"/>
              <a:t> 2)</a:t>
            </a:r>
            <a:r>
              <a:rPr lang="zh-CN" altLang="zh-CN" sz="3200" dirty="0" smtClean="0"/>
              <a:t>让我们携手走向春天</a:t>
            </a:r>
            <a:endParaRPr lang="en-US" altLang="zh-CN" sz="3200" dirty="0" smtClean="0"/>
          </a:p>
          <a:p>
            <a:pPr algn="ctr">
              <a:spcBef>
                <a:spcPts val="1800"/>
              </a:spcBef>
            </a:pPr>
            <a:r>
              <a:rPr lang="zh-CN" altLang="zh-CN" sz="40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感谢公司这个平台，</a:t>
            </a:r>
            <a:endParaRPr lang="en-US" altLang="zh-CN" sz="4000" b="1" dirty="0" smtClean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  <a:p>
            <a:pPr algn="ctr">
              <a:spcBef>
                <a:spcPts val="600"/>
              </a:spcBef>
            </a:pPr>
            <a:r>
              <a:rPr lang="zh-CN" altLang="zh-CN" sz="40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让我遇见</a:t>
            </a:r>
            <a:r>
              <a:rPr lang="zh-CN" altLang="en-US" sz="4000" b="1" dirty="0" smtClean="0">
                <a:solidFill>
                  <a:srgbClr val="FFFF00"/>
                </a:solidFill>
                <a:latin typeface="华文隶书" pitchFamily="2" charset="-122"/>
                <a:ea typeface="华文隶书" pitchFamily="2" charset="-122"/>
              </a:rPr>
              <a:t>如此</a:t>
            </a:r>
            <a:r>
              <a:rPr lang="zh-CN" altLang="zh-CN" sz="4000" b="1" dirty="0" smtClean="0">
                <a:solidFill>
                  <a:srgbClr val="FFFF00"/>
                </a:solidFill>
                <a:latin typeface="华文隶书" pitchFamily="2" charset="-122"/>
                <a:ea typeface="华文隶书" pitchFamily="2" charset="-122"/>
              </a:rPr>
              <a:t>精彩的你</a:t>
            </a:r>
            <a:r>
              <a:rPr lang="zh-CN" altLang="zh-CN" sz="40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！</a:t>
            </a:r>
            <a:endParaRPr lang="en-US" altLang="zh-CN" sz="4000" b="1" dirty="0" smtClean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  <a:p>
            <a:pPr algn="ctr">
              <a:spcBef>
                <a:spcPts val="2400"/>
              </a:spcBef>
            </a:pPr>
            <a:r>
              <a:rPr lang="zh-CN" altLang="zh-C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</a:rPr>
              <a:t>能够遇见大家，真的、真的很好！</a:t>
            </a:r>
            <a:endParaRPr lang="zh-CN" altLang="zh-CN" sz="4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我给了你一块糖，你很高兴。</a:t>
            </a:r>
            <a:endParaRPr kumimoji="0" 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但当你看见我给了他两块糖，就不高兴了，跟我闹别扭。</a:t>
            </a:r>
            <a:endParaRPr kumimoji="0" 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但你可知道，他曾经给过我两块糖，而你什么都没给过我！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我给了你一块糖，你很高兴。</a:t>
            </a:r>
            <a:endParaRPr kumimoji="0" 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但当你看见我给了他两块糖，就不高兴了，跟我闹别扭。</a:t>
            </a:r>
            <a:endParaRPr kumimoji="0" 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但你可知道，他曾经给过我两块糖，而你什么都没给过我！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第一部分</a:t>
            </a:r>
            <a:r>
              <a:rPr lang="en-US" altLang="zh-CN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重温来时路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lnSpc>
                <a:spcPct val="150000"/>
              </a:lnSpc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1.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公司的发展脉络</a:t>
            </a:r>
          </a:p>
          <a:p>
            <a:pPr marL="288000" indent="-7938">
              <a:spcBef>
                <a:spcPts val="1200"/>
              </a:spcBef>
              <a:buClr>
                <a:srgbClr val="C00000"/>
              </a:buClr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 </a:t>
            </a:r>
            <a:endParaRPr lang="zh-CN" altLang="zh-CN" sz="3200" dirty="0" smtClean="0"/>
          </a:p>
        </p:txBody>
      </p:sp>
      <p:graphicFrame>
        <p:nvGraphicFramePr>
          <p:cNvPr id="12" name="图示 11"/>
          <p:cNvGraphicFramePr/>
          <p:nvPr/>
        </p:nvGraphicFramePr>
        <p:xfrm>
          <a:off x="386535" y="2753926"/>
          <a:ext cx="8358590" cy="2610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圆角矩形标注 12"/>
          <p:cNvSpPr/>
          <p:nvPr/>
        </p:nvSpPr>
        <p:spPr>
          <a:xfrm>
            <a:off x="251520" y="2168860"/>
            <a:ext cx="2970330" cy="945105"/>
          </a:xfrm>
          <a:prstGeom prst="wedgeRoundRectCallout">
            <a:avLst>
              <a:gd name="adj1" fmla="val 41645"/>
              <a:gd name="adj2" fmla="val 215167"/>
              <a:gd name="adj3" fmla="val 16667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l">
              <a:spcBef>
                <a:spcPts val="0"/>
              </a:spcBef>
              <a:buNone/>
            </a:pPr>
            <a:r>
              <a:rPr lang="zh-CN" altLang="en-US" sz="2800" dirty="0" smtClean="0">
                <a:solidFill>
                  <a:srgbClr val="FFFF00"/>
                </a:solidFill>
                <a:latin typeface="仿宋_GB2312" pitchFamily="49" charset="-122"/>
                <a:ea typeface="仿宋_GB2312" pitchFamily="49" charset="-122"/>
              </a:rPr>
              <a:t>兰州铁道学院</a:t>
            </a:r>
            <a:endParaRPr lang="en-US" altLang="zh-CN" sz="2800" dirty="0" smtClean="0">
              <a:solidFill>
                <a:srgbClr val="FFFF00"/>
              </a:solidFill>
              <a:latin typeface="仿宋_GB2312" pitchFamily="49" charset="-122"/>
              <a:ea typeface="仿宋_GB2312" pitchFamily="49" charset="-122"/>
            </a:endParaRPr>
          </a:p>
          <a:p>
            <a:pPr algn="l">
              <a:spcBef>
                <a:spcPts val="0"/>
              </a:spcBef>
              <a:buNone/>
            </a:pPr>
            <a:r>
              <a:rPr lang="zh-CN" altLang="en-US" sz="2800" dirty="0" smtClean="0">
                <a:solidFill>
                  <a:srgbClr val="FFFF00"/>
                </a:solidFill>
                <a:latin typeface="仿宋_GB2312" pitchFamily="49" charset="-122"/>
                <a:ea typeface="仿宋_GB2312" pitchFamily="49" charset="-122"/>
              </a:rPr>
              <a:t>工程建设监理公司</a:t>
            </a:r>
            <a:endParaRPr lang="zh-CN" altLang="en-US" sz="2800" dirty="0">
              <a:solidFill>
                <a:srgbClr val="FFFF0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5202070" y="1223755"/>
            <a:ext cx="3735415" cy="945105"/>
          </a:xfrm>
          <a:prstGeom prst="wedgeRoundRectCallout">
            <a:avLst>
              <a:gd name="adj1" fmla="val -61039"/>
              <a:gd name="adj2" fmla="val 212478"/>
              <a:gd name="adj3" fmla="val 16667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l">
              <a:spcBef>
                <a:spcPts val="0"/>
              </a:spcBef>
              <a:buNone/>
            </a:pPr>
            <a:r>
              <a:rPr lang="zh-CN" altLang="en-US" sz="2800" dirty="0" smtClean="0">
                <a:solidFill>
                  <a:srgbClr val="FFFF00"/>
                </a:solidFill>
                <a:latin typeface="仿宋_GB2312" pitchFamily="49" charset="-122"/>
                <a:ea typeface="仿宋_GB2312" pitchFamily="49" charset="-122"/>
              </a:rPr>
              <a:t>兰州交大</a:t>
            </a:r>
            <a:endParaRPr lang="en-US" altLang="zh-CN" sz="2800" dirty="0" smtClean="0">
              <a:solidFill>
                <a:srgbClr val="FFFF00"/>
              </a:solidFill>
              <a:latin typeface="仿宋_GB2312" pitchFamily="49" charset="-122"/>
              <a:ea typeface="仿宋_GB2312" pitchFamily="49" charset="-122"/>
            </a:endParaRPr>
          </a:p>
          <a:p>
            <a:pPr algn="l">
              <a:spcBef>
                <a:spcPts val="0"/>
              </a:spcBef>
              <a:buNone/>
            </a:pPr>
            <a:r>
              <a:rPr lang="zh-CN" altLang="en-US" sz="2800" dirty="0" smtClean="0">
                <a:solidFill>
                  <a:srgbClr val="FFFF00"/>
                </a:solidFill>
                <a:latin typeface="仿宋_GB2312" pitchFamily="49" charset="-122"/>
                <a:ea typeface="仿宋_GB2312" pitchFamily="49" charset="-122"/>
              </a:rPr>
              <a:t>工程咨询有限责任公司</a:t>
            </a:r>
            <a:endParaRPr lang="zh-CN" altLang="en-US" sz="2800" dirty="0">
              <a:solidFill>
                <a:srgbClr val="FFFF0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7" name="图片 6" descr="01兰院17号文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46975" y="1223755"/>
            <a:ext cx="3825425" cy="5315755"/>
          </a:xfrm>
          <a:prstGeom prst="rect">
            <a:avLst/>
          </a:prstGeom>
        </p:spPr>
      </p:pic>
      <p:pic>
        <p:nvPicPr>
          <p:cNvPr id="8" name="图片 7" descr="02 兰交9号文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1223754"/>
            <a:ext cx="3715702" cy="5223297"/>
          </a:xfrm>
          <a:prstGeom prst="rect">
            <a:avLst/>
          </a:prstGeom>
        </p:spPr>
      </p:pic>
      <p:sp>
        <p:nvSpPr>
          <p:cNvPr id="9" name="前凸带形 8"/>
          <p:cNvSpPr/>
          <p:nvPr/>
        </p:nvSpPr>
        <p:spPr>
          <a:xfrm>
            <a:off x="2771800" y="5139190"/>
            <a:ext cx="5715634" cy="1215135"/>
          </a:xfrm>
          <a:prstGeom prst="ribbon">
            <a:avLst>
              <a:gd name="adj1" fmla="val 16667"/>
              <a:gd name="adj2" fmla="val 558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buNone/>
            </a:pPr>
            <a:r>
              <a:rPr lang="zh-CN" altLang="zh-CN" sz="3200" dirty="0" smtClean="0">
                <a:latin typeface="华文新魏" pitchFamily="2" charset="-122"/>
                <a:ea typeface="华文新魏" pitchFamily="2" charset="-122"/>
              </a:rPr>
              <a:t>公司成立纪念日</a:t>
            </a:r>
            <a:endParaRPr lang="en-US" altLang="zh-CN" sz="3200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CN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1993</a:t>
            </a:r>
            <a:r>
              <a:rPr lang="zh-CN" altLang="zh-CN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年</a:t>
            </a:r>
            <a:r>
              <a:rPr lang="en-US" altLang="zh-CN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zh-CN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月</a:t>
            </a:r>
            <a:r>
              <a:rPr lang="en-US" altLang="zh-CN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zh-CN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日</a:t>
            </a:r>
            <a:endParaRPr lang="zh-CN" altLang="en-US" sz="3200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 animBg="1"/>
      <p:bldP spid="14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dirty="0" smtClean="0">
                <a:latin typeface="隶书"/>
                <a:ea typeface="隶书"/>
              </a:rPr>
              <a:t>第</a:t>
            </a:r>
            <a:r>
              <a:rPr lang="zh-CN" altLang="en-US" dirty="0" smtClean="0">
                <a:latin typeface="隶书"/>
                <a:ea typeface="隶书"/>
              </a:rPr>
              <a:t>三</a:t>
            </a:r>
            <a:r>
              <a:rPr lang="zh-CN" altLang="zh-CN" dirty="0" smtClean="0">
                <a:latin typeface="隶书"/>
                <a:ea typeface="隶书"/>
              </a:rPr>
              <a:t>部分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zh-CN" dirty="0">
                <a:latin typeface="隶书"/>
                <a:ea typeface="隶书"/>
              </a:rPr>
              <a:t>让我们携手走向</a:t>
            </a:r>
            <a:r>
              <a:rPr lang="zh-CN" altLang="zh-CN" dirty="0" smtClean="0">
                <a:latin typeface="隶书"/>
                <a:ea typeface="隶书"/>
              </a:rPr>
              <a:t>春天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3.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让我们同甘共苦，携手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前行</a:t>
            </a:r>
            <a:endParaRPr lang="zh-CN" altLang="zh-CN" b="1" u="wavyDbl" dirty="0" smtClean="0">
              <a:solidFill>
                <a:srgbClr val="FFFF00"/>
              </a:solidFill>
              <a:ea typeface="楷体_GB2312" pitchFamily="49" charset="-122"/>
            </a:endParaRPr>
          </a:p>
          <a:p>
            <a:pPr algn="ctr">
              <a:spcBef>
                <a:spcPts val="3600"/>
              </a:spcBef>
            </a:pPr>
            <a:r>
              <a:rPr lang="zh-CN" altLang="en-US" sz="4000" b="1" dirty="0" smtClean="0">
                <a:solidFill>
                  <a:srgbClr val="FF0000"/>
                </a:solidFill>
              </a:rPr>
              <a:t>让</a:t>
            </a:r>
            <a:r>
              <a:rPr lang="zh-CN" altLang="zh-CN" sz="4000" b="1" dirty="0" smtClean="0">
                <a:solidFill>
                  <a:srgbClr val="FF0000"/>
                </a:solidFill>
              </a:rPr>
              <a:t>我们精诚团结、密切合作</a:t>
            </a:r>
          </a:p>
          <a:p>
            <a:pPr algn="ctr">
              <a:spcBef>
                <a:spcPts val="1800"/>
              </a:spcBef>
            </a:pPr>
            <a:r>
              <a:rPr lang="zh-CN" altLang="zh-CN" sz="4000" b="1" dirty="0" smtClean="0">
                <a:solidFill>
                  <a:srgbClr val="00B0F0"/>
                </a:solidFill>
              </a:rPr>
              <a:t>遇见彼此的精彩！</a:t>
            </a:r>
            <a:endParaRPr lang="en-US" altLang="zh-CN" sz="4000" b="1" dirty="0" smtClean="0">
              <a:solidFill>
                <a:srgbClr val="00B0F0"/>
              </a:solidFill>
            </a:endParaRPr>
          </a:p>
          <a:p>
            <a:pPr algn="ctr">
              <a:spcBef>
                <a:spcPts val="3000"/>
              </a:spcBef>
            </a:pPr>
            <a:r>
              <a:rPr lang="zh-CN" altLang="zh-CN" sz="4000" b="1" dirty="0" smtClean="0">
                <a:solidFill>
                  <a:srgbClr val="FF0000"/>
                </a:solidFill>
              </a:rPr>
              <a:t>让我们同甘共苦，携手前行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pPr algn="ctr">
              <a:spcBef>
                <a:spcPts val="1800"/>
              </a:spcBef>
            </a:pPr>
            <a:r>
              <a:rPr lang="zh-CN" altLang="en-US" sz="4000" b="1" dirty="0" smtClean="0">
                <a:solidFill>
                  <a:srgbClr val="FFFF00"/>
                </a:solidFill>
              </a:rPr>
              <a:t>走进</a:t>
            </a:r>
            <a:r>
              <a:rPr lang="zh-CN" altLang="zh-CN" sz="4000" b="1" dirty="0" smtClean="0">
                <a:solidFill>
                  <a:srgbClr val="FFFF00"/>
                </a:solidFill>
              </a:rPr>
              <a:t>最美的春天！遇见最好的风景！</a:t>
            </a:r>
            <a:endParaRPr lang="zh-CN" altLang="zh-CN" sz="4000" dirty="0" smtClean="0">
              <a:solidFill>
                <a:srgbClr val="FFFF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我给了你一块糖，你很高兴。</a:t>
            </a:r>
            <a:endParaRPr kumimoji="0" 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但当你看见我给了他两块糖，就不高兴了，跟我闹别扭。</a:t>
            </a:r>
            <a:endParaRPr kumimoji="0" 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但你可知道，他曾经给过我两块糖，而你什么都没给过我！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我给了你一块糖，你很高兴。</a:t>
            </a:r>
            <a:endParaRPr kumimoji="0" 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但当你看见我给了他两块糖，就不高兴了，跟我闹别扭。</a:t>
            </a:r>
            <a:endParaRPr kumimoji="0" 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l"/>
                <a:tab pos="685800" algn="l"/>
              </a:tabLst>
            </a:pPr>
            <a:r>
              <a:rPr kumimoji="0" 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仿宋" pitchFamily="49" charset="-122"/>
                <a:ea typeface="仿宋" pitchFamily="49" charset="-122"/>
                <a:cs typeface="Times New Roman" pitchFamily="18" charset="0"/>
              </a:rPr>
              <a:t>但你可知道，他曾经给过我两块糖，而你什么都没给过我！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1828800"/>
          </a:xfrm>
        </p:spPr>
        <p:txBody>
          <a:bodyPr/>
          <a:lstStyle/>
          <a:p>
            <a:r>
              <a:rPr lang="zh-CN" altLang="en-US"/>
              <a:t> </a:t>
            </a:r>
          </a:p>
        </p:txBody>
      </p:sp>
      <p:pic>
        <p:nvPicPr>
          <p:cNvPr id="1047558" name="Picture 6" descr="图片4"/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3213100"/>
            <a:ext cx="2746375" cy="2746375"/>
          </a:xfrm>
          <a:noFill/>
          <a:ln/>
        </p:spPr>
      </p:pic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AFDAD795-2092-4795-A1F0-81C45434072E}" type="slidenum">
              <a:rPr lang="zh-CN" altLang="en-US"/>
              <a:pPr/>
              <a:t>61</a:t>
            </a:fld>
            <a:endParaRPr lang="en-US" altLang="zh-CN"/>
          </a:p>
        </p:txBody>
      </p:sp>
      <p:pic>
        <p:nvPicPr>
          <p:cNvPr id="1047554" name="Picture 2" descr="图片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513" cy="6489340"/>
          </a:xfrm>
          <a:prstGeom prst="rect">
            <a:avLst/>
          </a:prstGeom>
          <a:noFill/>
        </p:spPr>
      </p:pic>
      <p:sp>
        <p:nvSpPr>
          <p:cNvPr id="1047556" name="WordArt 4"/>
          <p:cNvSpPr>
            <a:spLocks noChangeArrowheads="1" noChangeShapeType="1" noTextEdit="1"/>
          </p:cNvSpPr>
          <p:nvPr/>
        </p:nvSpPr>
        <p:spPr bwMode="auto">
          <a:xfrm>
            <a:off x="1557338" y="1133475"/>
            <a:ext cx="6677025" cy="1214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zh-CN" altLang="en-US" sz="6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隶书"/>
                <a:ea typeface="隶书"/>
              </a:rPr>
              <a:t>谢谢大家</a:t>
            </a:r>
          </a:p>
        </p:txBody>
      </p:sp>
      <p:sp>
        <p:nvSpPr>
          <p:cNvPr id="1047557" name="Text Box 5"/>
          <p:cNvSpPr txBox="1">
            <a:spLocks noChangeArrowheads="1"/>
          </p:cNvSpPr>
          <p:nvPr/>
        </p:nvSpPr>
        <p:spPr bwMode="auto">
          <a:xfrm>
            <a:off x="2627313" y="4076700"/>
            <a:ext cx="36004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42900" fontAlgn="base">
              <a:spcBef>
                <a:spcPct val="50000"/>
              </a:spcBef>
              <a:buFont typeface="Wingdings" pitchFamily="2" charset="2"/>
              <a:buNone/>
            </a:pPr>
            <a:r>
              <a:rPr kumimoji="1" lang="zh-CN" altLang="en-US" sz="6600" dirty="0">
                <a:solidFill>
                  <a:schemeClr val="hlink"/>
                </a:solidFill>
                <a:latin typeface="Times New Roman" pitchFamily="18" charset="0"/>
                <a:ea typeface="华文行楷" pitchFamily="2" charset="-122"/>
              </a:rPr>
              <a:t>刘凤奎</a:t>
            </a:r>
          </a:p>
        </p:txBody>
      </p:sp>
      <p:sp>
        <p:nvSpPr>
          <p:cNvPr id="1047559" name="Rectangle 7"/>
          <p:cNvSpPr>
            <a:spLocks noChangeArrowheads="1"/>
          </p:cNvSpPr>
          <p:nvPr/>
        </p:nvSpPr>
        <p:spPr bwMode="auto">
          <a:xfrm>
            <a:off x="5921375" y="4284663"/>
            <a:ext cx="2700338" cy="1349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762000" indent="-762000" algn="l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3200" dirty="0">
                <a:solidFill>
                  <a:schemeClr val="bg1"/>
                </a:solidFill>
              </a:rPr>
              <a:t>13609366861</a:t>
            </a:r>
          </a:p>
          <a:p>
            <a:pPr marL="762000" indent="-762000" algn="l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3200" dirty="0">
                <a:solidFill>
                  <a:schemeClr val="bg1"/>
                </a:solidFill>
              </a:rPr>
              <a:t>0931-7911906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255 L -0.29965 0.0018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47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47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7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7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047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47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47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47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7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7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47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47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5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第一部分</a:t>
            </a:r>
            <a:r>
              <a:rPr lang="en-US" altLang="zh-CN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重温来时路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lnSpc>
                <a:spcPct val="150000"/>
              </a:lnSpc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1.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公司的发展脉络</a:t>
            </a:r>
            <a:endParaRPr lang="en-US" altLang="zh-CN" dirty="0" smtClean="0"/>
          </a:p>
          <a:p>
            <a:pPr marL="288000" indent="-7938">
              <a:spcBef>
                <a:spcPts val="1200"/>
              </a:spcBef>
              <a:buClr>
                <a:srgbClr val="C00000"/>
              </a:buClr>
              <a:tabLst>
                <a:tab pos="87313" algn="l"/>
                <a:tab pos="174625" algn="l"/>
                <a:tab pos="261938" algn="l"/>
              </a:tabLst>
            </a:pPr>
            <a:r>
              <a:rPr lang="zh-CN" altLang="zh-CN" sz="3200" dirty="0" smtClean="0"/>
              <a:t>这次</a:t>
            </a:r>
            <a:r>
              <a:rPr lang="zh-CN" altLang="en-US" sz="3200" dirty="0" smtClean="0"/>
              <a:t>评选忠诚员工的标准的考量</a:t>
            </a:r>
            <a:r>
              <a:rPr lang="zh-CN" altLang="zh-CN" sz="3200" dirty="0" smtClean="0"/>
              <a:t>：</a:t>
            </a:r>
          </a:p>
          <a:p>
            <a:pPr marL="720000" lvl="0" indent="-432000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3200" dirty="0" smtClean="0">
                <a:latin typeface="楷体_GB2312" pitchFamily="49" charset="-122"/>
                <a:ea typeface="楷体_GB2312" pitchFamily="49" charset="-122"/>
              </a:rPr>
              <a:t>2008.02.01</a:t>
            </a: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是个特殊的日子</a:t>
            </a:r>
          </a:p>
          <a:p>
            <a:pPr marL="720000" lvl="0" indent="-432000"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3200" dirty="0" smtClean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年太短，</a:t>
            </a:r>
            <a:r>
              <a:rPr lang="en-US" altLang="zh-CN" sz="3200" dirty="0" smtClean="0"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年太长</a:t>
            </a:r>
          </a:p>
          <a:p>
            <a:pPr marL="720000" lvl="0" indent="-432000"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九年恰好，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也</a:t>
            </a: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寓意长长久久</a:t>
            </a:r>
            <a:endParaRPr lang="en-US" altLang="zh-CN" sz="3200" dirty="0" smtClean="0">
              <a:latin typeface="楷体_GB2312" pitchFamily="49" charset="-122"/>
              <a:ea typeface="楷体_GB2312" pitchFamily="49" charset="-122"/>
            </a:endParaRPr>
          </a:p>
          <a:p>
            <a:pPr marL="720000" lvl="0" indent="-432000"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工龄（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陪伴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的时间）是唯一标准</a:t>
            </a:r>
            <a:endParaRPr lang="zh-CN" altLang="zh-CN" sz="3200" dirty="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心形 3"/>
          <p:cNvSpPr/>
          <p:nvPr/>
        </p:nvSpPr>
        <p:spPr>
          <a:xfrm>
            <a:off x="3266855" y="4059070"/>
            <a:ext cx="5670630" cy="229525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spcBef>
                <a:spcPts val="600"/>
              </a:spcBef>
              <a:buNone/>
            </a:pPr>
            <a:r>
              <a:rPr lang="zh-CN" altLang="en-US" sz="3200" b="0" dirty="0" smtClean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于私陪伴就是孝、慈</a:t>
            </a:r>
            <a:endParaRPr lang="en-US" altLang="zh-CN" sz="3200" b="0" dirty="0" smtClean="0">
              <a:solidFill>
                <a:srgbClr val="FFFF00"/>
              </a:solidFill>
              <a:latin typeface="华文琥珀" pitchFamily="2" charset="-122"/>
              <a:ea typeface="华文琥珀" pitchFamily="2" charset="-122"/>
            </a:endParaRPr>
          </a:p>
          <a:p>
            <a:pPr>
              <a:spcBef>
                <a:spcPts val="600"/>
              </a:spcBef>
              <a:buNone/>
            </a:pPr>
            <a:r>
              <a:rPr lang="zh-CN" altLang="en-US" sz="3200" b="0" dirty="0" smtClean="0">
                <a:solidFill>
                  <a:srgbClr val="FFFF00"/>
                </a:solidFill>
                <a:latin typeface="华文琥珀" pitchFamily="2" charset="-122"/>
                <a:ea typeface="华文琥珀" pitchFamily="2" charset="-122"/>
              </a:rPr>
              <a:t>于公陪伴就是忠、义</a:t>
            </a:r>
            <a:endParaRPr lang="zh-CN" altLang="en-US" sz="3200" b="0" dirty="0">
              <a:solidFill>
                <a:srgbClr val="FFFF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第一部分</a:t>
            </a:r>
            <a:r>
              <a:rPr lang="en-US" altLang="zh-CN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重温来时路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lnSpc>
                <a:spcPct val="150000"/>
              </a:lnSpc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1.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公司的发展脉络</a:t>
            </a:r>
            <a:endParaRPr lang="en-US" altLang="zh-CN" dirty="0" smtClean="0"/>
          </a:p>
          <a:p>
            <a:pPr marL="288000" indent="-7938">
              <a:spcBef>
                <a:spcPts val="1200"/>
              </a:spcBef>
              <a:buClr>
                <a:srgbClr val="C00000"/>
              </a:buClr>
              <a:tabLst>
                <a:tab pos="87313" algn="l"/>
                <a:tab pos="174625" algn="l"/>
                <a:tab pos="261938" algn="l"/>
              </a:tabLst>
            </a:pPr>
            <a:r>
              <a:rPr lang="zh-CN" altLang="en-US" sz="3200" dirty="0" smtClean="0"/>
              <a:t>今后</a:t>
            </a:r>
            <a:r>
              <a:rPr lang="zh-CN" altLang="zh-CN" sz="3200" dirty="0" smtClean="0"/>
              <a:t>忠诚员工</a:t>
            </a:r>
            <a:r>
              <a:rPr lang="zh-CN" altLang="en-US" sz="3200" dirty="0" smtClean="0"/>
              <a:t>评选办法及</a:t>
            </a:r>
            <a:r>
              <a:rPr lang="zh-CN" altLang="zh-CN" sz="3200" dirty="0" smtClean="0"/>
              <a:t>条件：</a:t>
            </a:r>
          </a:p>
          <a:p>
            <a:pPr marL="720000" indent="-432000"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每三年表彰一次</a:t>
            </a:r>
          </a:p>
          <a:p>
            <a:pPr marL="720000" indent="-432000"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公司连续工龄大于九年</a:t>
            </a:r>
          </a:p>
          <a:p>
            <a:pPr marL="720000" indent="-432000"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忠诚员工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按工龄评星级，</a:t>
            </a: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每三年</a:t>
            </a: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工龄</a:t>
            </a: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一颗星</a:t>
            </a:r>
          </a:p>
          <a:p>
            <a:pPr marL="720000" indent="-432000"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起步级别为三星级</a:t>
            </a:r>
          </a:p>
          <a:p>
            <a:pPr marL="720000" indent="-432000">
              <a:spcBef>
                <a:spcPts val="1200"/>
              </a:spcBef>
              <a:buFont typeface="Wingdings" pitchFamily="2" charset="2"/>
              <a:buChar char="Ø"/>
            </a:pP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下次的截止时间为</a:t>
            </a:r>
            <a:r>
              <a:rPr lang="en-US" altLang="zh-CN" sz="3200" dirty="0" smtClean="0">
                <a:latin typeface="楷体_GB2312" pitchFamily="49" charset="-122"/>
                <a:ea typeface="楷体_GB2312" pitchFamily="49" charset="-122"/>
              </a:rPr>
              <a:t>2011.2.1</a:t>
            </a:r>
            <a:r>
              <a:rPr lang="zh-CN" altLang="zh-CN" sz="3200" dirty="0" smtClean="0">
                <a:latin typeface="楷体_GB2312" pitchFamily="49" charset="-122"/>
                <a:ea typeface="楷体_GB2312" pitchFamily="49" charset="-122"/>
              </a:rPr>
              <a:t>日</a:t>
            </a:r>
          </a:p>
          <a:p>
            <a:pPr marL="715963" lvl="0" indent="-444500">
              <a:spcBef>
                <a:spcPts val="1200"/>
              </a:spcBef>
              <a:buFont typeface="Wingdings" pitchFamily="2" charset="2"/>
              <a:buChar char="Ø"/>
            </a:pPr>
            <a:endParaRPr lang="en-US" altLang="zh-CN" sz="3200" dirty="0" smtClean="0"/>
          </a:p>
          <a:p>
            <a:pPr marL="715963" lvl="0" indent="-444500">
              <a:spcBef>
                <a:spcPts val="1200"/>
              </a:spcBef>
              <a:buFont typeface="Wingdings" pitchFamily="2" charset="2"/>
              <a:buChar char="Ø"/>
            </a:pPr>
            <a:endParaRPr lang="zh-CN" altLang="zh-CN" sz="3200" dirty="0" smtClean="0"/>
          </a:p>
          <a:p>
            <a:pPr lvl="0" indent="-68263"/>
            <a:endParaRPr lang="en-US" altLang="zh-CN" sz="3200" dirty="0" smtClean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latin typeface="隶书"/>
                <a:ea typeface="隶书"/>
              </a:rPr>
              <a:t>第一部分</a:t>
            </a:r>
            <a:r>
              <a:rPr lang="en-US" altLang="zh-CN" dirty="0">
                <a:latin typeface="隶书"/>
                <a:ea typeface="隶书"/>
              </a:rPr>
              <a:t>  </a:t>
            </a:r>
            <a:r>
              <a:rPr lang="zh-CN" altLang="zh-CN" dirty="0">
                <a:latin typeface="隶书"/>
                <a:ea typeface="隶书"/>
              </a:rPr>
              <a:t>重温来时路</a:t>
            </a:r>
            <a:endParaRPr lang="zh-CN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dirty="0" smtClean="0"/>
              <a:t> 2.</a:t>
            </a:r>
            <a:r>
              <a:rPr lang="zh-CN" altLang="zh-CN" b="1" u="wavyDbl" dirty="0" smtClean="0">
                <a:solidFill>
                  <a:srgbClr val="FFFF00"/>
                </a:solidFill>
                <a:ea typeface="楷体_GB2312" pitchFamily="49" charset="-122"/>
              </a:rPr>
              <a:t>公司</a:t>
            </a:r>
            <a:r>
              <a:rPr lang="zh-CN" altLang="en-US" b="1" u="wavyDbl" dirty="0" smtClean="0">
                <a:solidFill>
                  <a:srgbClr val="FFFF00"/>
                </a:solidFill>
                <a:ea typeface="楷体_GB2312" pitchFamily="49" charset="-122"/>
              </a:rPr>
              <a:t>现状</a:t>
            </a:r>
            <a:endParaRPr lang="en-US" altLang="zh-CN" dirty="0" smtClean="0"/>
          </a:p>
          <a:p>
            <a:pPr marL="288000" indent="-7938">
              <a:spcBef>
                <a:spcPts val="600"/>
              </a:spcBef>
              <a:buClr>
                <a:srgbClr val="C00000"/>
              </a:buClr>
              <a:tabLst>
                <a:tab pos="87313" algn="l"/>
                <a:tab pos="174625" algn="l"/>
                <a:tab pos="261938" algn="l"/>
              </a:tabLst>
            </a:pPr>
            <a:r>
              <a:rPr lang="en-US" altLang="zh-CN" sz="3200" dirty="0" smtClean="0"/>
              <a:t>1)</a:t>
            </a:r>
            <a:r>
              <a:rPr lang="zh-CN" altLang="zh-CN" sz="3200" dirty="0" smtClean="0"/>
              <a:t>基本情况</a:t>
            </a:r>
          </a:p>
          <a:p>
            <a:pPr marL="619125" lvl="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zh-CN" altLang="zh-CN" sz="3200" b="1" dirty="0" smtClean="0"/>
              <a:t>注册资本</a:t>
            </a:r>
            <a:r>
              <a:rPr lang="en-US" altLang="zh-CN" sz="3200" b="1" dirty="0" smtClean="0"/>
              <a:t>1500</a:t>
            </a:r>
            <a:r>
              <a:rPr lang="zh-CN" altLang="zh-CN" sz="3200" b="1" dirty="0" smtClean="0"/>
              <a:t>万元</a:t>
            </a:r>
          </a:p>
          <a:p>
            <a:pPr marL="619125" lvl="0" indent="-2667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533400" algn="l"/>
                <a:tab pos="715963" algn="l"/>
                <a:tab pos="990600" algn="l"/>
              </a:tabLst>
            </a:pPr>
            <a:r>
              <a:rPr lang="en-US" altLang="zh-CN" sz="3200" b="1" dirty="0" smtClean="0"/>
              <a:t>7</a:t>
            </a:r>
            <a:r>
              <a:rPr lang="zh-CN" altLang="zh-CN" sz="3200" b="1" dirty="0" smtClean="0"/>
              <a:t>个职能部门</a:t>
            </a:r>
            <a:endParaRPr lang="en-US" altLang="zh-CN" sz="3200" b="1" dirty="0" smtClean="0"/>
          </a:p>
          <a:p>
            <a:pPr marL="1082675" lvl="0" indent="-4572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综合办公室</a:t>
            </a:r>
            <a:endParaRPr lang="en-US" altLang="zh-CN" sz="2800" dirty="0" smtClean="0"/>
          </a:p>
          <a:p>
            <a:pPr marL="1082675" lvl="0" indent="-4572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财务部</a:t>
            </a:r>
            <a:endParaRPr lang="en-US" altLang="zh-CN" sz="2800" dirty="0" smtClean="0"/>
          </a:p>
          <a:p>
            <a:pPr marL="1082675" lvl="0" indent="-4572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企划部</a:t>
            </a:r>
            <a:endParaRPr lang="en-US" altLang="zh-CN" sz="2800" dirty="0" smtClean="0"/>
          </a:p>
          <a:p>
            <a:pPr marL="1082675" lvl="0" indent="-4572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经营合同部</a:t>
            </a:r>
            <a:endParaRPr lang="en-US" altLang="zh-CN" sz="2800" dirty="0" smtClean="0"/>
          </a:p>
          <a:p>
            <a:pPr marL="1082675" lvl="0" indent="-4572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监理督导部</a:t>
            </a:r>
            <a:endParaRPr lang="en-US" altLang="zh-CN" sz="2800" dirty="0" smtClean="0"/>
          </a:p>
          <a:p>
            <a:pPr marL="1082675" lvl="0" indent="-4572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技术咨询部</a:t>
            </a:r>
            <a:endParaRPr lang="en-US" altLang="zh-CN" sz="2800" dirty="0" smtClean="0"/>
          </a:p>
          <a:p>
            <a:pPr marL="1082675" lvl="0" indent="-45720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1082675" algn="l"/>
                <a:tab pos="1158875" algn="l"/>
              </a:tabLst>
            </a:pPr>
            <a:r>
              <a:rPr lang="zh-CN" altLang="zh-CN" sz="2800" dirty="0" smtClean="0"/>
              <a:t>资讯管理部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23991</TotalTime>
  <Words>3968</Words>
  <Application>Microsoft Office PowerPoint</Application>
  <PresentationFormat>全屏显示(4:3)</PresentationFormat>
  <Paragraphs>538</Paragraphs>
  <Slides>61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62" baseType="lpstr">
      <vt:lpstr>自定义设计方案</vt:lpstr>
      <vt:lpstr>幻灯片 1</vt:lpstr>
      <vt:lpstr>   夏、秋、冬，      我们一起走过…</vt:lpstr>
      <vt:lpstr>   我们要携手          走向春天</vt:lpstr>
      <vt:lpstr>夏、秋、冬，我们一起走过</vt:lpstr>
      <vt:lpstr>第一部分  重温来时路</vt:lpstr>
      <vt:lpstr>第一部分  重温来时路</vt:lpstr>
      <vt:lpstr>第一部分  重温来时路</vt:lpstr>
      <vt:lpstr>第一部分  重温来时路</vt:lpstr>
      <vt:lpstr>第一部分  重温来时路</vt:lpstr>
      <vt:lpstr>第一部分  重温来时路</vt:lpstr>
      <vt:lpstr>第一部分  重温来时路</vt:lpstr>
      <vt:lpstr>第一部分  重温来时路</vt:lpstr>
      <vt:lpstr>第一部分  重温来时路</vt:lpstr>
      <vt:lpstr>第一部分  重温来时路</vt:lpstr>
      <vt:lpstr>第一部分  重温来时路</vt:lpstr>
      <vt:lpstr>第一部分  重温来时路</vt:lpstr>
      <vt:lpstr>第一部分  重温来时路</vt:lpstr>
      <vt:lpstr>第一部分  重温来时路</vt:lpstr>
      <vt:lpstr>第一部分  重温来时路</vt:lpstr>
      <vt:lpstr>第一部分  重温来时路</vt:lpstr>
      <vt:lpstr>夏、秋、冬，我们一起走过</vt:lpstr>
      <vt:lpstr>第二部分  我们要走向何方</vt:lpstr>
      <vt:lpstr>第二部分  我们要走向何方</vt:lpstr>
      <vt:lpstr>第二部分  我们要走向何方</vt:lpstr>
      <vt:lpstr>第二部分  我们要走向何方</vt:lpstr>
      <vt:lpstr>第二部分  我们要走向何方</vt:lpstr>
      <vt:lpstr>第二部分  我们要走向何方</vt:lpstr>
      <vt:lpstr>第二部分  我们要走向何方</vt:lpstr>
      <vt:lpstr>第二部分  我们要走向何方</vt:lpstr>
      <vt:lpstr>学习，是个态度问题</vt:lpstr>
      <vt:lpstr>第二部分  我们要走向何方</vt:lpstr>
      <vt:lpstr>第二部分  我们要走向何方</vt:lpstr>
      <vt:lpstr>第二部分  我们要走向何方</vt:lpstr>
      <vt:lpstr>第二部分  我们要走向何方</vt:lpstr>
      <vt:lpstr>第二部分  我们要走向何方</vt:lpstr>
      <vt:lpstr>第二部分  我们要走向何方</vt:lpstr>
      <vt:lpstr>夏、秋、冬，我们一起走过</vt:lpstr>
      <vt:lpstr>第三部分 让我们携手走向春天</vt:lpstr>
      <vt:lpstr>第三部分 让我们携手走向春天</vt:lpstr>
      <vt:lpstr>第三部分 让我们携手走向春天</vt:lpstr>
      <vt:lpstr>第三部分 让我们携手走向春天</vt:lpstr>
      <vt:lpstr>第三部分 让我们携手走向春天</vt:lpstr>
      <vt:lpstr>第三部分 让我们携手走向春天</vt:lpstr>
      <vt:lpstr>第三部分 让我们携手走向春天</vt:lpstr>
      <vt:lpstr>第三部分 让我们携手走向春天</vt:lpstr>
      <vt:lpstr>第三部分 让我们携手走向春天</vt:lpstr>
      <vt:lpstr>第三部分 让我们携手走向春天</vt:lpstr>
      <vt:lpstr>第三部分 让我们携手走向春天</vt:lpstr>
      <vt:lpstr>第三部分 让我们携手走向春天</vt:lpstr>
      <vt:lpstr>第三部分 让我们携手走向春天</vt:lpstr>
      <vt:lpstr>第三部分 让我们携手走向春天</vt:lpstr>
      <vt:lpstr>第三部分 让我们携手走向春天</vt:lpstr>
      <vt:lpstr>第三部分 让我们携手走向春天</vt:lpstr>
      <vt:lpstr>第三部分 让我们携手走向春天</vt:lpstr>
      <vt:lpstr>第三部分 让我们携手走向春天</vt:lpstr>
      <vt:lpstr>第三部分 让我们携手走向春天</vt:lpstr>
      <vt:lpstr>第三部分 让我们携手走向春天</vt:lpstr>
      <vt:lpstr>第三部分 让我们携手走向春天</vt:lpstr>
      <vt:lpstr>第三部分 让我们携手走向春天</vt:lpstr>
      <vt:lpstr>第三部分 让我们携手走向春天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thinkpad</dc:creator>
  <cp:lastModifiedBy>刘凤奎</cp:lastModifiedBy>
  <cp:revision>1668</cp:revision>
  <dcterms:created xsi:type="dcterms:W3CDTF">1601-01-01T00:00:00Z</dcterms:created>
  <dcterms:modified xsi:type="dcterms:W3CDTF">2017-02-25T23:07:36Z</dcterms:modified>
</cp:coreProperties>
</file>