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tags/tag9.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17" r:id="rId1"/>
  </p:sldMasterIdLst>
  <p:notesMasterIdLst>
    <p:notesMasterId r:id="rId22"/>
  </p:notesMasterIdLst>
  <p:handoutMasterIdLst>
    <p:handoutMasterId r:id="rId23"/>
  </p:handoutMasterIdLst>
  <p:sldIdLst>
    <p:sldId id="2822" r:id="rId2"/>
    <p:sldId id="2840" r:id="rId3"/>
    <p:sldId id="2824" r:id="rId4"/>
    <p:sldId id="2857" r:id="rId5"/>
    <p:sldId id="2866" r:id="rId6"/>
    <p:sldId id="2865" r:id="rId7"/>
    <p:sldId id="2867" r:id="rId8"/>
    <p:sldId id="2868" r:id="rId9"/>
    <p:sldId id="2869" r:id="rId10"/>
    <p:sldId id="2848" r:id="rId11"/>
    <p:sldId id="2870" r:id="rId12"/>
    <p:sldId id="2871" r:id="rId13"/>
    <p:sldId id="2872" r:id="rId14"/>
    <p:sldId id="2873" r:id="rId15"/>
    <p:sldId id="2878" r:id="rId16"/>
    <p:sldId id="2874" r:id="rId17"/>
    <p:sldId id="2875" r:id="rId18"/>
    <p:sldId id="2876" r:id="rId19"/>
    <p:sldId id="2877" r:id="rId20"/>
    <p:sldId id="2864" r:id="rId21"/>
  </p:sldIdLst>
  <p:sldSz cx="12858750" cy="7232650"/>
  <p:notesSz cx="6858000" cy="9144000"/>
  <p:custDataLst>
    <p:tags r:id="rId24"/>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4AB63"/>
    <a:srgbClr val="A4D16D"/>
    <a:srgbClr val="DDEEC9"/>
    <a:srgbClr val="DE790F"/>
    <a:srgbClr val="DFF7EC"/>
    <a:srgbClr val="5E916C"/>
    <a:srgbClr val="457C53"/>
    <a:srgbClr val="72AF0A"/>
    <a:srgbClr val="838E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76" autoAdjust="0"/>
    <p:restoredTop sz="95317" autoAdjust="0"/>
  </p:normalViewPr>
  <p:slideViewPr>
    <p:cSldViewPr>
      <p:cViewPr>
        <p:scale>
          <a:sx n="70" d="100"/>
          <a:sy n="70" d="100"/>
        </p:scale>
        <p:origin x="-180" y="-336"/>
      </p:cViewPr>
      <p:guideLst>
        <p:guide orient="horz" pos="328"/>
        <p:guide orient="horz" pos="4183"/>
        <p:guide pos="4050"/>
        <p:guide pos="557"/>
        <p:guide pos="7497"/>
        <p:guide pos="6908"/>
      </p:guideLst>
    </p:cSldViewPr>
  </p:slideViewPr>
  <p:outlineViewPr>
    <p:cViewPr>
      <p:scale>
        <a:sx n="100" d="100"/>
        <a:sy n="100" d="100"/>
      </p:scale>
      <p:origin x="0" y="-9972"/>
    </p:cViewPr>
  </p:outlineViewPr>
  <p:notesTextViewPr>
    <p:cViewPr>
      <p:scale>
        <a:sx n="1" d="1"/>
        <a:sy n="1" d="1"/>
      </p:scale>
      <p:origin x="0" y="0"/>
    </p:cViewPr>
  </p:notesTextViewPr>
  <p:sorterViewPr>
    <p:cViewPr>
      <p:scale>
        <a:sx n="50" d="100"/>
        <a:sy n="50"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pPr/>
              <a:t>2017/6/3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pPr/>
              <a:t>‹#›</a:t>
            </a:fld>
            <a:endParaRPr lang="zh-CN" altLang="en-US"/>
          </a:p>
        </p:txBody>
      </p:sp>
    </p:spTree>
    <p:extLst>
      <p:ext uri="{BB962C8B-B14F-4D97-AF65-F5344CB8AC3E}">
        <p14:creationId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2017/6/3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13329969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10</a:t>
            </a:fld>
            <a:endParaRPr lang="en-GB"/>
          </a:p>
        </p:txBody>
      </p:sp>
    </p:spTree>
    <p:extLst>
      <p:ext uri="{BB962C8B-B14F-4D97-AF65-F5344CB8AC3E}">
        <p14:creationId xmlns:p14="http://schemas.microsoft.com/office/powerpoint/2010/main" val="12638981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37126987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37126987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37126987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37126987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37126987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37126987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37126987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35393059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3712698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2</a:t>
            </a:fld>
            <a:endParaRPr lang="zh-CN" altLang="en-US"/>
          </a:p>
        </p:txBody>
      </p:sp>
    </p:spTree>
    <p:extLst>
      <p:ext uri="{BB962C8B-B14F-4D97-AF65-F5344CB8AC3E}">
        <p14:creationId xmlns:p14="http://schemas.microsoft.com/office/powerpoint/2010/main" val="11467424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18743210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35393059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37126987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35393059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37126987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35393059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37126987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35393059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pPr/>
              <a:t>2017/6/3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extLst>
      <p:ext uri="{BB962C8B-B14F-4D97-AF65-F5344CB8AC3E}">
        <p14:creationId xmlns:p14="http://schemas.microsoft.com/office/powerpoint/2010/main" val="234854774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75556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alphaModFix amt="800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6">
                <a:solidFill>
                  <a:schemeClr val="tx1">
                    <a:tint val="75000"/>
                  </a:schemeClr>
                </a:solidFill>
              </a:defRPr>
            </a:lvl1pPr>
          </a:lstStyle>
          <a:p>
            <a:fld id="{32BF82D2-7A68-459D-A996-9BDDA2518FA4}" type="datetimeFigureOut">
              <a:rPr lang="zh-CN" altLang="en-US" smtClean="0"/>
              <a:pPr/>
              <a:t>2017/6/3</a:t>
            </a:fld>
            <a:endParaRPr lang="zh-CN" altLang="en-US"/>
          </a:p>
        </p:txBody>
      </p:sp>
      <p:sp>
        <p:nvSpPr>
          <p:cNvPr id="5" name="Footer Placeholder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6">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6">
                <a:solidFill>
                  <a:schemeClr val="tx1">
                    <a:tint val="75000"/>
                  </a:schemeClr>
                </a:solidFill>
              </a:defRPr>
            </a:lvl1pPr>
          </a:lstStyle>
          <a:p>
            <a:fld id="{3E01EE5D-26FB-46D5-A381-ECFB35BF1D34}" type="slidenum">
              <a:rPr lang="zh-CN" altLang="en-US" smtClean="0"/>
              <a:pPr/>
              <a:t>‹#›</a:t>
            </a:fld>
            <a:endParaRPr lang="zh-CN" altLang="en-US"/>
          </a:p>
        </p:txBody>
      </p:sp>
    </p:spTree>
    <p:extLst>
      <p:ext uri="{BB962C8B-B14F-4D97-AF65-F5344CB8AC3E}">
        <p14:creationId xmlns:p14="http://schemas.microsoft.com/office/powerpoint/2010/main" val="1336246420"/>
      </p:ext>
    </p:extLst>
  </p:cSld>
  <p:clrMap bg1="lt1" tx1="dk1" bg2="lt2" tx2="dk2" accent1="accent1" accent2="accent2" accent3="accent3" accent4="accent4" accent5="accent5" accent6="accent6" hlink="hlink" folHlink="folHlink"/>
  <p:sldLayoutIdLst>
    <p:sldLayoutId id="2147483724" r:id="rId1"/>
    <p:sldLayoutId id="2147483725" r:id="rId2"/>
  </p:sldLayoutIdLst>
  <p:txStyles>
    <p:titleStyle>
      <a:lvl1pPr algn="l" defTabSz="964326"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082" indent="-241082" algn="l" defTabSz="964326" rtl="0" eaLnBrk="1" latinLnBrk="0" hangingPunct="1">
        <a:lnSpc>
          <a:spcPct val="90000"/>
        </a:lnSpc>
        <a:spcBef>
          <a:spcPts val="1055"/>
        </a:spcBef>
        <a:buFont typeface="Arial" panose="020B0604020202020204" pitchFamily="34" charset="0"/>
        <a:buChar char="•"/>
        <a:defRPr sz="2953"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p:bodyStyle>
    <p:otherStyle>
      <a:defPPr>
        <a:defRPr lang="en-US"/>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0300"/>
            <a:ext cx="12858750" cy="724295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矩形 259"/>
          <p:cNvSpPr>
            <a:spLocks noChangeArrowheads="1"/>
          </p:cNvSpPr>
          <p:nvPr/>
        </p:nvSpPr>
        <p:spPr bwMode="auto">
          <a:xfrm>
            <a:off x="1352811" y="2445613"/>
            <a:ext cx="1015312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b="1" cap="all" dirty="0">
                <a:solidFill>
                  <a:schemeClr val="bg1"/>
                </a:solidFill>
                <a:cs typeface="Arial" panose="020B0604020202020204" pitchFamily="34" charset="0"/>
              </a:rPr>
              <a:t>正确树立监理工作理念的思考与感悟</a:t>
            </a:r>
            <a:endParaRPr lang="zh-CN" altLang="en-US" sz="4800" b="1" cap="all" dirty="0">
              <a:solidFill>
                <a:schemeClr val="bg1"/>
              </a:solidFill>
              <a:cs typeface="Arial" panose="020B0604020202020204" pitchFamily="34" charset="0"/>
            </a:endParaRPr>
          </a:p>
        </p:txBody>
      </p:sp>
      <p:sp>
        <p:nvSpPr>
          <p:cNvPr id="10" name="矩形 259"/>
          <p:cNvSpPr>
            <a:spLocks noChangeArrowheads="1"/>
          </p:cNvSpPr>
          <p:nvPr/>
        </p:nvSpPr>
        <p:spPr bwMode="auto">
          <a:xfrm>
            <a:off x="1730853" y="3248338"/>
            <a:ext cx="93970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400" dirty="0" smtClean="0">
                <a:solidFill>
                  <a:schemeClr val="bg1"/>
                </a:solidFill>
                <a:cs typeface="Arial" panose="020B0604020202020204" pitchFamily="34" charset="0"/>
              </a:rPr>
              <a:t>HOW TO SET UP THE CONCEPT OF SUPERVISION CORRECTLY</a:t>
            </a:r>
            <a:endParaRPr lang="zh-CN" altLang="en-US" sz="2400" dirty="0">
              <a:solidFill>
                <a:schemeClr val="bg1"/>
              </a:solidFill>
              <a:cs typeface="Arial" panose="020B0604020202020204" pitchFamily="34" charset="0"/>
            </a:endParaRPr>
          </a:p>
        </p:txBody>
      </p:sp>
      <p:sp>
        <p:nvSpPr>
          <p:cNvPr id="11" name="矩形 259"/>
          <p:cNvSpPr>
            <a:spLocks noChangeArrowheads="1"/>
          </p:cNvSpPr>
          <p:nvPr/>
        </p:nvSpPr>
        <p:spPr bwMode="auto">
          <a:xfrm>
            <a:off x="2900983" y="4902067"/>
            <a:ext cx="2231949" cy="44203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lIns="36000" tIns="36000" rIns="36000" bIns="36000"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2400" dirty="0" smtClean="0">
                <a:solidFill>
                  <a:schemeClr val="bg1"/>
                </a:solidFill>
                <a:cs typeface="Arial" panose="020B0604020202020204" pitchFamily="34" charset="0"/>
              </a:rPr>
              <a:t>报告人：唐勇军</a:t>
            </a:r>
            <a:endParaRPr lang="zh-CN" altLang="en-US" sz="2400" dirty="0">
              <a:solidFill>
                <a:schemeClr val="bg1"/>
              </a:solidFill>
              <a:cs typeface="Arial" panose="020B0604020202020204" pitchFamily="34" charset="0"/>
            </a:endParaRPr>
          </a:p>
        </p:txBody>
      </p:sp>
      <p:sp>
        <p:nvSpPr>
          <p:cNvPr id="8" name="矩形 259"/>
          <p:cNvSpPr>
            <a:spLocks noChangeArrowheads="1"/>
          </p:cNvSpPr>
          <p:nvPr/>
        </p:nvSpPr>
        <p:spPr bwMode="auto">
          <a:xfrm>
            <a:off x="5421263" y="4912385"/>
            <a:ext cx="4627434" cy="44203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lIns="36000" tIns="36000" rIns="36000" bIns="36000"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2400" dirty="0" smtClean="0">
                <a:solidFill>
                  <a:schemeClr val="bg1"/>
                </a:solidFill>
                <a:cs typeface="Arial" panose="020B0604020202020204" pitchFamily="34" charset="0"/>
              </a:rPr>
              <a:t>兰州交大工程咨询有限责任公司</a:t>
            </a:r>
            <a:endParaRPr lang="zh-CN" altLang="en-US" sz="2400" dirty="0">
              <a:solidFill>
                <a:schemeClr val="bg1"/>
              </a:solidFill>
              <a:cs typeface="Arial" panose="020B0604020202020204" pitchFamily="34" charset="0"/>
            </a:endParaRPr>
          </a:p>
        </p:txBody>
      </p:sp>
      <p:pic>
        <p:nvPicPr>
          <p:cNvPr id="3" name="Daydrea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6124575" y="-1604665"/>
            <a:ext cx="609600" cy="609600"/>
          </a:xfrm>
          <a:prstGeom prst="rect">
            <a:avLst/>
          </a:prstGeom>
        </p:spPr>
      </p:pic>
    </p:spTree>
    <p:extLst>
      <p:ext uri="{BB962C8B-B14F-4D97-AF65-F5344CB8AC3E}">
        <p14:creationId xmlns:p14="http://schemas.microsoft.com/office/powerpoint/2010/main" val="3677749638"/>
      </p:ext>
    </p:ext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9"/>
                                        </p:tgtEl>
                                        <p:attrNameLst>
                                          <p:attrName>ppt_y</p:attrName>
                                        </p:attrNameLst>
                                      </p:cBhvr>
                                      <p:tavLst>
                                        <p:tav tm="0">
                                          <p:val>
                                            <p:strVal val="#ppt_y"/>
                                          </p:val>
                                        </p:tav>
                                        <p:tav tm="100000">
                                          <p:val>
                                            <p:strVal val="#ppt_y"/>
                                          </p:val>
                                        </p:tav>
                                      </p:tavLst>
                                    </p:anim>
                                    <p:anim calcmode="lin" valueType="num">
                                      <p:cBhvr>
                                        <p:cTn id="1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9"/>
                                        </p:tgtEl>
                                      </p:cBhvr>
                                    </p:animEffect>
                                  </p:childTnLst>
                                </p:cTn>
                              </p:par>
                            </p:childTnLst>
                          </p:cTn>
                        </p:par>
                        <p:par>
                          <p:cTn id="16" fill="hold">
                            <p:stCondLst>
                              <p:cond delay="1750"/>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9"/>
                                        </p:tgtEl>
                                      </p:cBhvr>
                                    </p:animEffect>
                                    <p:animScale>
                                      <p:cBhvr>
                                        <p:cTn id="19" dur="250" autoRev="1" fill="hold"/>
                                        <p:tgtEl>
                                          <p:spTgt spid="9"/>
                                        </p:tgtEl>
                                      </p:cBhvr>
                                      <p:by x="105000" y="105000"/>
                                    </p:animScale>
                                  </p:childTnLst>
                                </p:cTn>
                              </p:par>
                            </p:childTnLst>
                          </p:cTn>
                        </p:par>
                        <p:par>
                          <p:cTn id="20" fill="hold">
                            <p:stCondLst>
                              <p:cond delay="22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childTnLst>
                          </p:cTn>
                        </p:par>
                        <p:par>
                          <p:cTn id="28" fill="hold">
                            <p:stCondLst>
                              <p:cond delay="4800"/>
                            </p:stCondLst>
                            <p:childTnLst>
                              <p:par>
                                <p:cTn id="29" presetID="26" presetClass="emph" presetSubtype="0" fill="hold" grpId="1" nodeType="afterEffect">
                                  <p:stCondLst>
                                    <p:cond delay="0"/>
                                  </p:stCondLst>
                                  <p:iterate type="lt">
                                    <p:tmPct val="0"/>
                                  </p:iterate>
                                  <p:childTnLst>
                                    <p:animEffect transition="out" filter="fade">
                                      <p:cBhvr>
                                        <p:cTn id="30" dur="500" tmFilter="0, 0; .2, .5; .8, .5; 1, 0"/>
                                        <p:tgtEl>
                                          <p:spTgt spid="10"/>
                                        </p:tgtEl>
                                      </p:cBhvr>
                                    </p:animEffect>
                                    <p:animScale>
                                      <p:cBhvr>
                                        <p:cTn id="31" dur="250" autoRev="1" fill="hold"/>
                                        <p:tgtEl>
                                          <p:spTgt spid="10"/>
                                        </p:tgtEl>
                                      </p:cBhvr>
                                      <p:by x="105000" y="105000"/>
                                    </p:animScale>
                                  </p:childTnLst>
                                </p:cTn>
                              </p:par>
                            </p:childTnLst>
                          </p:cTn>
                        </p:par>
                        <p:par>
                          <p:cTn id="32" fill="hold">
                            <p:stCondLst>
                              <p:cond delay="53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5800"/>
                            </p:stCondLst>
                            <p:childTnLst>
                              <p:par>
                                <p:cTn id="37" presetID="10"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0" repeatCount="indefinite" fill="remove" display="0">
                  <p:stCondLst>
                    <p:cond delay="indefinite"/>
                  </p:stCondLst>
                  <p:endCondLst>
                    <p:cond evt="onStopAudio" delay="0">
                      <p:tgtEl>
                        <p:sldTgt/>
                      </p:tgtEl>
                    </p:cond>
                  </p:endCondLst>
                </p:cTn>
                <p:tgtEl>
                  <p:spTgt spid="3"/>
                </p:tgtEl>
              </p:cMediaNode>
            </p:audio>
          </p:childTnLst>
        </p:cTn>
      </p:par>
    </p:tnLst>
    <p:bldLst>
      <p:bldP spid="4" grpId="0" animBg="1"/>
      <p:bldP spid="9" grpId="0"/>
      <p:bldP spid="9" grpId="1"/>
      <p:bldP spid="10" grpId="0"/>
      <p:bldP spid="10" grpId="1"/>
      <p:bldP spid="11" grpId="0" animBg="1"/>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4" name="Group 33"/>
          <p:cNvGrpSpPr/>
          <p:nvPr/>
        </p:nvGrpSpPr>
        <p:grpSpPr>
          <a:xfrm>
            <a:off x="2396927" y="2379507"/>
            <a:ext cx="3451700" cy="543268"/>
            <a:chOff x="5128064" y="2256183"/>
            <a:chExt cx="3273083" cy="515155"/>
          </a:xfrm>
        </p:grpSpPr>
        <p:sp>
          <p:nvSpPr>
            <p:cNvPr id="4" name="Pentagon 3"/>
            <p:cNvSpPr/>
            <p:nvPr/>
          </p:nvSpPr>
          <p:spPr>
            <a:xfrm>
              <a:off x="5128064" y="2256184"/>
              <a:ext cx="3273083" cy="515154"/>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800" dirty="0" smtClean="0">
                  <a:latin typeface="Arial" panose="020B0604020202020204" pitchFamily="34" charset="0"/>
                  <a:ea typeface="微软雅黑" panose="020B0503020204020204" pitchFamily="34" charset="-122"/>
                  <a:cs typeface="+mn-ea"/>
                  <a:sym typeface="Arial" panose="020B0604020202020204" pitchFamily="34" charset="0"/>
                </a:rPr>
                <a:t>1 </a:t>
              </a:r>
              <a:r>
                <a:rPr lang="zh-CN" altLang="en-US" sz="2800" dirty="0">
                  <a:latin typeface="Arial" panose="020B0604020202020204" pitchFamily="34" charset="0"/>
                  <a:ea typeface="微软雅黑" panose="020B0503020204020204" pitchFamily="34" charset="-122"/>
                  <a:cs typeface="+mn-ea"/>
                  <a:sym typeface="Arial" panose="020B0604020202020204" pitchFamily="34" charset="0"/>
                </a:rPr>
                <a:t>底气要足</a:t>
              </a:r>
              <a:endParaRPr lang="en-GB" sz="2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Rectangle 8"/>
            <p:cNvSpPr/>
            <p:nvPr/>
          </p:nvSpPr>
          <p:spPr>
            <a:xfrm>
              <a:off x="5128064" y="2256183"/>
              <a:ext cx="464234" cy="51515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34"/>
          <p:cNvGrpSpPr/>
          <p:nvPr/>
        </p:nvGrpSpPr>
        <p:grpSpPr>
          <a:xfrm>
            <a:off x="2396927" y="3374354"/>
            <a:ext cx="3451700" cy="543268"/>
            <a:chOff x="5128064" y="3095119"/>
            <a:chExt cx="3273083" cy="515155"/>
          </a:xfrm>
        </p:grpSpPr>
        <p:sp>
          <p:nvSpPr>
            <p:cNvPr id="6" name="Pentagon 5"/>
            <p:cNvSpPr/>
            <p:nvPr/>
          </p:nvSpPr>
          <p:spPr>
            <a:xfrm>
              <a:off x="5128064" y="3095119"/>
              <a:ext cx="3273083" cy="51515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800" dirty="0" smtClean="0">
                  <a:latin typeface="Arial" panose="020B0604020202020204" pitchFamily="34" charset="0"/>
                  <a:ea typeface="微软雅黑" panose="020B0503020204020204" pitchFamily="34" charset="-122"/>
                  <a:cs typeface="+mn-ea"/>
                  <a:sym typeface="Arial" panose="020B0604020202020204" pitchFamily="34" charset="0"/>
                </a:rPr>
                <a:t>2 </a:t>
              </a:r>
              <a:r>
                <a:rPr lang="zh-CN" altLang="en-US" sz="2800" dirty="0">
                  <a:latin typeface="Arial" panose="020B0604020202020204" pitchFamily="34" charset="0"/>
                  <a:ea typeface="微软雅黑" panose="020B0503020204020204" pitchFamily="34" charset="-122"/>
                  <a:cs typeface="+mn-ea"/>
                  <a:sym typeface="Arial" panose="020B0604020202020204" pitchFamily="34" charset="0"/>
                </a:rPr>
                <a:t>标准要清</a:t>
              </a:r>
              <a:endParaRPr lang="en-GB" sz="2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ectangle 9"/>
            <p:cNvSpPr/>
            <p:nvPr/>
          </p:nvSpPr>
          <p:spPr>
            <a:xfrm>
              <a:off x="5128064" y="3095119"/>
              <a:ext cx="464234" cy="51515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2396927" y="4369201"/>
            <a:ext cx="3451700" cy="543268"/>
            <a:chOff x="5128064" y="3934054"/>
            <a:chExt cx="3273083" cy="515155"/>
          </a:xfrm>
        </p:grpSpPr>
        <p:sp>
          <p:nvSpPr>
            <p:cNvPr id="7" name="Pentagon 6"/>
            <p:cNvSpPr/>
            <p:nvPr/>
          </p:nvSpPr>
          <p:spPr>
            <a:xfrm>
              <a:off x="5128064" y="3934054"/>
              <a:ext cx="3273083" cy="515154"/>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800" dirty="0" smtClean="0">
                  <a:latin typeface="Arial" panose="020B0604020202020204" pitchFamily="34" charset="0"/>
                  <a:ea typeface="微软雅黑" panose="020B0503020204020204" pitchFamily="34" charset="-122"/>
                  <a:cs typeface="+mn-ea"/>
                  <a:sym typeface="Arial" panose="020B0604020202020204" pitchFamily="34" charset="0"/>
                </a:rPr>
                <a:t>3 </a:t>
              </a:r>
              <a:r>
                <a:rPr lang="zh-CN" altLang="en-US" sz="2800" dirty="0">
                  <a:latin typeface="Arial" panose="020B0604020202020204" pitchFamily="34" charset="0"/>
                  <a:ea typeface="微软雅黑" panose="020B0503020204020204" pitchFamily="34" charset="-122"/>
                  <a:cs typeface="+mn-ea"/>
                  <a:sym typeface="Arial" panose="020B0604020202020204" pitchFamily="34" charset="0"/>
                </a:rPr>
                <a:t>职责要明</a:t>
              </a:r>
              <a:endParaRPr lang="en-GB" sz="2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p:nvPr/>
          </p:nvSpPr>
          <p:spPr>
            <a:xfrm>
              <a:off x="5128064" y="3934054"/>
              <a:ext cx="464234" cy="51515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6933430" y="2379506"/>
            <a:ext cx="3451701" cy="543269"/>
            <a:chOff x="5128064" y="4772988"/>
            <a:chExt cx="3273084" cy="515156"/>
          </a:xfrm>
        </p:grpSpPr>
        <p:sp>
          <p:nvSpPr>
            <p:cNvPr id="8" name="Pentagon 7"/>
            <p:cNvSpPr/>
            <p:nvPr/>
          </p:nvSpPr>
          <p:spPr>
            <a:xfrm>
              <a:off x="5128065" y="4772990"/>
              <a:ext cx="3273083" cy="51515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800" dirty="0" smtClean="0">
                  <a:latin typeface="Arial" panose="020B0604020202020204" pitchFamily="34" charset="0"/>
                  <a:ea typeface="微软雅黑" panose="020B0503020204020204" pitchFamily="34" charset="-122"/>
                  <a:cs typeface="+mn-ea"/>
                  <a:sym typeface="Arial" panose="020B0604020202020204" pitchFamily="34" charset="0"/>
                </a:rPr>
                <a:t>4 </a:t>
              </a:r>
              <a:r>
                <a:rPr lang="zh-CN" altLang="en-US" sz="2800" dirty="0">
                  <a:latin typeface="Arial" panose="020B0604020202020204" pitchFamily="34" charset="0"/>
                  <a:ea typeface="微软雅黑" panose="020B0503020204020204" pitchFamily="34" charset="-122"/>
                  <a:cs typeface="+mn-ea"/>
                  <a:sym typeface="Arial" panose="020B0604020202020204" pitchFamily="34" charset="0"/>
                </a:rPr>
                <a:t>关系要顺</a:t>
              </a:r>
              <a:endParaRPr lang="en-GB" sz="2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p:nvPr/>
          </p:nvSpPr>
          <p:spPr>
            <a:xfrm>
              <a:off x="5128064" y="4772988"/>
              <a:ext cx="464234" cy="51515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9" name="TextBox 8"/>
          <p:cNvSpPr txBox="1"/>
          <p:nvPr/>
        </p:nvSpPr>
        <p:spPr>
          <a:xfrm>
            <a:off x="669327" y="442650"/>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“六个要”</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8"/>
          <p:cNvSpPr txBox="1"/>
          <p:nvPr/>
        </p:nvSpPr>
        <p:spPr>
          <a:xfrm>
            <a:off x="824036" y="952609"/>
            <a:ext cx="2807720" cy="215444"/>
          </a:xfrm>
          <a:prstGeom prst="rect">
            <a:avLst/>
          </a:prstGeom>
          <a:noFill/>
        </p:spPr>
        <p:txBody>
          <a:bodyPr wrap="square" lIns="0" tIns="0" rIns="0" bIns="0" rtlCol="0" anchor="ctr">
            <a:spAutoFit/>
          </a:bodyPr>
          <a:lstStyle/>
          <a:p>
            <a:r>
              <a:rPr lang="en-US" altLang="zh-CN" sz="14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SIX </a:t>
            </a:r>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MUSTS</a:t>
            </a:r>
            <a:endParaRPr lang="en-US" altLang="zh-CN" sz="14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1" name="Group 35"/>
          <p:cNvGrpSpPr/>
          <p:nvPr/>
        </p:nvGrpSpPr>
        <p:grpSpPr>
          <a:xfrm>
            <a:off x="6933430" y="3374354"/>
            <a:ext cx="3451700" cy="543268"/>
            <a:chOff x="5128064" y="3934054"/>
            <a:chExt cx="3273083" cy="515155"/>
          </a:xfrm>
        </p:grpSpPr>
        <p:sp>
          <p:nvSpPr>
            <p:cNvPr id="42" name="Pentagon 6"/>
            <p:cNvSpPr/>
            <p:nvPr/>
          </p:nvSpPr>
          <p:spPr>
            <a:xfrm>
              <a:off x="5128064" y="3934054"/>
              <a:ext cx="3273083" cy="515154"/>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800" dirty="0" smtClean="0">
                  <a:latin typeface="Arial" panose="020B0604020202020204" pitchFamily="34" charset="0"/>
                  <a:ea typeface="微软雅黑" panose="020B0503020204020204" pitchFamily="34" charset="-122"/>
                  <a:cs typeface="+mn-ea"/>
                  <a:sym typeface="Arial" panose="020B0604020202020204" pitchFamily="34" charset="0"/>
                </a:rPr>
                <a:t>5 </a:t>
              </a:r>
              <a:r>
                <a:rPr lang="zh-CN" altLang="en-US" sz="2800" dirty="0">
                  <a:latin typeface="Arial" panose="020B0604020202020204" pitchFamily="34" charset="0"/>
                  <a:ea typeface="微软雅黑" panose="020B0503020204020204" pitchFamily="34" charset="-122"/>
                  <a:cs typeface="+mn-ea"/>
                  <a:sym typeface="Arial" panose="020B0604020202020204" pitchFamily="34" charset="0"/>
                </a:rPr>
                <a:t>监理要严</a:t>
              </a:r>
              <a:endParaRPr lang="en-GB" sz="2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Rectangle 10"/>
            <p:cNvSpPr/>
            <p:nvPr/>
          </p:nvSpPr>
          <p:spPr>
            <a:xfrm>
              <a:off x="5128064" y="3934054"/>
              <a:ext cx="464234" cy="51515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4" name="Group 36"/>
          <p:cNvGrpSpPr/>
          <p:nvPr/>
        </p:nvGrpSpPr>
        <p:grpSpPr>
          <a:xfrm>
            <a:off x="6933430" y="4369200"/>
            <a:ext cx="3451701" cy="543269"/>
            <a:chOff x="5128064" y="4772988"/>
            <a:chExt cx="3273084" cy="515156"/>
          </a:xfrm>
        </p:grpSpPr>
        <p:sp>
          <p:nvSpPr>
            <p:cNvPr id="45" name="Pentagon 7"/>
            <p:cNvSpPr/>
            <p:nvPr/>
          </p:nvSpPr>
          <p:spPr>
            <a:xfrm>
              <a:off x="5128065" y="4772990"/>
              <a:ext cx="3273083" cy="51515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800" dirty="0" smtClean="0">
                  <a:latin typeface="Arial" panose="020B0604020202020204" pitchFamily="34" charset="0"/>
                  <a:ea typeface="微软雅黑" panose="020B0503020204020204" pitchFamily="34" charset="-122"/>
                  <a:cs typeface="+mn-ea"/>
                  <a:sym typeface="Arial" panose="020B0604020202020204" pitchFamily="34" charset="0"/>
                </a:rPr>
                <a:t>6 </a:t>
              </a:r>
              <a:r>
                <a:rPr lang="zh-CN" altLang="en-US" sz="2800" dirty="0">
                  <a:latin typeface="Arial" panose="020B0604020202020204" pitchFamily="34" charset="0"/>
                  <a:ea typeface="微软雅黑" panose="020B0503020204020204" pitchFamily="34" charset="-122"/>
                  <a:cs typeface="+mn-ea"/>
                  <a:sym typeface="Arial" panose="020B0604020202020204" pitchFamily="34" charset="0"/>
                </a:rPr>
                <a:t>工作要细</a:t>
              </a:r>
              <a:endParaRPr lang="en-GB" sz="2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Rectangle 11"/>
            <p:cNvSpPr/>
            <p:nvPr/>
          </p:nvSpPr>
          <p:spPr>
            <a:xfrm>
              <a:off x="5128064" y="4772988"/>
              <a:ext cx="464234" cy="51515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397630218"/>
      </p:ext>
    </p:extLst>
  </p:cSld>
  <p:clrMapOvr>
    <a:masterClrMapping/>
  </p:clrMapOvr>
  <p:transition spd="slow" advTm="0">
    <p:strips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000" fill="hold"/>
                                        <p:tgtEl>
                                          <p:spTgt spid="40"/>
                                        </p:tgtEl>
                                        <p:attrNameLst>
                                          <p:attrName>ppt_x</p:attrName>
                                        </p:attrNameLst>
                                      </p:cBhvr>
                                      <p:tavLst>
                                        <p:tav tm="0">
                                          <p:val>
                                            <p:strVal val="0-#ppt_w/2"/>
                                          </p:val>
                                        </p:tav>
                                        <p:tav tm="100000">
                                          <p:val>
                                            <p:strVal val="#ppt_x"/>
                                          </p:val>
                                        </p:tav>
                                      </p:tavLst>
                                    </p:anim>
                                    <p:anim calcmode="lin" valueType="num">
                                      <p:cBhvr additive="base">
                                        <p:cTn id="8" dur="10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1000" fill="hold"/>
                                        <p:tgtEl>
                                          <p:spTgt spid="39"/>
                                        </p:tgtEl>
                                        <p:attrNameLst>
                                          <p:attrName>ppt_x</p:attrName>
                                        </p:attrNameLst>
                                      </p:cBhvr>
                                      <p:tavLst>
                                        <p:tav tm="0">
                                          <p:val>
                                            <p:strVal val="0-#ppt_w/2"/>
                                          </p:val>
                                        </p:tav>
                                        <p:tav tm="100000">
                                          <p:val>
                                            <p:strVal val="#ppt_x"/>
                                          </p:val>
                                        </p:tav>
                                      </p:tavLst>
                                    </p:anim>
                                    <p:anim calcmode="lin" valueType="num">
                                      <p:cBhvr additive="base">
                                        <p:cTn id="12" dur="1000" fill="hold"/>
                                        <p:tgtEl>
                                          <p:spTgt spid="3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1000"/>
                                  </p:stCondLst>
                                  <p:childTnLst>
                                    <p:set>
                                      <p:cBhvr>
                                        <p:cTn id="15" dur="1" fill="hold">
                                          <p:stCondLst>
                                            <p:cond delay="0"/>
                                          </p:stCondLst>
                                        </p:cTn>
                                        <p:tgtEl>
                                          <p:spTgt spid="34"/>
                                        </p:tgtEl>
                                        <p:attrNameLst>
                                          <p:attrName>style.visibility</p:attrName>
                                        </p:attrNameLst>
                                      </p:cBhvr>
                                      <p:to>
                                        <p:strVal val="visible"/>
                                      </p:to>
                                    </p:set>
                                    <p:animEffect transition="in" filter="wipe(left)">
                                      <p:cBhvr>
                                        <p:cTn id="16" dur="500"/>
                                        <p:tgtEl>
                                          <p:spTgt spid="34"/>
                                        </p:tgtEl>
                                      </p:cBhvr>
                                    </p:animEffect>
                                  </p:childTnLst>
                                </p:cTn>
                              </p:par>
                            </p:childTnLst>
                          </p:cTn>
                        </p:par>
                        <p:par>
                          <p:cTn id="17" fill="hold">
                            <p:stCondLst>
                              <p:cond delay="2500"/>
                            </p:stCondLst>
                            <p:childTnLst>
                              <p:par>
                                <p:cTn id="18" presetID="22" presetClass="entr" presetSubtype="8"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left)">
                                      <p:cBhvr>
                                        <p:cTn id="20" dur="500"/>
                                        <p:tgtEl>
                                          <p:spTgt spid="35"/>
                                        </p:tgtEl>
                                      </p:cBhvr>
                                    </p:animEffect>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left)">
                                      <p:cBhvr>
                                        <p:cTn id="24" dur="500"/>
                                        <p:tgtEl>
                                          <p:spTgt spid="36"/>
                                        </p:tgtEl>
                                      </p:cBhvr>
                                    </p:animEffect>
                                  </p:childTnLst>
                                </p:cTn>
                              </p:par>
                            </p:childTnLst>
                          </p:cTn>
                        </p:par>
                        <p:par>
                          <p:cTn id="25" fill="hold">
                            <p:stCondLst>
                              <p:cond delay="3500"/>
                            </p:stCondLst>
                            <p:childTnLst>
                              <p:par>
                                <p:cTn id="26" presetID="22" presetClass="entr" presetSubtype="8"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wipe(left)">
                                      <p:cBhvr>
                                        <p:cTn id="28" dur="500"/>
                                        <p:tgtEl>
                                          <p:spTgt spid="37"/>
                                        </p:tgtEl>
                                      </p:cBhvr>
                                    </p:animEffect>
                                  </p:childTnLst>
                                </p:cTn>
                              </p:par>
                            </p:childTnLst>
                          </p:cTn>
                        </p:par>
                        <p:par>
                          <p:cTn id="29" fill="hold">
                            <p:stCondLst>
                              <p:cond delay="4000"/>
                            </p:stCondLst>
                            <p:childTnLst>
                              <p:par>
                                <p:cTn id="30" presetID="22" presetClass="entr" presetSubtype="8" fill="hold" nodeType="after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wipe(left)">
                                      <p:cBhvr>
                                        <p:cTn id="32" dur="500"/>
                                        <p:tgtEl>
                                          <p:spTgt spid="41"/>
                                        </p:tgtEl>
                                      </p:cBhvr>
                                    </p:animEffect>
                                  </p:childTnLst>
                                </p:cTn>
                              </p:par>
                            </p:childTnLst>
                          </p:cTn>
                        </p:par>
                        <p:par>
                          <p:cTn id="33" fill="hold">
                            <p:stCondLst>
                              <p:cond delay="4500"/>
                            </p:stCondLst>
                            <p:childTnLst>
                              <p:par>
                                <p:cTn id="34" presetID="22" presetClass="entr" presetSubtype="8" fill="hold" nodeType="after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wipe(left)">
                                      <p:cBhvr>
                                        <p:cTn id="3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25"/>
          <p:cNvGrpSpPr/>
          <p:nvPr/>
        </p:nvGrpSpPr>
        <p:grpSpPr>
          <a:xfrm>
            <a:off x="824035" y="1318501"/>
            <a:ext cx="11365980" cy="5322160"/>
            <a:chOff x="285720" y="3000378"/>
            <a:chExt cx="4214842" cy="1714512"/>
          </a:xfrm>
        </p:grpSpPr>
        <p:sp>
          <p:nvSpPr>
            <p:cNvPr id="54" name="Rectangle 53"/>
            <p:cNvSpPr/>
            <p:nvPr/>
          </p:nvSpPr>
          <p:spPr>
            <a:xfrm>
              <a:off x="285720" y="3000378"/>
              <a:ext cx="4214842" cy="1714512"/>
            </a:xfrm>
            <a:prstGeom prst="rect">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Rectangle 56"/>
            <p:cNvSpPr/>
            <p:nvPr/>
          </p:nvSpPr>
          <p:spPr>
            <a:xfrm>
              <a:off x="468454" y="3069166"/>
              <a:ext cx="3857931" cy="1606213"/>
            </a:xfrm>
            <a:prstGeom prst="rect">
              <a:avLst/>
            </a:prstGeom>
            <a:noFill/>
          </p:spPr>
          <p:txBody>
            <a:bodyPr wrap="square" lIns="0" tIns="0" rIns="0" bIns="0">
              <a:spAutoFit/>
            </a:bodyPr>
            <a:lstStyle/>
            <a:p>
              <a:pPr>
                <a:lnSpc>
                  <a:spcPct val="150000"/>
                </a:lnSpc>
              </a:pPr>
              <a:r>
                <a:rPr lang="zh-CN" altLang="en-US"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建设</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工程监理制于</a:t>
              </a:r>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1988</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年开始试点。铁路监理的发展（</a:t>
              </a:r>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1993</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年；</a:t>
              </a:r>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1997</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年）。</a:t>
              </a:r>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1997</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年</a:t>
              </a:r>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中华人民共和国建筑法</a:t>
              </a:r>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以法律形式做出规定，国家推行建设工程监理制，从而使建设工程监理在全国范围内进入全面推行阶段。为了提高建设工程监理水平，规范建设工程监理行为，国家住房和城乡建设部与国家质监局又联合发布了</a:t>
              </a:r>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建设工程监理规范</a:t>
              </a:r>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监理工作是有法律依据，有法律支撑的，是建设市场的基础之一。监理工作是一种高智能的有偿技术服务。监理工程师开展监理工作要底气足，要大胆开展工作，遵循“公平、独立、诚信、科学”的准则，转变工作思路，切实把监理工作作为建设单位管理的延伸，认真履行好自己的权利和义务。</a:t>
              </a:r>
            </a:p>
          </p:txBody>
        </p:sp>
      </p:grpSp>
      <p:grpSp>
        <p:nvGrpSpPr>
          <p:cNvPr id="13" name="Group 33"/>
          <p:cNvGrpSpPr/>
          <p:nvPr/>
        </p:nvGrpSpPr>
        <p:grpSpPr>
          <a:xfrm>
            <a:off x="0" y="519981"/>
            <a:ext cx="3451700" cy="543268"/>
            <a:chOff x="5128064" y="2256183"/>
            <a:chExt cx="3273083" cy="515155"/>
          </a:xfrm>
        </p:grpSpPr>
        <p:sp>
          <p:nvSpPr>
            <p:cNvPr id="14" name="Pentagon 3"/>
            <p:cNvSpPr/>
            <p:nvPr/>
          </p:nvSpPr>
          <p:spPr>
            <a:xfrm>
              <a:off x="5128064" y="2256184"/>
              <a:ext cx="3273083" cy="515154"/>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800" dirty="0" smtClean="0">
                  <a:latin typeface="Arial" panose="020B0604020202020204" pitchFamily="34" charset="0"/>
                  <a:ea typeface="微软雅黑" panose="020B0503020204020204" pitchFamily="34" charset="-122"/>
                  <a:cs typeface="+mn-ea"/>
                  <a:sym typeface="Arial" panose="020B0604020202020204" pitchFamily="34" charset="0"/>
                </a:rPr>
                <a:t>1 </a:t>
              </a:r>
              <a:r>
                <a:rPr lang="zh-CN" altLang="en-US" sz="2800" dirty="0">
                  <a:latin typeface="Arial" panose="020B0604020202020204" pitchFamily="34" charset="0"/>
                  <a:ea typeface="微软雅黑" panose="020B0503020204020204" pitchFamily="34" charset="-122"/>
                  <a:cs typeface="+mn-ea"/>
                  <a:sym typeface="Arial" panose="020B0604020202020204" pitchFamily="34" charset="0"/>
                </a:rPr>
                <a:t>底气要足</a:t>
              </a:r>
              <a:endParaRPr lang="en-GB" sz="2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8"/>
            <p:cNvSpPr/>
            <p:nvPr/>
          </p:nvSpPr>
          <p:spPr>
            <a:xfrm>
              <a:off x="5128064" y="2256183"/>
              <a:ext cx="464234" cy="51515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2400288102"/>
      </p:ext>
    </p:extLst>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25"/>
          <p:cNvGrpSpPr/>
          <p:nvPr/>
        </p:nvGrpSpPr>
        <p:grpSpPr>
          <a:xfrm>
            <a:off x="824035" y="1318501"/>
            <a:ext cx="11365980" cy="5322160"/>
            <a:chOff x="285720" y="3000378"/>
            <a:chExt cx="4214842" cy="1714512"/>
          </a:xfrm>
        </p:grpSpPr>
        <p:sp>
          <p:nvSpPr>
            <p:cNvPr id="54" name="Rectangle 53"/>
            <p:cNvSpPr/>
            <p:nvPr/>
          </p:nvSpPr>
          <p:spPr>
            <a:xfrm>
              <a:off x="285720" y="3000378"/>
              <a:ext cx="4214842" cy="1714512"/>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Rectangle 56"/>
            <p:cNvSpPr/>
            <p:nvPr/>
          </p:nvSpPr>
          <p:spPr>
            <a:xfrm>
              <a:off x="468454" y="3069166"/>
              <a:ext cx="3857931" cy="1406511"/>
            </a:xfrm>
            <a:prstGeom prst="rect">
              <a:avLst/>
            </a:prstGeom>
            <a:noFill/>
          </p:spPr>
          <p:txBody>
            <a:bodyPr wrap="square" lIns="0" tIns="0" rIns="0" bIns="0">
              <a:spAutoFit/>
            </a:bodyPr>
            <a:lstStyle/>
            <a:p>
              <a:pPr>
                <a:lnSpc>
                  <a:spcPct val="150000"/>
                </a:lnSpc>
              </a:pPr>
              <a:r>
                <a:rPr lang="zh-CN" altLang="en-US"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监理工程师</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要对监理程序清楚，要按照</a:t>
              </a:r>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建设工程监理规范</a:t>
              </a:r>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和</a:t>
              </a:r>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监理规划</a:t>
              </a:r>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的要求按程序对施工全过程开展监理工作。对设计文件，工程建设标准要清楚；对工程项目的各项安全、质量验收标准的各项具体内容要清楚；对建设单位的授权要清楚。</a:t>
              </a:r>
            </a:p>
            <a:p>
              <a:pPr>
                <a:lnSpc>
                  <a:spcPct val="150000"/>
                </a:lnSpc>
              </a:pPr>
              <a:r>
                <a:rPr lang="zh-CN" altLang="en-US"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监理工程师</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对自身的监理行为要清楚，对由政府建设行政主管部门对单位给予警告、通报批评、责令停业整顿、降低资质等级、吊销资质证书的行为，由政府建设行政主管部门对个人没收非法所得、收缴</a:t>
              </a:r>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监理工程师岗位证书</a:t>
              </a:r>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的行为以及触犯法律的行为要清楚。</a:t>
              </a:r>
            </a:p>
          </p:txBody>
        </p:sp>
      </p:grpSp>
      <p:grpSp>
        <p:nvGrpSpPr>
          <p:cNvPr id="9" name="Group 34"/>
          <p:cNvGrpSpPr/>
          <p:nvPr/>
        </p:nvGrpSpPr>
        <p:grpSpPr>
          <a:xfrm>
            <a:off x="0" y="519981"/>
            <a:ext cx="3451700" cy="543268"/>
            <a:chOff x="5128064" y="3095119"/>
            <a:chExt cx="3273083" cy="515155"/>
          </a:xfrm>
        </p:grpSpPr>
        <p:sp>
          <p:nvSpPr>
            <p:cNvPr id="13" name="Pentagon 5"/>
            <p:cNvSpPr/>
            <p:nvPr/>
          </p:nvSpPr>
          <p:spPr>
            <a:xfrm>
              <a:off x="5128064" y="3095119"/>
              <a:ext cx="3273083" cy="51515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800" dirty="0" smtClean="0">
                  <a:latin typeface="Arial" panose="020B0604020202020204" pitchFamily="34" charset="0"/>
                  <a:ea typeface="微软雅黑" panose="020B0503020204020204" pitchFamily="34" charset="-122"/>
                  <a:cs typeface="+mn-ea"/>
                  <a:sym typeface="Arial" panose="020B0604020202020204" pitchFamily="34" charset="0"/>
                </a:rPr>
                <a:t>2 </a:t>
              </a:r>
              <a:r>
                <a:rPr lang="zh-CN" altLang="en-US" sz="2800" dirty="0">
                  <a:latin typeface="Arial" panose="020B0604020202020204" pitchFamily="34" charset="0"/>
                  <a:ea typeface="微软雅黑" panose="020B0503020204020204" pitchFamily="34" charset="-122"/>
                  <a:cs typeface="+mn-ea"/>
                  <a:sym typeface="Arial" panose="020B0604020202020204" pitchFamily="34" charset="0"/>
                </a:rPr>
                <a:t>标准要清</a:t>
              </a:r>
              <a:endParaRPr lang="en-GB" sz="2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9"/>
            <p:cNvSpPr/>
            <p:nvPr/>
          </p:nvSpPr>
          <p:spPr>
            <a:xfrm>
              <a:off x="5128064" y="3095119"/>
              <a:ext cx="464234" cy="51515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3500461540"/>
      </p:ext>
    </p:extLst>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25"/>
          <p:cNvGrpSpPr/>
          <p:nvPr/>
        </p:nvGrpSpPr>
        <p:grpSpPr>
          <a:xfrm>
            <a:off x="824035" y="1318501"/>
            <a:ext cx="11365980" cy="5322160"/>
            <a:chOff x="285720" y="3000378"/>
            <a:chExt cx="4214842" cy="1714512"/>
          </a:xfrm>
        </p:grpSpPr>
        <p:sp>
          <p:nvSpPr>
            <p:cNvPr id="54" name="Rectangle 53"/>
            <p:cNvSpPr/>
            <p:nvPr/>
          </p:nvSpPr>
          <p:spPr>
            <a:xfrm>
              <a:off x="285720" y="3000378"/>
              <a:ext cx="4214842" cy="1714512"/>
            </a:xfrm>
            <a:prstGeom prst="rect">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Rectangle 56"/>
            <p:cNvSpPr/>
            <p:nvPr/>
          </p:nvSpPr>
          <p:spPr>
            <a:xfrm>
              <a:off x="468454" y="3349536"/>
              <a:ext cx="3857931" cy="692638"/>
            </a:xfrm>
            <a:prstGeom prst="rect">
              <a:avLst/>
            </a:prstGeom>
            <a:noFill/>
          </p:spPr>
          <p:txBody>
            <a:bodyPr wrap="square" lIns="0" tIns="0" rIns="0" bIns="0">
              <a:spAutoFit/>
            </a:bodyPr>
            <a:lstStyle/>
            <a:p>
              <a:pPr>
                <a:lnSpc>
                  <a:spcPct val="150000"/>
                </a:lnSpc>
              </a:pPr>
              <a:r>
                <a:rPr lang="zh-CN" altLang="en-US"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依据</a:t>
              </a:r>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建设工程监理规范</a:t>
              </a:r>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GB/T 50319-2013</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）的规定，监理工程师要明确总监的</a:t>
              </a:r>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15</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条岗位职责，专监的</a:t>
              </a:r>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12</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条岗位职责，监理员的</a:t>
              </a:r>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5</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条岗位职责以及总监不得将有些工作委托给总监代表的</a:t>
              </a:r>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8</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条岗位职责。在工作中不越权，不滥用权，认真履行好自己的岗位职责。</a:t>
              </a:r>
            </a:p>
          </p:txBody>
        </p:sp>
      </p:grpSp>
      <p:grpSp>
        <p:nvGrpSpPr>
          <p:cNvPr id="10" name="Group 33"/>
          <p:cNvGrpSpPr/>
          <p:nvPr/>
        </p:nvGrpSpPr>
        <p:grpSpPr>
          <a:xfrm>
            <a:off x="0" y="518400"/>
            <a:ext cx="3451700" cy="543268"/>
            <a:chOff x="5128064" y="2256183"/>
            <a:chExt cx="3273083" cy="515155"/>
          </a:xfrm>
          <a:solidFill>
            <a:schemeClr val="accent1"/>
          </a:solidFill>
        </p:grpSpPr>
        <p:sp>
          <p:nvSpPr>
            <p:cNvPr id="11" name="Pentagon 3"/>
            <p:cNvSpPr/>
            <p:nvPr/>
          </p:nvSpPr>
          <p:spPr>
            <a:xfrm>
              <a:off x="5128064" y="2256184"/>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800" dirty="0" smtClean="0">
                  <a:latin typeface="Arial" panose="020B0604020202020204" pitchFamily="34" charset="0"/>
                  <a:ea typeface="微软雅黑" panose="020B0503020204020204" pitchFamily="34" charset="-122"/>
                  <a:cs typeface="+mn-ea"/>
                  <a:sym typeface="Arial" panose="020B0604020202020204" pitchFamily="34" charset="0"/>
                </a:rPr>
                <a:t>3 </a:t>
              </a:r>
              <a:r>
                <a:rPr lang="zh-CN" altLang="en-US" sz="2800" dirty="0">
                  <a:latin typeface="Arial" panose="020B0604020202020204" pitchFamily="34" charset="0"/>
                  <a:ea typeface="微软雅黑" panose="020B0503020204020204" pitchFamily="34" charset="-122"/>
                  <a:cs typeface="+mn-ea"/>
                  <a:sym typeface="Arial" panose="020B0604020202020204" pitchFamily="34" charset="0"/>
                </a:rPr>
                <a:t>职责要明</a:t>
              </a:r>
            </a:p>
          </p:txBody>
        </p:sp>
        <p:sp>
          <p:nvSpPr>
            <p:cNvPr id="12" name="Rectangle 8"/>
            <p:cNvSpPr/>
            <p:nvPr/>
          </p:nvSpPr>
          <p:spPr>
            <a:xfrm>
              <a:off x="5128064" y="2256183"/>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930861852"/>
      </p:ext>
    </p:extLst>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25"/>
          <p:cNvGrpSpPr/>
          <p:nvPr/>
        </p:nvGrpSpPr>
        <p:grpSpPr>
          <a:xfrm>
            <a:off x="824035" y="1318501"/>
            <a:ext cx="11365980" cy="5322160"/>
            <a:chOff x="285720" y="3000378"/>
            <a:chExt cx="4214842" cy="1714512"/>
          </a:xfrm>
        </p:grpSpPr>
        <p:sp>
          <p:nvSpPr>
            <p:cNvPr id="54" name="Rectangle 53"/>
            <p:cNvSpPr/>
            <p:nvPr/>
          </p:nvSpPr>
          <p:spPr>
            <a:xfrm>
              <a:off x="285720" y="3000378"/>
              <a:ext cx="4214842" cy="1714512"/>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Rectangle 56"/>
            <p:cNvSpPr/>
            <p:nvPr/>
          </p:nvSpPr>
          <p:spPr>
            <a:xfrm>
              <a:off x="388346" y="3069166"/>
              <a:ext cx="3978703" cy="1249277"/>
            </a:xfrm>
            <a:prstGeom prst="rect">
              <a:avLst/>
            </a:prstGeom>
            <a:noFill/>
          </p:spPr>
          <p:txBody>
            <a:bodyPr wrap="square" lIns="0" tIns="0" rIns="0" bIns="0">
              <a:spAutoFit/>
            </a:bodyPr>
            <a:lstStyle/>
            <a:p>
              <a:pPr>
                <a:lnSpc>
                  <a:spcPct val="150000"/>
                </a:lnSpc>
              </a:pPr>
              <a:r>
                <a:rPr lang="zh-CN" altLang="en-US" sz="2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a:t>
              </a:r>
              <a:r>
                <a:rPr lang="zh-CN" altLang="en-US"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关系</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要顺的核心是搞好组织协调工作。项目监理机构是监理单位派驻工程项目现场负责履行建设工程监理合同的组织机构。监理单位与建设单位之间是委托与被委托的合同关系，与施工单位之间是监理与被监理的关系。一个建设项目的顺利开展，需要各参建单位及政府、社会各方的通力协调和配合。组织协调始终是监理的一项重要任务，监理工程师应发挥良好的协调作用，按照“公正、独立、自主”的原则，公平地维护建设单位和施工单位的合法权益。协调好建设、设计、施工、监理等各方的关系，目的是完成好监理合同约定的各项目标任务</a:t>
              </a:r>
              <a:r>
                <a:rPr lang="zh-CN" altLang="en-US" sz="2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zh-CN" altLang="en-US" sz="2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Group 36"/>
          <p:cNvGrpSpPr/>
          <p:nvPr/>
        </p:nvGrpSpPr>
        <p:grpSpPr>
          <a:xfrm>
            <a:off x="0" y="518400"/>
            <a:ext cx="3451701" cy="543269"/>
            <a:chOff x="5128064" y="4772988"/>
            <a:chExt cx="3273084" cy="515156"/>
          </a:xfrm>
        </p:grpSpPr>
        <p:sp>
          <p:nvSpPr>
            <p:cNvPr id="9" name="Pentagon 7"/>
            <p:cNvSpPr/>
            <p:nvPr/>
          </p:nvSpPr>
          <p:spPr>
            <a:xfrm>
              <a:off x="5128065" y="4772990"/>
              <a:ext cx="3273083" cy="51515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800" dirty="0" smtClean="0">
                  <a:latin typeface="Arial" panose="020B0604020202020204" pitchFamily="34" charset="0"/>
                  <a:ea typeface="微软雅黑" panose="020B0503020204020204" pitchFamily="34" charset="-122"/>
                  <a:cs typeface="+mn-ea"/>
                  <a:sym typeface="Arial" panose="020B0604020202020204" pitchFamily="34" charset="0"/>
                </a:rPr>
                <a:t>4 </a:t>
              </a:r>
              <a:r>
                <a:rPr lang="zh-CN" altLang="en-US" sz="2800" dirty="0">
                  <a:latin typeface="Arial" panose="020B0604020202020204" pitchFamily="34" charset="0"/>
                  <a:ea typeface="微软雅黑" panose="020B0503020204020204" pitchFamily="34" charset="-122"/>
                  <a:cs typeface="+mn-ea"/>
                  <a:sym typeface="Arial" panose="020B0604020202020204" pitchFamily="34" charset="0"/>
                </a:rPr>
                <a:t>关系要顺</a:t>
              </a:r>
              <a:endParaRPr lang="en-GB" sz="2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ectangle 11"/>
            <p:cNvSpPr/>
            <p:nvPr/>
          </p:nvSpPr>
          <p:spPr>
            <a:xfrm>
              <a:off x="5128064" y="4772988"/>
              <a:ext cx="464234" cy="51515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78620718"/>
      </p:ext>
    </p:extLst>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25"/>
          <p:cNvGrpSpPr/>
          <p:nvPr/>
        </p:nvGrpSpPr>
        <p:grpSpPr>
          <a:xfrm>
            <a:off x="824035" y="1318501"/>
            <a:ext cx="11365980" cy="5322160"/>
            <a:chOff x="285720" y="3000378"/>
            <a:chExt cx="4214842" cy="1714512"/>
          </a:xfrm>
        </p:grpSpPr>
        <p:sp>
          <p:nvSpPr>
            <p:cNvPr id="54" name="Rectangle 53"/>
            <p:cNvSpPr/>
            <p:nvPr/>
          </p:nvSpPr>
          <p:spPr>
            <a:xfrm>
              <a:off x="285720" y="3000378"/>
              <a:ext cx="4214842" cy="1714512"/>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Rectangle 56"/>
            <p:cNvSpPr/>
            <p:nvPr/>
          </p:nvSpPr>
          <p:spPr>
            <a:xfrm>
              <a:off x="388346" y="3069166"/>
              <a:ext cx="3978703" cy="1635958"/>
            </a:xfrm>
            <a:prstGeom prst="rect">
              <a:avLst/>
            </a:prstGeom>
            <a:noFill/>
          </p:spPr>
          <p:txBody>
            <a:bodyPr wrap="square" lIns="0" tIns="0" rIns="0" bIns="0">
              <a:spAutoFit/>
            </a:bodyPr>
            <a:lstStyle/>
            <a:p>
              <a:pPr>
                <a:lnSpc>
                  <a:spcPct val="150000"/>
                </a:lnSpc>
              </a:pPr>
              <a:r>
                <a:rPr lang="zh-CN" altLang="en-US" sz="17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a:t>
              </a:r>
              <a:r>
                <a:rPr lang="zh-CN" altLang="en-US" sz="2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监理工程师</a:t>
              </a:r>
              <a:r>
                <a:rPr lang="zh-CN" altLang="en-US" sz="2200" dirty="0">
                  <a:solidFill>
                    <a:schemeClr val="bg1"/>
                  </a:solidFill>
                  <a:latin typeface="Arial" panose="020B0604020202020204" pitchFamily="34" charset="0"/>
                  <a:ea typeface="微软雅黑" panose="020B0503020204020204" pitchFamily="34" charset="-122"/>
                  <a:sym typeface="Arial" panose="020B0604020202020204" pitchFamily="34" charset="0"/>
                </a:rPr>
                <a:t>可运用好以下手段开展好组织协调工作。（</a:t>
              </a:r>
              <a:r>
                <a:rPr lang="en-US" altLang="zh-CN" sz="2200" dirty="0">
                  <a:solidFill>
                    <a:schemeClr val="bg1"/>
                  </a:solidFill>
                  <a:latin typeface="Arial" panose="020B0604020202020204" pitchFamily="34" charset="0"/>
                  <a:ea typeface="微软雅黑" panose="020B0503020204020204" pitchFamily="34" charset="-122"/>
                  <a:sym typeface="Arial" panose="020B0604020202020204" pitchFamily="34" charset="0"/>
                </a:rPr>
                <a:t>1</a:t>
              </a:r>
              <a:r>
                <a:rPr lang="zh-CN" altLang="en-US" sz="2200" dirty="0">
                  <a:solidFill>
                    <a:schemeClr val="bg1"/>
                  </a:solidFill>
                  <a:latin typeface="Arial" panose="020B0604020202020204" pitchFamily="34" charset="0"/>
                  <a:ea typeface="微软雅黑" panose="020B0503020204020204" pitchFamily="34" charset="-122"/>
                  <a:sym typeface="Arial" panose="020B0604020202020204" pitchFamily="34" charset="0"/>
                </a:rPr>
                <a:t>）及时下发</a:t>
              </a:r>
              <a:r>
                <a:rPr lang="en-US" altLang="zh-CN" sz="22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2200" dirty="0">
                  <a:solidFill>
                    <a:schemeClr val="bg1"/>
                  </a:solidFill>
                  <a:latin typeface="Arial" panose="020B0604020202020204" pitchFamily="34" charset="0"/>
                  <a:ea typeface="微软雅黑" panose="020B0503020204020204" pitchFamily="34" charset="-122"/>
                  <a:sym typeface="Arial" panose="020B0604020202020204" pitchFamily="34" charset="0"/>
                </a:rPr>
                <a:t>工程联系单</a:t>
              </a:r>
              <a:r>
                <a:rPr lang="en-US" altLang="zh-CN" sz="22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22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en-US" altLang="zh-CN" sz="22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2200" dirty="0">
                  <a:solidFill>
                    <a:schemeClr val="bg1"/>
                  </a:solidFill>
                  <a:latin typeface="Arial" panose="020B0604020202020204" pitchFamily="34" charset="0"/>
                  <a:ea typeface="微软雅黑" panose="020B0503020204020204" pitchFamily="34" charset="-122"/>
                  <a:sym typeface="Arial" panose="020B0604020202020204" pitchFamily="34" charset="0"/>
                </a:rPr>
                <a:t>监理通知单</a:t>
              </a:r>
              <a:r>
                <a:rPr lang="en-US" altLang="zh-CN" sz="22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2200" dirty="0">
                  <a:solidFill>
                    <a:schemeClr val="bg1"/>
                  </a:solidFill>
                  <a:latin typeface="Arial" panose="020B0604020202020204" pitchFamily="34" charset="0"/>
                  <a:ea typeface="微软雅黑" panose="020B0503020204020204" pitchFamily="34" charset="-122"/>
                  <a:sym typeface="Arial" panose="020B0604020202020204" pitchFamily="34" charset="0"/>
                </a:rPr>
                <a:t>等书面指令。下发时一定要注重文字质量，将存在的问题、整改要求说清楚，起到传达监理意图，纠正偏差，做好事前、事中、事后控制的作用。（</a:t>
              </a:r>
              <a:r>
                <a:rPr lang="en-US" altLang="zh-CN" sz="2200"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r>
                <a:rPr lang="zh-CN" altLang="en-US" sz="2200" dirty="0">
                  <a:solidFill>
                    <a:schemeClr val="bg1"/>
                  </a:solidFill>
                  <a:latin typeface="Arial" panose="020B0604020202020204" pitchFamily="34" charset="0"/>
                  <a:ea typeface="微软雅黑" panose="020B0503020204020204" pitchFamily="34" charset="-122"/>
                  <a:sym typeface="Arial" panose="020B0604020202020204" pitchFamily="34" charset="0"/>
                </a:rPr>
                <a:t>）开好监理例会。例会召开前一定要谋划好，必要时，事先与各方沟通好，利用场合大、参建各方都在的特点，统筹、协调、解决施工中的各种问题和矛盾。（</a:t>
              </a:r>
              <a:r>
                <a:rPr lang="en-US" altLang="zh-CN" sz="2200"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r>
                <a:rPr lang="zh-CN" altLang="en-US" sz="2200" dirty="0">
                  <a:solidFill>
                    <a:schemeClr val="bg1"/>
                  </a:solidFill>
                  <a:latin typeface="Arial" panose="020B0604020202020204" pitchFamily="34" charset="0"/>
                  <a:ea typeface="微软雅黑" panose="020B0503020204020204" pitchFamily="34" charset="-122"/>
                  <a:sym typeface="Arial" panose="020B0604020202020204" pitchFamily="34" charset="0"/>
                </a:rPr>
                <a:t>）发挥专题报告的作用。当现场遇到重大难题时，总监可以通过专题报告的方式直送建设单位或施工单位的高层，目的是引起上层领导的重视，对工程负责。一般情况下，此种手段效果很好。（</a:t>
              </a:r>
              <a:r>
                <a:rPr lang="en-US" altLang="zh-CN" sz="2200" dirty="0">
                  <a:solidFill>
                    <a:schemeClr val="bg1"/>
                  </a:solidFill>
                  <a:latin typeface="Arial" panose="020B0604020202020204" pitchFamily="34" charset="0"/>
                  <a:ea typeface="微软雅黑" panose="020B0503020204020204" pitchFamily="34" charset="-122"/>
                  <a:sym typeface="Arial" panose="020B0604020202020204" pitchFamily="34" charset="0"/>
                </a:rPr>
                <a:t>4</a:t>
              </a:r>
              <a:r>
                <a:rPr lang="zh-CN" altLang="en-US" sz="2200" dirty="0">
                  <a:solidFill>
                    <a:schemeClr val="bg1"/>
                  </a:solidFill>
                  <a:latin typeface="Arial" panose="020B0604020202020204" pitchFamily="34" charset="0"/>
                  <a:ea typeface="微软雅黑" panose="020B0503020204020204" pitchFamily="34" charset="-122"/>
                  <a:sym typeface="Arial" panose="020B0604020202020204" pitchFamily="34" charset="0"/>
                </a:rPr>
                <a:t>）约谈施工方项目主要领导。总监可根据施工现场情况，定期或不定期约谈施工方项目主要领导，通过面对面的交流，通过摆问题，讲道理，切实达到解决问题、关系顺畅的目的</a:t>
              </a:r>
              <a:r>
                <a:rPr lang="zh-CN" altLang="en-US" sz="2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zh-CN" altLang="en-US" sz="2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Group 36"/>
          <p:cNvGrpSpPr/>
          <p:nvPr/>
        </p:nvGrpSpPr>
        <p:grpSpPr>
          <a:xfrm>
            <a:off x="0" y="518400"/>
            <a:ext cx="3451701" cy="543269"/>
            <a:chOff x="5128064" y="4772988"/>
            <a:chExt cx="3273084" cy="515156"/>
          </a:xfrm>
        </p:grpSpPr>
        <p:sp>
          <p:nvSpPr>
            <p:cNvPr id="9" name="Pentagon 7"/>
            <p:cNvSpPr/>
            <p:nvPr/>
          </p:nvSpPr>
          <p:spPr>
            <a:xfrm>
              <a:off x="5128065" y="4772990"/>
              <a:ext cx="3273083" cy="51515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800" dirty="0" smtClean="0">
                  <a:latin typeface="Arial" panose="020B0604020202020204" pitchFamily="34" charset="0"/>
                  <a:ea typeface="微软雅黑" panose="020B0503020204020204" pitchFamily="34" charset="-122"/>
                  <a:cs typeface="+mn-ea"/>
                  <a:sym typeface="Arial" panose="020B0604020202020204" pitchFamily="34" charset="0"/>
                </a:rPr>
                <a:t>4 </a:t>
              </a:r>
              <a:r>
                <a:rPr lang="zh-CN" altLang="en-US" sz="2800" dirty="0">
                  <a:latin typeface="Arial" panose="020B0604020202020204" pitchFamily="34" charset="0"/>
                  <a:ea typeface="微软雅黑" panose="020B0503020204020204" pitchFamily="34" charset="-122"/>
                  <a:cs typeface="+mn-ea"/>
                  <a:sym typeface="Arial" panose="020B0604020202020204" pitchFamily="34" charset="0"/>
                </a:rPr>
                <a:t>关系要顺</a:t>
              </a:r>
              <a:endParaRPr lang="en-GB" sz="2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ectangle 11"/>
            <p:cNvSpPr/>
            <p:nvPr/>
          </p:nvSpPr>
          <p:spPr>
            <a:xfrm>
              <a:off x="5128064" y="4772988"/>
              <a:ext cx="464234" cy="51515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3605400284"/>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25"/>
          <p:cNvGrpSpPr/>
          <p:nvPr/>
        </p:nvGrpSpPr>
        <p:grpSpPr>
          <a:xfrm>
            <a:off x="824035" y="1318501"/>
            <a:ext cx="11365980" cy="5397805"/>
            <a:chOff x="285720" y="3000378"/>
            <a:chExt cx="4214842" cy="1738881"/>
          </a:xfrm>
        </p:grpSpPr>
        <p:sp>
          <p:nvSpPr>
            <p:cNvPr id="54" name="Rectangle 53"/>
            <p:cNvSpPr/>
            <p:nvPr/>
          </p:nvSpPr>
          <p:spPr>
            <a:xfrm>
              <a:off x="285720" y="3000378"/>
              <a:ext cx="4214842" cy="1714512"/>
            </a:xfrm>
            <a:prstGeom prst="rect">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Rectangle 56"/>
            <p:cNvSpPr/>
            <p:nvPr/>
          </p:nvSpPr>
          <p:spPr>
            <a:xfrm>
              <a:off x="388346" y="3021503"/>
              <a:ext cx="4005405" cy="1717756"/>
            </a:xfrm>
            <a:prstGeom prst="rect">
              <a:avLst/>
            </a:prstGeom>
            <a:noFill/>
          </p:spPr>
          <p:txBody>
            <a:bodyPr wrap="square" lIns="0" tIns="0" rIns="0" bIns="0">
              <a:spAutoFit/>
            </a:bodyPr>
            <a:lstStyle/>
            <a:p>
              <a:pPr>
                <a:lnSpc>
                  <a:spcPct val="150000"/>
                </a:lnSpc>
              </a:pPr>
              <a:r>
                <a:rPr lang="zh-CN" altLang="en-US" sz="2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目前</a:t>
              </a:r>
              <a:r>
                <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rPr>
                <a:t>监理工作除“三控制、两管理、一协调”外，还有安全监督的责任。监理要严主要体现在质量控制和安全监督上，要牢牢抓住，要做到铁面无私、铁石心肠。工程质量是工程建设的生命线，涉及工程运用的安全和效益。监理工程师应坚持贯彻“百年大计、质量第一”的方针，狠抓工程施工质量，确保工程质量一次验收合格。施工安全涉及人身安全和财产损失，人的生命是最宝贵的。监理工程师必须持续贯彻“安全第一、预防为主”的方针，狠抓落实。真正做到“宁当恶人，不当罪人”。</a:t>
              </a:r>
            </a:p>
            <a:p>
              <a:pPr>
                <a:lnSpc>
                  <a:spcPct val="150000"/>
                </a:lnSpc>
              </a:pPr>
              <a:r>
                <a:rPr lang="zh-CN" altLang="en-US" sz="2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工作</a:t>
              </a:r>
              <a:r>
                <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rPr>
                <a:t>中一定要严格。该审查的施工方案、安全质量保障制度体系、人员资质、质量认证材料等，一定要审查；对施工过程中该监理检查的项目，一定要检查，一定要实测实量；按照</a:t>
              </a: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rPr>
                <a:t>建设工程监理规范</a:t>
              </a: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GB/T 50319-2013</a:t>
              </a:r>
              <a:r>
                <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rPr>
                <a:t>）中的规定，该停工整改的，一定要停工；对现场存在的问题该报告的，一定要报告。一定要多措并举，严格监理，确保安全质量始终可控</a:t>
              </a:r>
              <a:r>
                <a:rPr lang="zh-CN" altLang="en-US" sz="2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Group 35"/>
          <p:cNvGrpSpPr/>
          <p:nvPr/>
        </p:nvGrpSpPr>
        <p:grpSpPr>
          <a:xfrm>
            <a:off x="0" y="518400"/>
            <a:ext cx="3451700" cy="543268"/>
            <a:chOff x="5128064" y="3934054"/>
            <a:chExt cx="3273083" cy="515155"/>
          </a:xfrm>
        </p:grpSpPr>
        <p:sp>
          <p:nvSpPr>
            <p:cNvPr id="9" name="Pentagon 6"/>
            <p:cNvSpPr/>
            <p:nvPr/>
          </p:nvSpPr>
          <p:spPr>
            <a:xfrm>
              <a:off x="5128064" y="3934054"/>
              <a:ext cx="3273083" cy="515154"/>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800" dirty="0" smtClean="0">
                  <a:latin typeface="Arial" panose="020B0604020202020204" pitchFamily="34" charset="0"/>
                  <a:ea typeface="微软雅黑" panose="020B0503020204020204" pitchFamily="34" charset="-122"/>
                  <a:cs typeface="+mn-ea"/>
                  <a:sym typeface="Arial" panose="020B0604020202020204" pitchFamily="34" charset="0"/>
                </a:rPr>
                <a:t>5 </a:t>
              </a:r>
              <a:r>
                <a:rPr lang="zh-CN" altLang="en-US" sz="2800" dirty="0">
                  <a:latin typeface="Arial" panose="020B0604020202020204" pitchFamily="34" charset="0"/>
                  <a:ea typeface="微软雅黑" panose="020B0503020204020204" pitchFamily="34" charset="-122"/>
                  <a:cs typeface="+mn-ea"/>
                  <a:sym typeface="Arial" panose="020B0604020202020204" pitchFamily="34" charset="0"/>
                </a:rPr>
                <a:t>监理要严</a:t>
              </a:r>
              <a:endParaRPr lang="en-GB" sz="2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ectangle 10"/>
            <p:cNvSpPr/>
            <p:nvPr/>
          </p:nvSpPr>
          <p:spPr>
            <a:xfrm>
              <a:off x="5128064" y="3934054"/>
              <a:ext cx="464234" cy="51515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698517508"/>
      </p:ext>
    </p:extLst>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25"/>
          <p:cNvGrpSpPr/>
          <p:nvPr/>
        </p:nvGrpSpPr>
        <p:grpSpPr>
          <a:xfrm>
            <a:off x="824035" y="1318503"/>
            <a:ext cx="11365980" cy="5322161"/>
            <a:chOff x="285720" y="3000378"/>
            <a:chExt cx="4214842" cy="1714512"/>
          </a:xfrm>
        </p:grpSpPr>
        <p:sp>
          <p:nvSpPr>
            <p:cNvPr id="54" name="Rectangle 53"/>
            <p:cNvSpPr/>
            <p:nvPr/>
          </p:nvSpPr>
          <p:spPr>
            <a:xfrm>
              <a:off x="285720" y="3000378"/>
              <a:ext cx="4214842" cy="1714512"/>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Rectangle 56"/>
            <p:cNvSpPr/>
            <p:nvPr/>
          </p:nvSpPr>
          <p:spPr>
            <a:xfrm>
              <a:off x="388346" y="3069166"/>
              <a:ext cx="4032108" cy="1554160"/>
            </a:xfrm>
            <a:prstGeom prst="rect">
              <a:avLst/>
            </a:prstGeom>
            <a:noFill/>
          </p:spPr>
          <p:txBody>
            <a:bodyPr wrap="square" lIns="0" tIns="0" rIns="0" bIns="0">
              <a:spAutoFit/>
            </a:bodyPr>
            <a:lstStyle/>
            <a:p>
              <a:pPr>
                <a:lnSpc>
                  <a:spcPct val="150000"/>
                </a:lnSpc>
              </a:pPr>
              <a:r>
                <a:rPr lang="zh-CN" altLang="en-US" sz="19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这里</a:t>
              </a:r>
              <a:r>
                <a:rPr lang="zh-CN" altLang="en-US" sz="1900" dirty="0">
                  <a:solidFill>
                    <a:schemeClr val="bg1"/>
                  </a:solidFill>
                  <a:latin typeface="Arial" panose="020B0604020202020204" pitchFamily="34" charset="0"/>
                  <a:ea typeface="微软雅黑" panose="020B0503020204020204" pitchFamily="34" charset="-122"/>
                  <a:sym typeface="Arial" panose="020B0604020202020204" pitchFamily="34" charset="0"/>
                </a:rPr>
                <a:t>说的工作要细是监理文件资料管理要细，监理文件资料是反映工程成果的重要性文件，是监理工作成效的根本体现。一方面考量监理机构的工作质量和业绩，另一方面也是监理企业、监理工程师加强自我保护的有效手段。项目监理机构应做到“明确责任，专人负责”。采用信息技术及时、准确、完整地收集、整理、编制、传递监理文件资料。</a:t>
              </a:r>
            </a:p>
            <a:p>
              <a:pPr>
                <a:lnSpc>
                  <a:spcPct val="150000"/>
                </a:lnSpc>
              </a:pPr>
              <a:r>
                <a:rPr lang="zh-CN" altLang="en-US" sz="19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可</a:t>
              </a:r>
              <a:r>
                <a:rPr lang="zh-CN" altLang="en-US" sz="1900" dirty="0">
                  <a:solidFill>
                    <a:schemeClr val="bg1"/>
                  </a:solidFill>
                  <a:latin typeface="Arial" panose="020B0604020202020204" pitchFamily="34" charset="0"/>
                  <a:ea typeface="微软雅黑" panose="020B0503020204020204" pitchFamily="34" charset="-122"/>
                  <a:sym typeface="Arial" panose="020B0604020202020204" pitchFamily="34" charset="0"/>
                </a:rPr>
                <a:t>采用以下措施将此项工作做细：（</a:t>
              </a:r>
              <a:r>
                <a:rPr lang="en-US" altLang="zh-CN" sz="1900" dirty="0">
                  <a:solidFill>
                    <a:schemeClr val="bg1"/>
                  </a:solidFill>
                  <a:latin typeface="Arial" panose="020B0604020202020204" pitchFamily="34" charset="0"/>
                  <a:ea typeface="微软雅黑" panose="020B0503020204020204" pitchFamily="34" charset="-122"/>
                  <a:sym typeface="Arial" panose="020B0604020202020204" pitchFamily="34" charset="0"/>
                </a:rPr>
                <a:t>1</a:t>
              </a:r>
              <a:r>
                <a:rPr lang="zh-CN" altLang="en-US" sz="1900" dirty="0">
                  <a:solidFill>
                    <a:schemeClr val="bg1"/>
                  </a:solidFill>
                  <a:latin typeface="Arial" panose="020B0604020202020204" pitchFamily="34" charset="0"/>
                  <a:ea typeface="微软雅黑" panose="020B0503020204020204" pitchFamily="34" charset="-122"/>
                  <a:sym typeface="Arial" panose="020B0604020202020204" pitchFamily="34" charset="0"/>
                </a:rPr>
                <a:t>）加强对项目监理机构各级人员的培训教育，达到领导重视，在专人负责的基础上，齐抓共管。（</a:t>
              </a:r>
              <a:r>
                <a:rPr lang="en-US" altLang="zh-CN" sz="1900"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r>
                <a:rPr lang="zh-CN" altLang="en-US" sz="1900" dirty="0">
                  <a:solidFill>
                    <a:schemeClr val="bg1"/>
                  </a:solidFill>
                  <a:latin typeface="Arial" panose="020B0604020202020204" pitchFamily="34" charset="0"/>
                  <a:ea typeface="微软雅黑" panose="020B0503020204020204" pitchFamily="34" charset="-122"/>
                  <a:sym typeface="Arial" panose="020B0604020202020204" pitchFamily="34" charset="0"/>
                </a:rPr>
                <a:t>）制定标准和程序，使收集、整理、编制、传递、归档监理文件资料各环节内容格式规范统一。（</a:t>
              </a:r>
              <a:r>
                <a:rPr lang="en-US" altLang="zh-CN" sz="1900"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r>
                <a:rPr lang="zh-CN" altLang="en-US" sz="1900" dirty="0">
                  <a:solidFill>
                    <a:schemeClr val="bg1"/>
                  </a:solidFill>
                  <a:latin typeface="Arial" panose="020B0604020202020204" pitchFamily="34" charset="0"/>
                  <a:ea typeface="微软雅黑" panose="020B0503020204020204" pitchFamily="34" charset="-122"/>
                  <a:sym typeface="Arial" panose="020B0604020202020204" pitchFamily="34" charset="0"/>
                </a:rPr>
                <a:t>）严格实行内业资料责任包保制。明确各级监理人员在内业资料方面的分工和职责，将内业资料与监理人员考核挂钩。要求每个人搞好自己的“记、帐、单”。（</a:t>
              </a:r>
              <a:r>
                <a:rPr lang="en-US" altLang="zh-CN" sz="1900" dirty="0">
                  <a:solidFill>
                    <a:schemeClr val="bg1"/>
                  </a:solidFill>
                  <a:latin typeface="Arial" panose="020B0604020202020204" pitchFamily="34" charset="0"/>
                  <a:ea typeface="微软雅黑" panose="020B0503020204020204" pitchFamily="34" charset="-122"/>
                  <a:sym typeface="Arial" panose="020B0604020202020204" pitchFamily="34" charset="0"/>
                </a:rPr>
                <a:t>4</a:t>
              </a:r>
              <a:r>
                <a:rPr lang="zh-CN" altLang="en-US" sz="1900" dirty="0">
                  <a:solidFill>
                    <a:schemeClr val="bg1"/>
                  </a:solidFill>
                  <a:latin typeface="Arial" panose="020B0604020202020204" pitchFamily="34" charset="0"/>
                  <a:ea typeface="微软雅黑" panose="020B0503020204020204" pitchFamily="34" charset="-122"/>
                  <a:sym typeface="Arial" panose="020B0604020202020204" pitchFamily="34" charset="0"/>
                </a:rPr>
                <a:t>）以“人、机、料、法、环、质量、安全”为要素，搞好各类资料的填写记录。（</a:t>
              </a:r>
              <a:r>
                <a:rPr lang="en-US" altLang="zh-CN" sz="1900" dirty="0">
                  <a:solidFill>
                    <a:schemeClr val="bg1"/>
                  </a:solidFill>
                  <a:latin typeface="Arial" panose="020B0604020202020204" pitchFamily="34" charset="0"/>
                  <a:ea typeface="微软雅黑" panose="020B0503020204020204" pitchFamily="34" charset="-122"/>
                  <a:sym typeface="Arial" panose="020B0604020202020204" pitchFamily="34" charset="0"/>
                </a:rPr>
                <a:t>5</a:t>
              </a:r>
              <a:r>
                <a:rPr lang="zh-CN" altLang="en-US" sz="1900" dirty="0">
                  <a:solidFill>
                    <a:schemeClr val="bg1"/>
                  </a:solidFill>
                  <a:latin typeface="Arial" panose="020B0604020202020204" pitchFamily="34" charset="0"/>
                  <a:ea typeface="微软雅黑" panose="020B0503020204020204" pitchFamily="34" charset="-122"/>
                  <a:sym typeface="Arial" panose="020B0604020202020204" pitchFamily="34" charset="0"/>
                </a:rPr>
                <a:t>）组织内业资料相互观摩交流，检查评比。通过不断组织对内业资料进行专项检查评比和相互交流观摩，把好的内业资料复印给大家参考学习。通过大家面对面的交流，大家互相取长补短，可以促使内业资料管理水平得到提高</a:t>
              </a:r>
              <a:r>
                <a:rPr lang="zh-CN" altLang="en-US" sz="19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zh-CN" altLang="en-US" sz="1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Group 36"/>
          <p:cNvGrpSpPr/>
          <p:nvPr/>
        </p:nvGrpSpPr>
        <p:grpSpPr>
          <a:xfrm>
            <a:off x="0" y="518400"/>
            <a:ext cx="3451701" cy="543269"/>
            <a:chOff x="5128064" y="4772988"/>
            <a:chExt cx="3273084" cy="515156"/>
          </a:xfrm>
        </p:grpSpPr>
        <p:sp>
          <p:nvSpPr>
            <p:cNvPr id="9" name="Pentagon 7"/>
            <p:cNvSpPr/>
            <p:nvPr/>
          </p:nvSpPr>
          <p:spPr>
            <a:xfrm>
              <a:off x="5128065" y="4772990"/>
              <a:ext cx="3273083" cy="51515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800" dirty="0" smtClean="0">
                  <a:latin typeface="Arial" panose="020B0604020202020204" pitchFamily="34" charset="0"/>
                  <a:ea typeface="微软雅黑" panose="020B0503020204020204" pitchFamily="34" charset="-122"/>
                  <a:cs typeface="+mn-ea"/>
                  <a:sym typeface="Arial" panose="020B0604020202020204" pitchFamily="34" charset="0"/>
                </a:rPr>
                <a:t>6 </a:t>
              </a:r>
              <a:r>
                <a:rPr lang="zh-CN" altLang="en-US" sz="2800" dirty="0">
                  <a:latin typeface="Arial" panose="020B0604020202020204" pitchFamily="34" charset="0"/>
                  <a:ea typeface="微软雅黑" panose="020B0503020204020204" pitchFamily="34" charset="-122"/>
                  <a:cs typeface="+mn-ea"/>
                  <a:sym typeface="Arial" panose="020B0604020202020204" pitchFamily="34" charset="0"/>
                </a:rPr>
                <a:t>工作要细</a:t>
              </a:r>
              <a:endParaRPr lang="en-GB" sz="2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ectangle 11"/>
            <p:cNvSpPr/>
            <p:nvPr/>
          </p:nvSpPr>
          <p:spPr>
            <a:xfrm>
              <a:off x="5128064" y="4772988"/>
              <a:ext cx="464234" cy="51515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2164356046"/>
      </p:ext>
    </p:extLst>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2855"/>
            <a:ext cx="12858750" cy="724295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圆角矩形 1"/>
          <p:cNvSpPr/>
          <p:nvPr/>
        </p:nvSpPr>
        <p:spPr>
          <a:xfrm>
            <a:off x="4238595" y="3493237"/>
            <a:ext cx="4381561" cy="970076"/>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endParaRPr lang="zh-CN" altLang="en-US" sz="150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5919107" y="2214740"/>
            <a:ext cx="1020536" cy="102053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a:solidFill>
                  <a:schemeClr val="bg1"/>
                </a:solidFill>
                <a:latin typeface="Arial" panose="020B0604020202020204" pitchFamily="34" charset="0"/>
                <a:ea typeface="微软雅黑" panose="020B0503020204020204" pitchFamily="34" charset="-122"/>
                <a:sym typeface="Arial" panose="020B0604020202020204" pitchFamily="34" charset="0"/>
              </a:rPr>
              <a:t>4</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5161330" y="3624331"/>
            <a:ext cx="2536091" cy="7078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结  语</a:t>
            </a:r>
            <a:endPar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CONCLUSION</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336030109"/>
      </p:ext>
    </p:ext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5"/>
                                        </p:tgtEl>
                                        <p:attrNameLst>
                                          <p:attrName>style.visibility</p:attrName>
                                        </p:attrNameLst>
                                      </p:cBhvr>
                                      <p:to>
                                        <p:strVal val="visible"/>
                                      </p:to>
                                    </p:set>
                                    <p:anim by="(-#ppt_w*2)" calcmode="lin" valueType="num">
                                      <p:cBhvr rctx="PPT">
                                        <p:cTn id="22" dur="500" autoRev="1" fill="hold">
                                          <p:stCondLst>
                                            <p:cond delay="0"/>
                                          </p:stCondLst>
                                        </p:cTn>
                                        <p:tgtEl>
                                          <p:spTgt spid="5"/>
                                        </p:tgtEl>
                                        <p:attrNameLst>
                                          <p:attrName>ppt_w</p:attrName>
                                        </p:attrNameLst>
                                      </p:cBhvr>
                                    </p:anim>
                                    <p:anim by="(#ppt_w*0.50)" calcmode="lin" valueType="num">
                                      <p:cBhvr>
                                        <p:cTn id="23" dur="500" decel="50000" autoRev="1" fill="hold">
                                          <p:stCondLst>
                                            <p:cond delay="0"/>
                                          </p:stCondLst>
                                        </p:cTn>
                                        <p:tgtEl>
                                          <p:spTgt spid="5"/>
                                        </p:tgtEl>
                                        <p:attrNameLst>
                                          <p:attrName>ppt_x</p:attrName>
                                        </p:attrNameLst>
                                      </p:cBhvr>
                                    </p:anim>
                                    <p:anim from="(-#ppt_h/2)" to="(#ppt_y)" calcmode="lin" valueType="num">
                                      <p:cBhvr>
                                        <p:cTn id="24" dur="1000" fill="hold">
                                          <p:stCondLst>
                                            <p:cond delay="0"/>
                                          </p:stCondLst>
                                        </p:cTn>
                                        <p:tgtEl>
                                          <p:spTgt spid="5"/>
                                        </p:tgtEl>
                                        <p:attrNameLst>
                                          <p:attrName>ppt_y</p:attrName>
                                        </p:attrNameLst>
                                      </p:cBhvr>
                                    </p:anim>
                                    <p:animRot by="21600000">
                                      <p:cBhvr>
                                        <p:cTn id="2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 grpId="0" animBg="1"/>
      <p:bldP spid="3" grpId="0" animBg="1"/>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25"/>
          <p:cNvGrpSpPr/>
          <p:nvPr/>
        </p:nvGrpSpPr>
        <p:grpSpPr>
          <a:xfrm>
            <a:off x="824035" y="1318501"/>
            <a:ext cx="11365980" cy="5322160"/>
            <a:chOff x="285720" y="3000378"/>
            <a:chExt cx="4214842" cy="1714512"/>
          </a:xfrm>
        </p:grpSpPr>
        <p:sp>
          <p:nvSpPr>
            <p:cNvPr id="54" name="Rectangle 53"/>
            <p:cNvSpPr/>
            <p:nvPr/>
          </p:nvSpPr>
          <p:spPr>
            <a:xfrm>
              <a:off x="285720" y="3000378"/>
              <a:ext cx="4214842" cy="1714512"/>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Rectangle 56"/>
            <p:cNvSpPr/>
            <p:nvPr/>
          </p:nvSpPr>
          <p:spPr>
            <a:xfrm>
              <a:off x="468454" y="3319231"/>
              <a:ext cx="3857931" cy="692638"/>
            </a:xfrm>
            <a:prstGeom prst="rect">
              <a:avLst/>
            </a:prstGeom>
          </p:spPr>
          <p:txBody>
            <a:bodyPr wrap="square" lIns="0" tIns="0" rIns="0" bIns="0">
              <a:spAutoFit/>
            </a:bodyPr>
            <a:lstStyle/>
            <a:p>
              <a:pPr>
                <a:lnSpc>
                  <a:spcPct val="150000"/>
                </a:lnSpc>
              </a:pPr>
              <a:r>
                <a:rPr lang="zh-CN" altLang="en-US"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以上</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是笔者对正确树立监理工作理念的一些思考和感悟。如何有效地将工作理念真正融合到监理工作过程中，确保监理项目始终可控，在工程目标的实现过程中切实发挥好监理作用，还需要监理工程师在具体工作中去理解和实践。</a:t>
              </a:r>
            </a:p>
          </p:txBody>
        </p:sp>
      </p:grpSp>
      <p:sp>
        <p:nvSpPr>
          <p:cNvPr id="22" name="TextBox 8"/>
          <p:cNvSpPr txBox="1"/>
          <p:nvPr/>
        </p:nvSpPr>
        <p:spPr>
          <a:xfrm>
            <a:off x="824036" y="442650"/>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结  语</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8"/>
          <p:cNvSpPr txBox="1"/>
          <p:nvPr/>
        </p:nvSpPr>
        <p:spPr>
          <a:xfrm>
            <a:off x="824036" y="952609"/>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CONCLUSION</a:t>
            </a:r>
            <a:endParaRPr lang="en-US" altLang="zh-CN" sz="14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6193038"/>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0-#ppt_w/2"/>
                                          </p:val>
                                        </p:tav>
                                        <p:tav tm="100000">
                                          <p:val>
                                            <p:strVal val="#ppt_x"/>
                                          </p:val>
                                        </p:tav>
                                      </p:tavLst>
                                    </p:anim>
                                    <p:anim calcmode="lin" valueType="num">
                                      <p:cBhvr additive="base">
                                        <p:cTn id="8" dur="10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0-#ppt_w/2"/>
                                          </p:val>
                                        </p:tav>
                                        <p:tav tm="100000">
                                          <p:val>
                                            <p:strVal val="#ppt_x"/>
                                          </p:val>
                                        </p:tav>
                                      </p:tavLst>
                                    </p:anim>
                                    <p:anim calcmode="lin" valueType="num">
                                      <p:cBhvr additive="base">
                                        <p:cTn id="12" dur="10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5061224" y="1555920"/>
            <a:ext cx="7797526" cy="412081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 y="1555920"/>
            <a:ext cx="5061223" cy="41208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MH_Others_1"/>
          <p:cNvSpPr txBox="1"/>
          <p:nvPr>
            <p:custDataLst>
              <p:tags r:id="rId1"/>
            </p:custDataLst>
          </p:nvPr>
        </p:nvSpPr>
        <p:spPr>
          <a:xfrm>
            <a:off x="1295221" y="2679317"/>
            <a:ext cx="2664296" cy="1231106"/>
          </a:xfrm>
          <a:prstGeom prst="rect">
            <a:avLst/>
          </a:prstGeom>
          <a:noFill/>
        </p:spPr>
        <p:txBody>
          <a:bodyPr vert="horz" wrap="square" lIns="0" tIns="0" rIns="0" bIns="0" rtlCol="0" anchor="ctr" anchorCtr="0">
            <a:spAutoFit/>
          </a:bodyPr>
          <a:lstStyle/>
          <a:p>
            <a:pPr algn="ctr"/>
            <a:r>
              <a:rPr lang="zh-CN" altLang="en-US" sz="80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9" name="MH_Others_2"/>
          <p:cNvSpPr txBox="1"/>
          <p:nvPr>
            <p:custDataLst>
              <p:tags r:id="rId2"/>
            </p:custDataLst>
          </p:nvPr>
        </p:nvSpPr>
        <p:spPr>
          <a:xfrm>
            <a:off x="1278203" y="4221948"/>
            <a:ext cx="2681314" cy="492443"/>
          </a:xfrm>
          <a:prstGeom prst="rect">
            <a:avLst/>
          </a:prstGeom>
          <a:noFill/>
        </p:spPr>
        <p:txBody>
          <a:bodyPr wrap="square" lIns="0" tIns="0" rIns="0" bIns="0">
            <a:spAutoFit/>
          </a:bodyPr>
          <a:lstStyle/>
          <a:p>
            <a:pPr algn="ctr">
              <a:defRPr/>
            </a:pPr>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MH_Entry_1"/>
          <p:cNvSpPr/>
          <p:nvPr>
            <p:custDataLst>
              <p:tags r:id="rId3"/>
            </p:custDataLst>
          </p:nvPr>
        </p:nvSpPr>
        <p:spPr>
          <a:xfrm>
            <a:off x="6668424" y="1997596"/>
            <a:ext cx="2466542" cy="53860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0 </a:t>
            </a:r>
            <a:r>
              <a:rPr lang="zh-CN" altLang="en-US"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引  言</a:t>
            </a:r>
            <a:endParaRPr lang="en-US" altLang="zh-CN"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 </a:t>
            </a:r>
            <a:r>
              <a:rPr lang="en-US" altLang="zh-CN" sz="1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a:t>
            </a:r>
            <a:r>
              <a:rPr lang="en-US" altLang="zh-CN" sz="1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INTRODUCTION</a:t>
            </a:r>
            <a:endPar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MH_Entry_2"/>
          <p:cNvSpPr/>
          <p:nvPr>
            <p:custDataLst>
              <p:tags r:id="rId4"/>
            </p:custDataLst>
          </p:nvPr>
        </p:nvSpPr>
        <p:spPr>
          <a:xfrm>
            <a:off x="6668424" y="2684705"/>
            <a:ext cx="2833808" cy="53860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1 </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对监理的</a:t>
            </a:r>
            <a:r>
              <a:rPr lang="zh-CN" altLang="en-US"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理解 </a:t>
            </a:r>
            <a:endParaRPr lang="en-US" altLang="zh-CN"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UNDERSTANDING OF SUPERVISION</a:t>
            </a:r>
            <a:endPar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MH_Entry_3"/>
          <p:cNvSpPr/>
          <p:nvPr>
            <p:custDataLst>
              <p:tags r:id="rId5"/>
            </p:custDataLst>
          </p:nvPr>
        </p:nvSpPr>
        <p:spPr>
          <a:xfrm>
            <a:off x="6668424" y="3371814"/>
            <a:ext cx="2761800" cy="53860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2 “</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两个重要观点</a:t>
            </a:r>
            <a:r>
              <a:rPr lang="zh-CN" altLang="en-US"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en-US" altLang="zh-CN"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TWO IMPORTANT POINT OF VIEW</a:t>
            </a:r>
            <a:endPar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Entry_4"/>
          <p:cNvSpPr/>
          <p:nvPr>
            <p:custDataLst>
              <p:tags r:id="rId6"/>
            </p:custDataLst>
          </p:nvPr>
        </p:nvSpPr>
        <p:spPr>
          <a:xfrm>
            <a:off x="6668424" y="4058924"/>
            <a:ext cx="2466542" cy="53860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3 </a:t>
            </a:r>
            <a:r>
              <a:rPr lang="en-US" altLang="zh-CN"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六个要”</a:t>
            </a:r>
            <a:endParaRPr lang="en-US" altLang="zh-CN"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SIX MUSTS</a:t>
            </a:r>
            <a:endPar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MH_Entry_4"/>
          <p:cNvSpPr/>
          <p:nvPr>
            <p:custDataLst>
              <p:tags r:id="rId7"/>
            </p:custDataLst>
          </p:nvPr>
        </p:nvSpPr>
        <p:spPr>
          <a:xfrm>
            <a:off x="6668424" y="4746034"/>
            <a:ext cx="2466542" cy="53860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4 </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结 </a:t>
            </a:r>
            <a:r>
              <a:rPr lang="zh-CN" altLang="en-US"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语</a:t>
            </a:r>
            <a:endParaRPr lang="en-US" altLang="zh-CN"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CONCLUSION</a:t>
            </a:r>
            <a:endPar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74312967"/>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8"/>
                                        </p:tgtEl>
                                        <p:attrNameLst>
                                          <p:attrName>style.visibility</p:attrName>
                                        </p:attrNameLst>
                                      </p:cBhvr>
                                      <p:to>
                                        <p:strVal val="visible"/>
                                      </p:to>
                                    </p:set>
                                    <p:anim by="(-#ppt_w*2)" calcmode="lin" valueType="num">
                                      <p:cBhvr rctx="PPT">
                                        <p:cTn id="17" dur="500" autoRev="1" fill="hold">
                                          <p:stCondLst>
                                            <p:cond delay="0"/>
                                          </p:stCondLst>
                                        </p:cTn>
                                        <p:tgtEl>
                                          <p:spTgt spid="18"/>
                                        </p:tgtEl>
                                        <p:attrNameLst>
                                          <p:attrName>ppt_w</p:attrName>
                                        </p:attrNameLst>
                                      </p:cBhvr>
                                    </p:anim>
                                    <p:anim by="(#ppt_w*0.50)" calcmode="lin" valueType="num">
                                      <p:cBhvr>
                                        <p:cTn id="18" dur="500" decel="50000" autoRev="1" fill="hold">
                                          <p:stCondLst>
                                            <p:cond delay="0"/>
                                          </p:stCondLst>
                                        </p:cTn>
                                        <p:tgtEl>
                                          <p:spTgt spid="18"/>
                                        </p:tgtEl>
                                        <p:attrNameLst>
                                          <p:attrName>ppt_x</p:attrName>
                                        </p:attrNameLst>
                                      </p:cBhvr>
                                    </p:anim>
                                    <p:anim from="(-#ppt_h/2)" to="(#ppt_y)" calcmode="lin" valueType="num">
                                      <p:cBhvr>
                                        <p:cTn id="19" dur="1000" fill="hold">
                                          <p:stCondLst>
                                            <p:cond delay="0"/>
                                          </p:stCondLst>
                                        </p:cTn>
                                        <p:tgtEl>
                                          <p:spTgt spid="18"/>
                                        </p:tgtEl>
                                        <p:attrNameLst>
                                          <p:attrName>ppt_y</p:attrName>
                                        </p:attrNameLst>
                                      </p:cBhvr>
                                    </p:anim>
                                    <p:animRot by="21600000">
                                      <p:cBhvr>
                                        <p:cTn id="20" dur="1000" fill="hold">
                                          <p:stCondLst>
                                            <p:cond delay="0"/>
                                          </p:stCondLst>
                                        </p:cTn>
                                        <p:tgtEl>
                                          <p:spTgt spid="18"/>
                                        </p:tgtEl>
                                        <p:attrNameLst>
                                          <p:attrName>r</p:attrName>
                                        </p:attrNameLst>
                                      </p:cBhvr>
                                    </p:animRot>
                                  </p:childTnLst>
                                </p:cTn>
                              </p:par>
                              <p:par>
                                <p:cTn id="21" presetID="56" presetClass="entr" presetSubtype="0" fill="hold" grpId="0" nodeType="withEffect">
                                  <p:stCondLst>
                                    <p:cond delay="0"/>
                                  </p:stCondLst>
                                  <p:iterate type="lt">
                                    <p:tmPct val="10000"/>
                                  </p:iterate>
                                  <p:childTnLst>
                                    <p:set>
                                      <p:cBhvr>
                                        <p:cTn id="22" dur="1" fill="hold">
                                          <p:stCondLst>
                                            <p:cond delay="0"/>
                                          </p:stCondLst>
                                        </p:cTn>
                                        <p:tgtEl>
                                          <p:spTgt spid="19"/>
                                        </p:tgtEl>
                                        <p:attrNameLst>
                                          <p:attrName>style.visibility</p:attrName>
                                        </p:attrNameLst>
                                      </p:cBhvr>
                                      <p:to>
                                        <p:strVal val="visible"/>
                                      </p:to>
                                    </p:set>
                                    <p:anim by="(-#ppt_w*2)" calcmode="lin" valueType="num">
                                      <p:cBhvr rctx="PPT">
                                        <p:cTn id="23" dur="500" autoRev="1" fill="hold">
                                          <p:stCondLst>
                                            <p:cond delay="0"/>
                                          </p:stCondLst>
                                        </p:cTn>
                                        <p:tgtEl>
                                          <p:spTgt spid="19"/>
                                        </p:tgtEl>
                                        <p:attrNameLst>
                                          <p:attrName>ppt_w</p:attrName>
                                        </p:attrNameLst>
                                      </p:cBhvr>
                                    </p:anim>
                                    <p:anim by="(#ppt_w*0.50)" calcmode="lin" valueType="num">
                                      <p:cBhvr>
                                        <p:cTn id="24" dur="500" decel="50000" autoRev="1" fill="hold">
                                          <p:stCondLst>
                                            <p:cond delay="0"/>
                                          </p:stCondLst>
                                        </p:cTn>
                                        <p:tgtEl>
                                          <p:spTgt spid="19"/>
                                        </p:tgtEl>
                                        <p:attrNameLst>
                                          <p:attrName>ppt_x</p:attrName>
                                        </p:attrNameLst>
                                      </p:cBhvr>
                                    </p:anim>
                                    <p:anim from="(-#ppt_h/2)" to="(#ppt_y)" calcmode="lin" valueType="num">
                                      <p:cBhvr>
                                        <p:cTn id="25" dur="1000" fill="hold">
                                          <p:stCondLst>
                                            <p:cond delay="0"/>
                                          </p:stCondLst>
                                        </p:cTn>
                                        <p:tgtEl>
                                          <p:spTgt spid="19"/>
                                        </p:tgtEl>
                                        <p:attrNameLst>
                                          <p:attrName>ppt_y</p:attrName>
                                        </p:attrNameLst>
                                      </p:cBhvr>
                                    </p:anim>
                                    <p:animRot by="21600000">
                                      <p:cBhvr>
                                        <p:cTn id="26" dur="1000" fill="hold">
                                          <p:stCondLst>
                                            <p:cond delay="0"/>
                                          </p:stCondLst>
                                        </p:cTn>
                                        <p:tgtEl>
                                          <p:spTgt spid="19"/>
                                        </p:tgtEl>
                                        <p:attrNameLst>
                                          <p:attrName>r</p:attrName>
                                        </p:attrNameLst>
                                      </p:cBhvr>
                                    </p:animRot>
                                  </p:childTnLst>
                                </p:cTn>
                              </p:par>
                            </p:childTnLst>
                          </p:cTn>
                        </p:par>
                        <p:par>
                          <p:cTn id="27" fill="hold">
                            <p:stCondLst>
                              <p:cond delay="2700"/>
                            </p:stCondLst>
                            <p:childTnLst>
                              <p:par>
                                <p:cTn id="28" presetID="22" presetClass="entr" presetSubtype="4"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500"/>
                                        <p:tgtEl>
                                          <p:spTgt spid="13"/>
                                        </p:tgtEl>
                                      </p:cBhvr>
                                    </p:animEffect>
                                  </p:childTnLst>
                                </p:cTn>
                              </p:par>
                            </p:childTnLst>
                          </p:cTn>
                        </p:par>
                        <p:par>
                          <p:cTn id="31" fill="hold">
                            <p:stCondLst>
                              <p:cond delay="3200"/>
                            </p:stCondLst>
                            <p:childTnLst>
                              <p:par>
                                <p:cTn id="32" presetID="22" presetClass="entr" presetSubtype="4"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childTnLst>
                          </p:cTn>
                        </p:par>
                        <p:par>
                          <p:cTn id="35" fill="hold">
                            <p:stCondLst>
                              <p:cond delay="3700"/>
                            </p:stCondLst>
                            <p:childTnLst>
                              <p:par>
                                <p:cTn id="36" presetID="22" presetClass="entr" presetSubtype="4"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500"/>
                                        <p:tgtEl>
                                          <p:spTgt spid="15"/>
                                        </p:tgtEl>
                                      </p:cBhvr>
                                    </p:animEffect>
                                  </p:childTnLst>
                                </p:cTn>
                              </p:par>
                            </p:childTnLst>
                          </p:cTn>
                        </p:par>
                        <p:par>
                          <p:cTn id="39" fill="hold">
                            <p:stCondLst>
                              <p:cond delay="4200"/>
                            </p:stCondLst>
                            <p:childTnLst>
                              <p:par>
                                <p:cTn id="40" presetID="22" presetClass="entr" presetSubtype="4"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childTnLst>
                          </p:cTn>
                        </p:par>
                        <p:par>
                          <p:cTn id="43" fill="hold">
                            <p:stCondLst>
                              <p:cond delay="4700"/>
                            </p:stCondLst>
                            <p:childTnLst>
                              <p:par>
                                <p:cTn id="44" presetID="22" presetClass="entr" presetSubtype="4"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down)">
                                      <p:cBhvr>
                                        <p:cTn id="4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8" grpId="0"/>
      <p:bldP spid="19" grpId="0"/>
      <p:bldP spid="13" grpId="0"/>
      <p:bldP spid="14" grpId="0"/>
      <p:bldP spid="15" grpId="0"/>
      <p:bldP spid="16"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2526"/>
            <a:ext cx="12858750" cy="724295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矩形 259"/>
          <p:cNvSpPr>
            <a:spLocks noChangeArrowheads="1"/>
          </p:cNvSpPr>
          <p:nvPr/>
        </p:nvSpPr>
        <p:spPr bwMode="auto">
          <a:xfrm>
            <a:off x="2495550" y="1914469"/>
            <a:ext cx="786765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9600" b="1" cap="all" dirty="0">
                <a:solidFill>
                  <a:schemeClr val="bg1"/>
                </a:solidFill>
                <a:cs typeface="Arial" panose="020B0604020202020204" pitchFamily="34" charset="0"/>
              </a:rPr>
              <a:t>Thank you</a:t>
            </a:r>
            <a:endParaRPr lang="zh-CN" altLang="en-US" sz="9600" b="1" cap="all" dirty="0">
              <a:solidFill>
                <a:schemeClr val="bg1"/>
              </a:solidFill>
              <a:cs typeface="Arial" panose="020B0604020202020204" pitchFamily="34" charset="0"/>
            </a:endParaRPr>
          </a:p>
        </p:txBody>
      </p:sp>
      <p:sp>
        <p:nvSpPr>
          <p:cNvPr id="10" name="矩形 259"/>
          <p:cNvSpPr>
            <a:spLocks noChangeArrowheads="1"/>
          </p:cNvSpPr>
          <p:nvPr/>
        </p:nvSpPr>
        <p:spPr bwMode="auto">
          <a:xfrm>
            <a:off x="3263125" y="3248338"/>
            <a:ext cx="633250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000" dirty="0">
                <a:solidFill>
                  <a:schemeClr val="bg1"/>
                </a:solidFill>
                <a:cs typeface="Arial" panose="020B0604020202020204" pitchFamily="34" charset="0"/>
              </a:rPr>
              <a:t>感谢</a:t>
            </a:r>
            <a:r>
              <a:rPr lang="zh-CN" altLang="en-US" sz="4000" dirty="0" smtClean="0">
                <a:solidFill>
                  <a:schemeClr val="bg1"/>
                </a:solidFill>
                <a:cs typeface="Arial" panose="020B0604020202020204" pitchFamily="34" charset="0"/>
              </a:rPr>
              <a:t>聆听  批评指教</a:t>
            </a:r>
            <a:endParaRPr lang="zh-CN" altLang="en-US" sz="4000" dirty="0">
              <a:solidFill>
                <a:schemeClr val="bg1"/>
              </a:solidFill>
              <a:cs typeface="Arial" panose="020B0604020202020204" pitchFamily="34" charset="0"/>
            </a:endParaRPr>
          </a:p>
        </p:txBody>
      </p:sp>
      <p:sp>
        <p:nvSpPr>
          <p:cNvPr id="11" name="矩形 259"/>
          <p:cNvSpPr>
            <a:spLocks noChangeArrowheads="1"/>
          </p:cNvSpPr>
          <p:nvPr/>
        </p:nvSpPr>
        <p:spPr bwMode="auto">
          <a:xfrm>
            <a:off x="3765079" y="4960943"/>
            <a:ext cx="1826904" cy="349702"/>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lIns="36000" tIns="36000" rIns="36000" bIns="36000"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800" dirty="0" smtClean="0">
                <a:solidFill>
                  <a:schemeClr val="bg1"/>
                </a:solidFill>
                <a:cs typeface="Arial" panose="020B0604020202020204" pitchFamily="34" charset="0"/>
              </a:rPr>
              <a:t>报告人：唐勇军</a:t>
            </a:r>
            <a:endParaRPr lang="zh-CN" altLang="en-US" sz="1800" dirty="0">
              <a:solidFill>
                <a:schemeClr val="bg1"/>
              </a:solidFill>
              <a:cs typeface="Arial" panose="020B0604020202020204" pitchFamily="34" charset="0"/>
            </a:endParaRPr>
          </a:p>
        </p:txBody>
      </p:sp>
      <p:sp>
        <p:nvSpPr>
          <p:cNvPr id="8" name="矩形 259"/>
          <p:cNvSpPr>
            <a:spLocks noChangeArrowheads="1"/>
          </p:cNvSpPr>
          <p:nvPr/>
        </p:nvSpPr>
        <p:spPr bwMode="auto">
          <a:xfrm>
            <a:off x="5997327" y="4958551"/>
            <a:ext cx="3454282" cy="349702"/>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lIns="36000" tIns="36000" rIns="36000" bIns="36000"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800" dirty="0" smtClean="0">
                <a:solidFill>
                  <a:schemeClr val="bg1"/>
                </a:solidFill>
                <a:cs typeface="Arial" panose="020B0604020202020204" pitchFamily="34" charset="0"/>
              </a:rPr>
              <a:t>兰州交大工程咨询有限责任公司</a:t>
            </a:r>
            <a:endParaRPr lang="zh-CN" altLang="en-US" sz="1800" dirty="0">
              <a:solidFill>
                <a:schemeClr val="bg1"/>
              </a:solidFill>
              <a:cs typeface="Arial" panose="020B0604020202020204" pitchFamily="34" charset="0"/>
            </a:endParaRPr>
          </a:p>
        </p:txBody>
      </p:sp>
    </p:spTree>
    <p:extLst>
      <p:ext uri="{BB962C8B-B14F-4D97-AF65-F5344CB8AC3E}">
        <p14:creationId xmlns:p14="http://schemas.microsoft.com/office/powerpoint/2010/main" val="658432826"/>
      </p:ext>
    </p:ext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9"/>
                                        </p:tgtEl>
                                        <p:attrNameLst>
                                          <p:attrName>ppt_y</p:attrName>
                                        </p:attrNameLst>
                                      </p:cBhvr>
                                      <p:tavLst>
                                        <p:tav tm="0">
                                          <p:val>
                                            <p:strVal val="#ppt_y"/>
                                          </p:val>
                                        </p:tav>
                                        <p:tav tm="100000">
                                          <p:val>
                                            <p:strVal val="#ppt_y"/>
                                          </p:val>
                                        </p:tav>
                                      </p:tavLst>
                                    </p:anim>
                                    <p:anim calcmode="lin" valueType="num">
                                      <p:cBhvr>
                                        <p:cTn id="1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9"/>
                                        </p:tgtEl>
                                      </p:cBhvr>
                                    </p:animEffect>
                                  </p:childTnLst>
                                </p:cTn>
                              </p:par>
                            </p:childTnLst>
                          </p:cTn>
                        </p:par>
                        <p:par>
                          <p:cTn id="16" fill="hold">
                            <p:stCondLst>
                              <p:cond delay="1350"/>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9"/>
                                        </p:tgtEl>
                                      </p:cBhvr>
                                    </p:animEffect>
                                    <p:animScale>
                                      <p:cBhvr>
                                        <p:cTn id="19" dur="250" autoRev="1" fill="hold"/>
                                        <p:tgtEl>
                                          <p:spTgt spid="9"/>
                                        </p:tgtEl>
                                      </p:cBhvr>
                                      <p:by x="105000" y="105000"/>
                                    </p:animScale>
                                  </p:childTnLst>
                                </p:cTn>
                              </p:par>
                            </p:childTnLst>
                          </p:cTn>
                        </p:par>
                        <p:par>
                          <p:cTn id="20" fill="hold">
                            <p:stCondLst>
                              <p:cond delay="18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childTnLst>
                          </p:cTn>
                        </p:par>
                        <p:par>
                          <p:cTn id="28" fill="hold">
                            <p:stCondLst>
                              <p:cond delay="2700"/>
                            </p:stCondLst>
                            <p:childTnLst>
                              <p:par>
                                <p:cTn id="29" presetID="26" presetClass="emph" presetSubtype="0" fill="hold" grpId="1" nodeType="afterEffect">
                                  <p:stCondLst>
                                    <p:cond delay="0"/>
                                  </p:stCondLst>
                                  <p:iterate type="lt">
                                    <p:tmPct val="0"/>
                                  </p:iterate>
                                  <p:childTnLst>
                                    <p:animEffect transition="out" filter="fade">
                                      <p:cBhvr>
                                        <p:cTn id="30" dur="500" tmFilter="0, 0; .2, .5; .8, .5; 1, 0"/>
                                        <p:tgtEl>
                                          <p:spTgt spid="10"/>
                                        </p:tgtEl>
                                      </p:cBhvr>
                                    </p:animEffect>
                                    <p:animScale>
                                      <p:cBhvr>
                                        <p:cTn id="31" dur="250" autoRev="1" fill="hold"/>
                                        <p:tgtEl>
                                          <p:spTgt spid="10"/>
                                        </p:tgtEl>
                                      </p:cBhvr>
                                      <p:by x="105000" y="105000"/>
                                    </p:animScale>
                                  </p:childTnLst>
                                </p:cTn>
                              </p:par>
                            </p:childTnLst>
                          </p:cTn>
                        </p:par>
                        <p:par>
                          <p:cTn id="32" fill="hold">
                            <p:stCondLst>
                              <p:cond delay="3200"/>
                            </p:stCondLst>
                            <p:childTnLst>
                              <p:par>
                                <p:cTn id="33" presetID="10" presetClass="entr" presetSubtype="0" fill="hold" grpId="0" nodeType="afterEffect">
                                  <p:stCondLst>
                                    <p:cond delay="50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4200"/>
                            </p:stCondLst>
                            <p:childTnLst>
                              <p:par>
                                <p:cTn id="37" presetID="10"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9" grpId="1"/>
      <p:bldP spid="10" grpId="0"/>
      <p:bldP spid="10" grpId="1"/>
      <p:bldP spid="11"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0" y="20337"/>
            <a:ext cx="12858750" cy="724295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圆角矩形 1"/>
          <p:cNvSpPr/>
          <p:nvPr/>
        </p:nvSpPr>
        <p:spPr>
          <a:xfrm>
            <a:off x="4238595" y="3493237"/>
            <a:ext cx="4381561" cy="970076"/>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endParaRPr lang="zh-CN" altLang="en-US" sz="150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5919107" y="2214740"/>
            <a:ext cx="1020536" cy="102053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5161330" y="3624330"/>
            <a:ext cx="2536091" cy="7078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引  言</a:t>
            </a:r>
            <a:endPar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INTRODUCTION</a:t>
            </a:r>
          </a:p>
        </p:txBody>
      </p:sp>
    </p:spTree>
    <p:extLst>
      <p:ext uri="{BB962C8B-B14F-4D97-AF65-F5344CB8AC3E}">
        <p14:creationId xmlns:p14="http://schemas.microsoft.com/office/powerpoint/2010/main" val="143478426"/>
      </p:ext>
    </p:ext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5"/>
                                        </p:tgtEl>
                                        <p:attrNameLst>
                                          <p:attrName>style.visibility</p:attrName>
                                        </p:attrNameLst>
                                      </p:cBhvr>
                                      <p:to>
                                        <p:strVal val="visible"/>
                                      </p:to>
                                    </p:set>
                                    <p:anim by="(-#ppt_w*2)" calcmode="lin" valueType="num">
                                      <p:cBhvr rctx="PPT">
                                        <p:cTn id="22" dur="500" autoRev="1" fill="hold">
                                          <p:stCondLst>
                                            <p:cond delay="0"/>
                                          </p:stCondLst>
                                        </p:cTn>
                                        <p:tgtEl>
                                          <p:spTgt spid="5"/>
                                        </p:tgtEl>
                                        <p:attrNameLst>
                                          <p:attrName>ppt_w</p:attrName>
                                        </p:attrNameLst>
                                      </p:cBhvr>
                                    </p:anim>
                                    <p:anim by="(#ppt_w*0.50)" calcmode="lin" valueType="num">
                                      <p:cBhvr>
                                        <p:cTn id="23" dur="500" decel="50000" autoRev="1" fill="hold">
                                          <p:stCondLst>
                                            <p:cond delay="0"/>
                                          </p:stCondLst>
                                        </p:cTn>
                                        <p:tgtEl>
                                          <p:spTgt spid="5"/>
                                        </p:tgtEl>
                                        <p:attrNameLst>
                                          <p:attrName>ppt_x</p:attrName>
                                        </p:attrNameLst>
                                      </p:cBhvr>
                                    </p:anim>
                                    <p:anim from="(-#ppt_h/2)" to="(#ppt_y)" calcmode="lin" valueType="num">
                                      <p:cBhvr>
                                        <p:cTn id="24" dur="1000" fill="hold">
                                          <p:stCondLst>
                                            <p:cond delay="0"/>
                                          </p:stCondLst>
                                        </p:cTn>
                                        <p:tgtEl>
                                          <p:spTgt spid="5"/>
                                        </p:tgtEl>
                                        <p:attrNameLst>
                                          <p:attrName>ppt_y</p:attrName>
                                        </p:attrNameLst>
                                      </p:cBhvr>
                                    </p:anim>
                                    <p:animRot by="21600000">
                                      <p:cBhvr>
                                        <p:cTn id="2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 grpId="0" animBg="1"/>
      <p:bldP spid="3" grpId="0" animBg="1"/>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oup 25"/>
          <p:cNvGrpSpPr/>
          <p:nvPr/>
        </p:nvGrpSpPr>
        <p:grpSpPr>
          <a:xfrm>
            <a:off x="824035" y="1318501"/>
            <a:ext cx="11365980" cy="5322160"/>
            <a:chOff x="285720" y="3000378"/>
            <a:chExt cx="4214842" cy="1714512"/>
          </a:xfrm>
        </p:grpSpPr>
        <p:sp>
          <p:nvSpPr>
            <p:cNvPr id="54" name="Rectangle 53"/>
            <p:cNvSpPr/>
            <p:nvPr/>
          </p:nvSpPr>
          <p:spPr>
            <a:xfrm>
              <a:off x="285720" y="3000378"/>
              <a:ext cx="4214842" cy="1714512"/>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Rectangle 56"/>
            <p:cNvSpPr/>
            <p:nvPr/>
          </p:nvSpPr>
          <p:spPr>
            <a:xfrm>
              <a:off x="468454" y="3069166"/>
              <a:ext cx="3857931" cy="1606213"/>
            </a:xfrm>
            <a:prstGeom prst="rect">
              <a:avLst/>
            </a:prstGeom>
          </p:spPr>
          <p:txBody>
            <a:bodyPr wrap="square" lIns="0" tIns="0" rIns="0" bIns="0">
              <a:spAutoFit/>
            </a:bodyPr>
            <a:lstStyle/>
            <a:p>
              <a:pPr>
                <a:lnSpc>
                  <a:spcPct val="150000"/>
                </a:lnSpc>
              </a:pPr>
              <a:r>
                <a:rPr lang="zh-CN" altLang="en-US"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在</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当前监理工作环境下，监理工作难度在加大（社会对监理的定位；中国特色的监理制责任重大，终身追究，但权力又小；自身从业人员素质偏低等因素），监理的工作时常不被社会、业主理解和认可。监理工程师如何明确监理工作思路，正确树立监理工作理念，提高监理工作水平，进一步加大监管力度，发挥监理作用，确保工程安全、质量可控，实现建设目标一直是值得我们认真思考的问题。</a:t>
              </a:r>
            </a:p>
            <a:p>
              <a:pPr>
                <a:lnSpc>
                  <a:spcPct val="150000"/>
                </a:lnSpc>
              </a:pPr>
              <a:r>
                <a:rPr lang="zh-CN" altLang="en-US"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本人</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结合自身监理工作实践和体会，通过对监理的理解，对开展监理工作先要正确树立“两个重要观点”和“六个要”的工作理念，简单谈谈自己的思考与感悟</a:t>
              </a:r>
              <a:r>
                <a:rPr lang="zh-CN" altLang="en-US"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TextBox 8"/>
          <p:cNvSpPr txBox="1"/>
          <p:nvPr/>
        </p:nvSpPr>
        <p:spPr>
          <a:xfrm>
            <a:off x="824036" y="442650"/>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引  言</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8"/>
          <p:cNvSpPr txBox="1"/>
          <p:nvPr/>
        </p:nvSpPr>
        <p:spPr>
          <a:xfrm>
            <a:off x="824036" y="952609"/>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INTRODUCTION</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82482264"/>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0-#ppt_w/2"/>
                                          </p:val>
                                        </p:tav>
                                        <p:tav tm="100000">
                                          <p:val>
                                            <p:strVal val="#ppt_x"/>
                                          </p:val>
                                        </p:tav>
                                      </p:tavLst>
                                    </p:anim>
                                    <p:anim calcmode="lin" valueType="num">
                                      <p:cBhvr additive="base">
                                        <p:cTn id="8" dur="10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0-#ppt_w/2"/>
                                          </p:val>
                                        </p:tav>
                                        <p:tav tm="100000">
                                          <p:val>
                                            <p:strVal val="#ppt_x"/>
                                          </p:val>
                                        </p:tav>
                                      </p:tavLst>
                                    </p:anim>
                                    <p:anim calcmode="lin" valueType="num">
                                      <p:cBhvr additive="base">
                                        <p:cTn id="12" dur="10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2855"/>
            <a:ext cx="12858750" cy="724295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圆角矩形 1"/>
          <p:cNvSpPr/>
          <p:nvPr/>
        </p:nvSpPr>
        <p:spPr>
          <a:xfrm>
            <a:off x="4238595" y="3493237"/>
            <a:ext cx="4381561" cy="970076"/>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endParaRPr lang="zh-CN" altLang="en-US" sz="150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5919107" y="2214740"/>
            <a:ext cx="1020536" cy="102053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4485159" y="3624330"/>
            <a:ext cx="3888431" cy="7078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对监理的理解</a:t>
            </a:r>
            <a:r>
              <a:rPr lang="zh-CN" altLang="en-US"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a:t>
            </a:r>
            <a:endParaRPr lang="en-US" altLang="zh-CN"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UNDERSTANDING OF </a:t>
            </a: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SUPERVISION</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503655710"/>
      </p:ext>
    </p:ext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5"/>
                                        </p:tgtEl>
                                        <p:attrNameLst>
                                          <p:attrName>style.visibility</p:attrName>
                                        </p:attrNameLst>
                                      </p:cBhvr>
                                      <p:to>
                                        <p:strVal val="visible"/>
                                      </p:to>
                                    </p:set>
                                    <p:anim by="(-#ppt_w*2)" calcmode="lin" valueType="num">
                                      <p:cBhvr rctx="PPT">
                                        <p:cTn id="22" dur="500" autoRev="1" fill="hold">
                                          <p:stCondLst>
                                            <p:cond delay="0"/>
                                          </p:stCondLst>
                                        </p:cTn>
                                        <p:tgtEl>
                                          <p:spTgt spid="5"/>
                                        </p:tgtEl>
                                        <p:attrNameLst>
                                          <p:attrName>ppt_w</p:attrName>
                                        </p:attrNameLst>
                                      </p:cBhvr>
                                    </p:anim>
                                    <p:anim by="(#ppt_w*0.50)" calcmode="lin" valueType="num">
                                      <p:cBhvr>
                                        <p:cTn id="23" dur="500" decel="50000" autoRev="1" fill="hold">
                                          <p:stCondLst>
                                            <p:cond delay="0"/>
                                          </p:stCondLst>
                                        </p:cTn>
                                        <p:tgtEl>
                                          <p:spTgt spid="5"/>
                                        </p:tgtEl>
                                        <p:attrNameLst>
                                          <p:attrName>ppt_x</p:attrName>
                                        </p:attrNameLst>
                                      </p:cBhvr>
                                    </p:anim>
                                    <p:anim from="(-#ppt_h/2)" to="(#ppt_y)" calcmode="lin" valueType="num">
                                      <p:cBhvr>
                                        <p:cTn id="24" dur="1000" fill="hold">
                                          <p:stCondLst>
                                            <p:cond delay="0"/>
                                          </p:stCondLst>
                                        </p:cTn>
                                        <p:tgtEl>
                                          <p:spTgt spid="5"/>
                                        </p:tgtEl>
                                        <p:attrNameLst>
                                          <p:attrName>ppt_y</p:attrName>
                                        </p:attrNameLst>
                                      </p:cBhvr>
                                    </p:anim>
                                    <p:animRot by="21600000">
                                      <p:cBhvr>
                                        <p:cTn id="2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 grpId="0" animBg="1"/>
      <p:bldP spid="3" grpId="0" animBg="1"/>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25"/>
          <p:cNvGrpSpPr/>
          <p:nvPr/>
        </p:nvGrpSpPr>
        <p:grpSpPr>
          <a:xfrm>
            <a:off x="824035" y="1318501"/>
            <a:ext cx="11365980" cy="5322160"/>
            <a:chOff x="285720" y="3000378"/>
            <a:chExt cx="4214842" cy="1714512"/>
          </a:xfrm>
        </p:grpSpPr>
        <p:sp>
          <p:nvSpPr>
            <p:cNvPr id="54" name="Rectangle 53"/>
            <p:cNvSpPr/>
            <p:nvPr/>
          </p:nvSpPr>
          <p:spPr>
            <a:xfrm>
              <a:off x="285720" y="3000378"/>
              <a:ext cx="4214842" cy="1714512"/>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Rectangle 56"/>
            <p:cNvSpPr/>
            <p:nvPr/>
          </p:nvSpPr>
          <p:spPr>
            <a:xfrm>
              <a:off x="415049" y="3069166"/>
              <a:ext cx="3991610" cy="1427745"/>
            </a:xfrm>
            <a:prstGeom prst="rect">
              <a:avLst/>
            </a:prstGeom>
          </p:spPr>
          <p:txBody>
            <a:bodyPr wrap="square" lIns="0" tIns="0" rIns="0" bIns="0">
              <a:spAutoFit/>
            </a:bodyPr>
            <a:lstStyle/>
            <a:p>
              <a:pPr>
                <a:lnSpc>
                  <a:spcPct val="150000"/>
                </a:lnSpc>
              </a:pPr>
              <a:r>
                <a:rPr lang="zh-CN" altLang="en-US"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监理工程师</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在开展监理工作前，要知道监理的内涵，明确监理工作的内容是十分必要的。监理从字面上理解，“监”就是监理工程师受建设单位委托，根据法律法规、工程建设标准、勘查设计文件及合同，在施工阶段对工程质量、造价、进度进行控制，对合同、信息进行管理，对工程建设相关方的关系进行协调，并履行建设工程安全生产管理法定职责的服务活动。就是要求监理工程师在现场监督好工程的科学有序推进，当然还包括施工、建设单位的</a:t>
              </a:r>
              <a:r>
                <a:rPr lang="zh-CN" altLang="en-US"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行为。“理”</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就是管理，主要是自己内部的管理，自己在工作中的行为、程序是否到位等。而有的监理机构，有意无意的参与到施工单位自己的内部管理中，是不可取的。</a:t>
              </a:r>
            </a:p>
          </p:txBody>
        </p:sp>
      </p:grpSp>
      <p:sp>
        <p:nvSpPr>
          <p:cNvPr id="22" name="TextBox 8"/>
          <p:cNvSpPr txBox="1"/>
          <p:nvPr/>
        </p:nvSpPr>
        <p:spPr>
          <a:xfrm>
            <a:off x="824035" y="442650"/>
            <a:ext cx="4381203"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对监理的理解</a:t>
            </a:r>
            <a:endParaRPr lang="zh-CN" altLang="en-US" sz="32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8"/>
          <p:cNvSpPr txBox="1"/>
          <p:nvPr/>
        </p:nvSpPr>
        <p:spPr>
          <a:xfrm>
            <a:off x="824035" y="952609"/>
            <a:ext cx="5173291" cy="215444"/>
          </a:xfrm>
          <a:prstGeom prst="rect">
            <a:avLst/>
          </a:prstGeom>
          <a:noFill/>
        </p:spPr>
        <p:txBody>
          <a:bodyPr wrap="square" lIns="0" tIns="0" rIns="0" bIns="0" rtlCol="0" anchor="ctr">
            <a:spAutoFit/>
          </a:bodyPr>
          <a:lstStyle/>
          <a:p>
            <a:r>
              <a:rPr lang="en-US" altLang="zh-CN" sz="14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UNDERSTANDING OF SUPERVISION</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835768653"/>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0-#ppt_w/2"/>
                                          </p:val>
                                        </p:tav>
                                        <p:tav tm="100000">
                                          <p:val>
                                            <p:strVal val="#ppt_x"/>
                                          </p:val>
                                        </p:tav>
                                      </p:tavLst>
                                    </p:anim>
                                    <p:anim calcmode="lin" valueType="num">
                                      <p:cBhvr additive="base">
                                        <p:cTn id="8" dur="10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0-#ppt_w/2"/>
                                          </p:val>
                                        </p:tav>
                                        <p:tav tm="100000">
                                          <p:val>
                                            <p:strVal val="#ppt_x"/>
                                          </p:val>
                                        </p:tav>
                                      </p:tavLst>
                                    </p:anim>
                                    <p:anim calcmode="lin" valueType="num">
                                      <p:cBhvr additive="base">
                                        <p:cTn id="12" dur="10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2855"/>
            <a:ext cx="12858750" cy="724295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圆角矩形 1"/>
          <p:cNvSpPr/>
          <p:nvPr/>
        </p:nvSpPr>
        <p:spPr>
          <a:xfrm>
            <a:off x="4238595" y="3493237"/>
            <a:ext cx="4381561" cy="970076"/>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endParaRPr lang="zh-CN" altLang="en-US" sz="150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5919107" y="2214740"/>
            <a:ext cx="1020536" cy="102053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4413152" y="3624330"/>
            <a:ext cx="4032448" cy="7078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“两个重要观点</a:t>
            </a:r>
            <a:r>
              <a:rPr lang="zh-CN" altLang="en-US"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en-US" altLang="zh-CN"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TWO IMPORTANT POINT OF VIEW</a:t>
            </a:r>
          </a:p>
        </p:txBody>
      </p:sp>
    </p:spTree>
    <p:extLst>
      <p:ext uri="{BB962C8B-B14F-4D97-AF65-F5344CB8AC3E}">
        <p14:creationId xmlns:p14="http://schemas.microsoft.com/office/powerpoint/2010/main" val="3236617181"/>
      </p:ext>
    </p:ext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5"/>
                                        </p:tgtEl>
                                        <p:attrNameLst>
                                          <p:attrName>style.visibility</p:attrName>
                                        </p:attrNameLst>
                                      </p:cBhvr>
                                      <p:to>
                                        <p:strVal val="visible"/>
                                      </p:to>
                                    </p:set>
                                    <p:anim by="(-#ppt_w*2)" calcmode="lin" valueType="num">
                                      <p:cBhvr rctx="PPT">
                                        <p:cTn id="22" dur="500" autoRev="1" fill="hold">
                                          <p:stCondLst>
                                            <p:cond delay="0"/>
                                          </p:stCondLst>
                                        </p:cTn>
                                        <p:tgtEl>
                                          <p:spTgt spid="5"/>
                                        </p:tgtEl>
                                        <p:attrNameLst>
                                          <p:attrName>ppt_w</p:attrName>
                                        </p:attrNameLst>
                                      </p:cBhvr>
                                    </p:anim>
                                    <p:anim by="(#ppt_w*0.50)" calcmode="lin" valueType="num">
                                      <p:cBhvr>
                                        <p:cTn id="23" dur="500" decel="50000" autoRev="1" fill="hold">
                                          <p:stCondLst>
                                            <p:cond delay="0"/>
                                          </p:stCondLst>
                                        </p:cTn>
                                        <p:tgtEl>
                                          <p:spTgt spid="5"/>
                                        </p:tgtEl>
                                        <p:attrNameLst>
                                          <p:attrName>ppt_x</p:attrName>
                                        </p:attrNameLst>
                                      </p:cBhvr>
                                    </p:anim>
                                    <p:anim from="(-#ppt_h/2)" to="(#ppt_y)" calcmode="lin" valueType="num">
                                      <p:cBhvr>
                                        <p:cTn id="24" dur="1000" fill="hold">
                                          <p:stCondLst>
                                            <p:cond delay="0"/>
                                          </p:stCondLst>
                                        </p:cTn>
                                        <p:tgtEl>
                                          <p:spTgt spid="5"/>
                                        </p:tgtEl>
                                        <p:attrNameLst>
                                          <p:attrName>ppt_y</p:attrName>
                                        </p:attrNameLst>
                                      </p:cBhvr>
                                    </p:anim>
                                    <p:animRot by="21600000">
                                      <p:cBhvr>
                                        <p:cTn id="2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 grpId="0" animBg="1"/>
      <p:bldP spid="3" grpId="0" animBg="1"/>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25"/>
          <p:cNvGrpSpPr/>
          <p:nvPr/>
        </p:nvGrpSpPr>
        <p:grpSpPr>
          <a:xfrm>
            <a:off x="824035" y="1318502"/>
            <a:ext cx="11365980" cy="5328555"/>
            <a:chOff x="285720" y="3000378"/>
            <a:chExt cx="4214842" cy="1716572"/>
          </a:xfrm>
        </p:grpSpPr>
        <p:sp>
          <p:nvSpPr>
            <p:cNvPr id="54" name="Rectangle 53"/>
            <p:cNvSpPr/>
            <p:nvPr/>
          </p:nvSpPr>
          <p:spPr>
            <a:xfrm>
              <a:off x="285720" y="3000378"/>
              <a:ext cx="4214842" cy="1714512"/>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Rectangle 56"/>
            <p:cNvSpPr/>
            <p:nvPr/>
          </p:nvSpPr>
          <p:spPr>
            <a:xfrm>
              <a:off x="388346" y="3021503"/>
              <a:ext cx="4005405" cy="1695447"/>
            </a:xfrm>
            <a:prstGeom prst="rect">
              <a:avLst/>
            </a:prstGeom>
          </p:spPr>
          <p:txBody>
            <a:bodyPr wrap="square" lIns="0" tIns="0" rIns="0" bIns="0">
              <a:spAutoFit/>
            </a:bodyPr>
            <a:lstStyle/>
            <a:p>
              <a:pPr>
                <a:lnSpc>
                  <a:spcPct val="150000"/>
                </a:lnSpc>
              </a:pPr>
              <a:r>
                <a:rPr lang="zh-CN" altLang="en-US" sz="19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        监理</a:t>
              </a:r>
              <a:r>
                <a:rPr lang="zh-CN" altLang="en-US" sz="19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工作的关键和重点是确保过程控制记录及资料的及时性、完整性和真实性。在工程施工监理过程中，监理人员除了要到施工现场，依据国家有关法律法规、标准规范及设计施工图纸等要求，检查发现和处理解决质量、安全、投资、进度等问题外，还要让这些工作情况通过记录资料真实地反映出来。它既是以后全面了解工程建设过程不可或缺的部分，也是建设工程一旦发生安全质量问题后，作为问题调查、原因分析以及确定责任的重要依据。监理工程师应高度重视</a:t>
              </a:r>
              <a:r>
                <a:rPr lang="en-US" altLang="zh-CN" sz="19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19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监理日志</a:t>
              </a:r>
              <a:r>
                <a:rPr lang="en-US" altLang="zh-CN" sz="19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19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的记录，在过程控制中应对天气和施工环境情况，当日施工进展情况，当日监理工作情况（包括旁站、巡视、见证取样、平行检验等情况），当日存在的问题及处理情况及其他有关事项进行真实的记录。实现资料的闭合管理是十分重要的。</a:t>
              </a:r>
            </a:p>
            <a:p>
              <a:pPr>
                <a:lnSpc>
                  <a:spcPct val="150000"/>
                </a:lnSpc>
              </a:pPr>
              <a:r>
                <a:rPr lang="zh-CN" altLang="en-US" sz="19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        监理</a:t>
              </a:r>
              <a:r>
                <a:rPr lang="zh-CN" altLang="en-US" sz="19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工作的最高境界是控制上道工序不合格，不能进入下道工序施工。监理工程师当发现上道工序未按审查通过的工程设计文件施工，违反工程建设强制性标准，施工规范，工程施工质量验收标准，专项施工方案以及存在质量、安全隐患的，要及时通过下发</a:t>
              </a:r>
              <a:r>
                <a:rPr lang="en-US" altLang="zh-CN" sz="19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19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监理通知单</a:t>
              </a:r>
              <a:r>
                <a:rPr lang="en-US" altLang="zh-CN" sz="19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19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9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19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工程暂停令</a:t>
              </a:r>
              <a:r>
                <a:rPr lang="en-US" altLang="zh-CN" sz="19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19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，组织召开现场专题会议等手段，坚决制止进入下道工序施工。</a:t>
              </a:r>
            </a:p>
          </p:txBody>
        </p:sp>
      </p:grpSp>
      <p:sp>
        <p:nvSpPr>
          <p:cNvPr id="22" name="TextBox 8"/>
          <p:cNvSpPr txBox="1"/>
          <p:nvPr/>
        </p:nvSpPr>
        <p:spPr>
          <a:xfrm>
            <a:off x="680020" y="442650"/>
            <a:ext cx="4309195"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32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两个重要</a:t>
            </a:r>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观点”</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8"/>
          <p:cNvSpPr txBox="1"/>
          <p:nvPr/>
        </p:nvSpPr>
        <p:spPr>
          <a:xfrm>
            <a:off x="824035" y="952609"/>
            <a:ext cx="4669235" cy="215444"/>
          </a:xfrm>
          <a:prstGeom prst="rect">
            <a:avLst/>
          </a:prstGeom>
          <a:noFill/>
        </p:spPr>
        <p:txBody>
          <a:bodyPr wrap="square" lIns="0" tIns="0" rIns="0" bIns="0" rtlCol="0" anchor="ctr">
            <a:spAutoFit/>
          </a:bodyPr>
          <a:lstStyle/>
          <a:p>
            <a:r>
              <a:rPr lang="en-US" altLang="zh-CN" sz="14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TWO IMPORTANT POINT OF VIEW</a:t>
            </a:r>
          </a:p>
        </p:txBody>
      </p:sp>
    </p:spTree>
    <p:extLst>
      <p:ext uri="{BB962C8B-B14F-4D97-AF65-F5344CB8AC3E}">
        <p14:creationId xmlns:p14="http://schemas.microsoft.com/office/powerpoint/2010/main" val="3411658609"/>
      </p:ext>
    </p:extLst>
  </p:cSld>
  <p:clrMapOvr>
    <a:masterClrMapping/>
  </p:clrMapOvr>
  <p:transition spd="slow" advTm="300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0-#ppt_w/2"/>
                                          </p:val>
                                        </p:tav>
                                        <p:tav tm="100000">
                                          <p:val>
                                            <p:strVal val="#ppt_x"/>
                                          </p:val>
                                        </p:tav>
                                      </p:tavLst>
                                    </p:anim>
                                    <p:anim calcmode="lin" valueType="num">
                                      <p:cBhvr additive="base">
                                        <p:cTn id="8" dur="10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0-#ppt_w/2"/>
                                          </p:val>
                                        </p:tav>
                                        <p:tav tm="100000">
                                          <p:val>
                                            <p:strVal val="#ppt_x"/>
                                          </p:val>
                                        </p:tav>
                                      </p:tavLst>
                                    </p:anim>
                                    <p:anim calcmode="lin" valueType="num">
                                      <p:cBhvr additive="base">
                                        <p:cTn id="12" dur="10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2855"/>
            <a:ext cx="12858750" cy="724295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圆角矩形 1"/>
          <p:cNvSpPr/>
          <p:nvPr/>
        </p:nvSpPr>
        <p:spPr>
          <a:xfrm>
            <a:off x="4238595" y="3493237"/>
            <a:ext cx="4381561" cy="970076"/>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endParaRPr lang="zh-CN" altLang="en-US" sz="150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5919107" y="2214740"/>
            <a:ext cx="1020536" cy="102053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5161330" y="3624330"/>
            <a:ext cx="2536091" cy="7078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“六个要”</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SIX MUSTS</a:t>
            </a:r>
          </a:p>
        </p:txBody>
      </p:sp>
    </p:spTree>
    <p:extLst>
      <p:ext uri="{BB962C8B-B14F-4D97-AF65-F5344CB8AC3E}">
        <p14:creationId xmlns:p14="http://schemas.microsoft.com/office/powerpoint/2010/main" val="3895366152"/>
      </p:ext>
    </p:ext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5"/>
                                        </p:tgtEl>
                                        <p:attrNameLst>
                                          <p:attrName>style.visibility</p:attrName>
                                        </p:attrNameLst>
                                      </p:cBhvr>
                                      <p:to>
                                        <p:strVal val="visible"/>
                                      </p:to>
                                    </p:set>
                                    <p:anim by="(-#ppt_w*2)" calcmode="lin" valueType="num">
                                      <p:cBhvr rctx="PPT">
                                        <p:cTn id="22" dur="500" autoRev="1" fill="hold">
                                          <p:stCondLst>
                                            <p:cond delay="0"/>
                                          </p:stCondLst>
                                        </p:cTn>
                                        <p:tgtEl>
                                          <p:spTgt spid="5"/>
                                        </p:tgtEl>
                                        <p:attrNameLst>
                                          <p:attrName>ppt_w</p:attrName>
                                        </p:attrNameLst>
                                      </p:cBhvr>
                                    </p:anim>
                                    <p:anim by="(#ppt_w*0.50)" calcmode="lin" valueType="num">
                                      <p:cBhvr>
                                        <p:cTn id="23" dur="500" decel="50000" autoRev="1" fill="hold">
                                          <p:stCondLst>
                                            <p:cond delay="0"/>
                                          </p:stCondLst>
                                        </p:cTn>
                                        <p:tgtEl>
                                          <p:spTgt spid="5"/>
                                        </p:tgtEl>
                                        <p:attrNameLst>
                                          <p:attrName>ppt_x</p:attrName>
                                        </p:attrNameLst>
                                      </p:cBhvr>
                                    </p:anim>
                                    <p:anim from="(-#ppt_h/2)" to="(#ppt_y)" calcmode="lin" valueType="num">
                                      <p:cBhvr>
                                        <p:cTn id="24" dur="1000" fill="hold">
                                          <p:stCondLst>
                                            <p:cond delay="0"/>
                                          </p:stCondLst>
                                        </p:cTn>
                                        <p:tgtEl>
                                          <p:spTgt spid="5"/>
                                        </p:tgtEl>
                                        <p:attrNameLst>
                                          <p:attrName>ppt_y</p:attrName>
                                        </p:attrNameLst>
                                      </p:cBhvr>
                                    </p:anim>
                                    <p:animRot by="21600000">
                                      <p:cBhvr>
                                        <p:cTn id="2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 grpId="0" animBg="1"/>
      <p:bldP spid="3" grpId="0" animBg="1"/>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SCORM_ENDPOINT" val="&lt;endpoint&gt;&lt;enable&gt;0&lt;/enable&gt;&lt;lrs&gt;http://&lt;/lrs&gt;&lt;auth&gt;0&lt;/auth&gt;&lt;login&gt;&lt;/login&gt;&lt;password&gt;&lt;/password&gt;&lt;key&gt;&lt;/key&gt;&lt;name&gt;&lt;/name&gt;&lt;email&gt;&lt;/email&gt;&lt;/endpoint&gt;&#10;"/>
  <p:tag name="ISPRING_PRESENTATION_TITLE" val="bt342"/>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heme/theme1.xml><?xml version="1.0" encoding="utf-8"?>
<a:theme xmlns:a="http://schemas.openxmlformats.org/drawingml/2006/main" name="Office Theme">
  <a:themeElements>
    <a:clrScheme name="自定义 124">
      <a:dk1>
        <a:sysClr val="windowText" lastClr="000000"/>
      </a:dk1>
      <a:lt1>
        <a:sysClr val="window" lastClr="CCE8CF"/>
      </a:lt1>
      <a:dk2>
        <a:srgbClr val="44546A"/>
      </a:dk2>
      <a:lt2>
        <a:srgbClr val="E7E6E6"/>
      </a:lt2>
      <a:accent1>
        <a:srgbClr val="0070C0"/>
      </a:accent1>
      <a:accent2>
        <a:srgbClr val="BFBFBF"/>
      </a:accent2>
      <a:accent3>
        <a:srgbClr val="0070C0"/>
      </a:accent3>
      <a:accent4>
        <a:srgbClr val="BFBFBF"/>
      </a:accent4>
      <a:accent5>
        <a:srgbClr val="0070C0"/>
      </a:accent5>
      <a:accent6>
        <a:srgbClr val="BFBFBF"/>
      </a:accent6>
      <a:hlink>
        <a:srgbClr val="0070C0"/>
      </a:hlink>
      <a:folHlink>
        <a:srgbClr val="BFBFBF"/>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2112</Words>
  <Application>Microsoft Office PowerPoint</Application>
  <PresentationFormat>自定义</PresentationFormat>
  <Paragraphs>94</Paragraphs>
  <Slides>20</Slides>
  <Notes>20</Notes>
  <HiddenSlides>0</HiddenSlides>
  <MMClips>1</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bt342</dc:title>
  <dc:creator/>
  <cp:lastModifiedBy/>
  <cp:revision>1</cp:revision>
  <dcterms:created xsi:type="dcterms:W3CDTF">2016-12-18T13:13:16Z</dcterms:created>
  <dcterms:modified xsi:type="dcterms:W3CDTF">2017-06-03T07:26:01Z</dcterms:modified>
</cp:coreProperties>
</file>