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1"/>
  </p:notesMasterIdLst>
  <p:handoutMasterIdLst>
    <p:handoutMasterId r:id="rId52"/>
  </p:handoutMasterIdLst>
  <p:sldIdLst>
    <p:sldId id="1398" r:id="rId2"/>
    <p:sldId id="1401" r:id="rId3"/>
    <p:sldId id="1402" r:id="rId4"/>
    <p:sldId id="1585" r:id="rId5"/>
    <p:sldId id="1403" r:id="rId6"/>
    <p:sldId id="1404" r:id="rId7"/>
    <p:sldId id="1584" r:id="rId8"/>
    <p:sldId id="1543" r:id="rId9"/>
    <p:sldId id="1545" r:id="rId10"/>
    <p:sldId id="1546" r:id="rId11"/>
    <p:sldId id="1547" r:id="rId12"/>
    <p:sldId id="1586" r:id="rId13"/>
    <p:sldId id="1587" r:id="rId14"/>
    <p:sldId id="1548" r:id="rId15"/>
    <p:sldId id="1549" r:id="rId16"/>
    <p:sldId id="1551" r:id="rId17"/>
    <p:sldId id="1552" r:id="rId18"/>
    <p:sldId id="1553" r:id="rId19"/>
    <p:sldId id="1555" r:id="rId20"/>
    <p:sldId id="1556" r:id="rId21"/>
    <p:sldId id="1602" r:id="rId22"/>
    <p:sldId id="1558" r:id="rId23"/>
    <p:sldId id="1601" r:id="rId24"/>
    <p:sldId id="1607" r:id="rId25"/>
    <p:sldId id="1561" r:id="rId26"/>
    <p:sldId id="1565" r:id="rId27"/>
    <p:sldId id="1568" r:id="rId28"/>
    <p:sldId id="1566" r:id="rId29"/>
    <p:sldId id="1569" r:id="rId30"/>
    <p:sldId id="1588" r:id="rId31"/>
    <p:sldId id="1570" r:id="rId32"/>
    <p:sldId id="1571" r:id="rId33"/>
    <p:sldId id="1608" r:id="rId34"/>
    <p:sldId id="1573" r:id="rId35"/>
    <p:sldId id="1576" r:id="rId36"/>
    <p:sldId id="1582" r:id="rId37"/>
    <p:sldId id="1578" r:id="rId38"/>
    <p:sldId id="1579" r:id="rId39"/>
    <p:sldId id="1590" r:id="rId40"/>
    <p:sldId id="1592" r:id="rId41"/>
    <p:sldId id="1593" r:id="rId42"/>
    <p:sldId id="1594" r:id="rId43"/>
    <p:sldId id="1595" r:id="rId44"/>
    <p:sldId id="1598" r:id="rId45"/>
    <p:sldId id="1597" r:id="rId46"/>
    <p:sldId id="1599" r:id="rId47"/>
    <p:sldId id="1580" r:id="rId48"/>
    <p:sldId id="1581" r:id="rId49"/>
    <p:sldId id="795" r:id="rId50"/>
  </p:sldIdLst>
  <p:sldSz cx="9144000" cy="6858000" type="screen4x3"/>
  <p:notesSz cx="6834188" cy="9979025"/>
  <p:defaultTextStyle>
    <a:defPPr>
      <a:defRPr lang="en-US"/>
    </a:defPPr>
    <a:lvl1pPr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1pPr>
    <a:lvl2pPr marL="4572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2pPr>
    <a:lvl3pPr marL="9144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3pPr>
    <a:lvl4pPr marL="13716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4pPr>
    <a:lvl5pPr marL="18288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FF9900"/>
    <a:srgbClr val="FF00FF"/>
    <a:srgbClr val="33CCCC"/>
    <a:srgbClr val="FF66FF"/>
    <a:srgbClr val="0000FF"/>
    <a:srgbClr val="008000"/>
    <a:srgbClr val="FF6600"/>
    <a:srgbClr val="8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06" autoAdjust="0"/>
    <p:restoredTop sz="96429" autoAdjust="0"/>
  </p:normalViewPr>
  <p:slideViewPr>
    <p:cSldViewPr>
      <p:cViewPr>
        <p:scale>
          <a:sx n="50" d="100"/>
          <a:sy n="50" d="100"/>
        </p:scale>
        <p:origin x="-85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2" y="75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fld id="{A33B1ADD-C70F-46E0-B00F-63E1124DC49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275"/>
            <a:ext cx="5011738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fld id="{6564EDA8-F2BC-4640-B7AC-63A2847881A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</a:t>
            </a:r>
            <a:endParaRPr lang="en-US" altLang="zh-CN" dirty="0" smtClean="0"/>
          </a:p>
          <a:p>
            <a:r>
              <a:rPr lang="zh-CN" altLang="en-US" dirty="0" smtClean="0"/>
              <a:t>编辑母版副标题样式</a:t>
            </a:r>
            <a:endParaRPr lang="zh-CN" altLang="en-US" dirty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20" name="灯片编号占位符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3" name="日期占位符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15" name="页脚占位符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39999">
              <a:srgbClr val="0A128C"/>
            </a:gs>
            <a:gs pos="39999">
              <a:srgbClr val="0A128C"/>
            </a:gs>
            <a:gs pos="30000">
              <a:srgbClr val="0A128C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633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3175" y="-6350"/>
            <a:ext cx="915035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61510" y="0"/>
            <a:ext cx="87759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 rt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654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55DA-3CDF-4A6B-9C53-AFD1F8F62589}" type="datetimeFigureOut">
              <a:rPr lang="zh-CN" altLang="en-US" smtClean="0"/>
              <a:pPr/>
              <a:t>2019/2/24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510" y="1178749"/>
            <a:ext cx="8775975" cy="5310591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3184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1806344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" y="6497057"/>
            <a:ext cx="2906813" cy="36094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lang="zh-CN" altLang="en-US" sz="4800" b="1" kern="1200" dirty="0" smtClean="0">
          <a:solidFill>
            <a:srgbClr val="CC6600"/>
          </a:solidFill>
          <a:effectLst>
            <a:outerShdw blurRad="38100" dist="38100" dir="2700000" algn="tl">
              <a:srgbClr val="000000"/>
            </a:outerShdw>
          </a:effectLst>
          <a:latin typeface="隶书" pitchFamily="49" charset="-122"/>
          <a:ea typeface="隶书" pitchFamily="49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600" kern="1200">
          <a:solidFill>
            <a:schemeClr val="bg1"/>
          </a:solidFill>
          <a:latin typeface="仿宋_GB2312" pitchFamily="49" charset="-122"/>
          <a:ea typeface="仿宋_GB2312" pitchFamily="49" charset="-122"/>
          <a:cs typeface="+mn-cs"/>
        </a:defRPr>
      </a:lvl1pPr>
      <a:lvl2pPr marL="742950" indent="-74295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bg1"/>
          </a:solidFill>
          <a:latin typeface="楷体_GB2312" pitchFamily="49" charset="-122"/>
          <a:ea typeface="楷体_GB2312" pitchFamily="49" charset="-122"/>
          <a:cs typeface="+mn-cs"/>
        </a:defRPr>
      </a:lvl2pPr>
      <a:lvl3pPr marL="361950" indent="-36195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Ø"/>
        <a:defRPr sz="3200" kern="1200">
          <a:solidFill>
            <a:schemeClr val="bg1"/>
          </a:solidFill>
          <a:latin typeface="仿宋_GB2312" pitchFamily="49" charset="-122"/>
          <a:ea typeface="仿宋_GB2312" pitchFamily="49" charset="-122"/>
          <a:cs typeface="+mn-cs"/>
        </a:defRPr>
      </a:lvl3pPr>
      <a:lvl4pPr marL="809625" indent="-447675" algn="l" defTabSz="914400" rtl="0" eaLnBrk="1" latinLnBrk="0" hangingPunct="1">
        <a:spcBef>
          <a:spcPct val="20000"/>
        </a:spcBef>
        <a:buClr>
          <a:srgbClr val="FFC000"/>
        </a:buClr>
        <a:buFont typeface="Wingdings" pitchFamily="2" charset="2"/>
        <a:buChar char="ü"/>
        <a:defRPr sz="2800" kern="1200">
          <a:solidFill>
            <a:schemeClr val="bg1"/>
          </a:solidFill>
          <a:latin typeface="楷体_GB2312" pitchFamily="49" charset="-122"/>
          <a:ea typeface="楷体_GB2312" pitchFamily="49" charset="-122"/>
          <a:cs typeface="+mn-cs"/>
        </a:defRPr>
      </a:lvl4pPr>
      <a:lvl5pPr marL="1162050" indent="-352425" algn="l" defTabSz="914400" rtl="0" eaLnBrk="1" latinLnBrk="0" hangingPunct="1">
        <a:spcBef>
          <a:spcPct val="20000"/>
        </a:spcBef>
        <a:buClr>
          <a:srgbClr val="006600"/>
        </a:buClr>
        <a:buSzPct val="80000"/>
        <a:buFont typeface="Wingdings" pitchFamily="2" charset="2"/>
        <a:buChar char="p"/>
        <a:defRPr sz="2800" kern="1200">
          <a:solidFill>
            <a:schemeClr val="bg1"/>
          </a:solidFill>
          <a:latin typeface="华文仿宋" pitchFamily="2" charset="-122"/>
          <a:ea typeface="华文仿宋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12%20&#20851;&#20110;&#39041;&#24067;&#12298;&#26631;&#20934;&#21270;&#20998;&#20844;&#21496;&#12289;&#20107;&#19994;&#37096;&#30340;&#22522;&#26412;&#35201;&#27714;&#12299;&#30340;&#36890;&#30693;.doc" TargetMode="External"/><Relationship Id="rId7" Type="http://schemas.openxmlformats.org/officeDocument/2006/relationships/hyperlink" Target="14%20&#20851;&#20110;&#23433;&#20840;&#29983;&#20135;&#30563;&#26597;&#31561;&#24037;&#20316;&#32452;&#36127;&#36131;&#20154;&#32856;&#20219;&#20915;&#23450;.doc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hyperlink" Target="14%20&#20851;&#20110;&#32452;&#24314;&#23433;&#20840;&#29983;&#20135;&#30563;&#26597;&#32452;&#31561;&#22235;&#20010;&#24037;&#20316;&#32452;&#30340;&#36890;&#30693;.doc" TargetMode="External"/><Relationship Id="rId5" Type="http://schemas.openxmlformats.org/officeDocument/2006/relationships/hyperlink" Target="13%20&#20851;&#20110;&#32452;&#24314;&#8220;&#30417;&#29702;&#21161;&#25163;&#8221;&#35838;&#39064;&#32452;&#30340;&#20915;&#23450;.doc" TargetMode="External"/><Relationship Id="rId4" Type="http://schemas.openxmlformats.org/officeDocument/2006/relationships/hyperlink" Target="10%20&#20851;&#20110;&#35268;&#33539;&#20844;&#21496;&#31616;&#31216;&#21450;&#24509;&#26631;&#30340;&#36890;&#30693;.do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74%20%20&#20851;&#20110;&#21512;&#21516;&#22791;&#26696;&#30340;&#36890;&#30693;.doc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hyperlink" Target="114%20%20&#37325;&#30003;&#21171;&#21160;&#32426;&#24459;&#30340;&#20960;&#28857;&#35268;&#23450;.doc" TargetMode="External"/><Relationship Id="rId5" Type="http://schemas.openxmlformats.org/officeDocument/2006/relationships/hyperlink" Target="74%20%20&#20851;&#20110;&#31614;&#23450;&#37319;&#36141;&#21512;&#21516;&#65288;&#21327;&#35758;&#65289;&#24212;&#27880;&#24847;&#20107;&#39033;&#30340;&#36890;&#30693;.doc" TargetMode="External"/><Relationship Id="rId4" Type="http://schemas.openxmlformats.org/officeDocument/2006/relationships/hyperlink" Target="17%20%20&#20851;&#20110;&#24378;&#21270;&#36130;&#21153;&#31649;&#29702;&#30340;&#36890;&#30693;.doc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286635" y="4194085"/>
            <a:ext cx="6705745" cy="1080120"/>
          </a:xfrm>
          <a:prstGeom prst="rect">
            <a:avLst/>
          </a:prstGeom>
          <a:ln w="76200"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buNone/>
            </a:pPr>
            <a:r>
              <a:rPr lang="zh-CN" altLang="en-US" sz="6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隶书"/>
                <a:ea typeface="隶书"/>
              </a:rPr>
              <a:t>欢迎同志们回家开会</a:t>
            </a:r>
            <a:endParaRPr lang="zh-CN" altLang="en-US" sz="6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隶书"/>
              <a:ea typeface="隶书"/>
            </a:endParaRP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3761910" y="5364215"/>
            <a:ext cx="1935215" cy="99011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CN" alt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华文新魏" pitchFamily="2" charset="-122"/>
                <a:ea typeface="华文新魏" pitchFamily="2" charset="-122"/>
              </a:rPr>
              <a:t>刘凤奎</a:t>
            </a:r>
          </a:p>
        </p:txBody>
      </p:sp>
      <p:pic>
        <p:nvPicPr>
          <p:cNvPr id="6" name="Picture 3" descr="图片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6825" y="818710"/>
            <a:ext cx="3241675" cy="32416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②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③</a:t>
            </a:r>
            <a:r>
              <a:rPr lang="zh-CN" altLang="zh-CN" sz="3200" b="1" dirty="0" smtClean="0"/>
              <a:t>员工待遇要规范</a:t>
            </a:r>
          </a:p>
          <a:p>
            <a:pPr marL="449263" indent="-449263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工资</a:t>
            </a:r>
            <a:r>
              <a:rPr lang="zh-CN" altLang="en-US" sz="2800" dirty="0" smtClean="0">
                <a:ea typeface="楷体_GB2312" pitchFamily="49" charset="-122"/>
              </a:rPr>
              <a:t>及</a:t>
            </a:r>
            <a:r>
              <a:rPr lang="zh-CN" altLang="zh-CN" sz="2800" dirty="0" smtClean="0">
                <a:ea typeface="楷体_GB2312" pitchFamily="49" charset="-122"/>
              </a:rPr>
              <a:t>考勤表要二级</a:t>
            </a:r>
            <a:r>
              <a:rPr lang="zh-CN" altLang="en-US" sz="2800" dirty="0" smtClean="0">
                <a:ea typeface="楷体_GB2312" pitchFamily="49" charset="-122"/>
              </a:rPr>
              <a:t>负责人</a:t>
            </a:r>
            <a:r>
              <a:rPr lang="zh-CN" altLang="zh-CN" sz="2800" dirty="0" smtClean="0">
                <a:ea typeface="楷体_GB2312" pitchFamily="49" charset="-122"/>
              </a:rPr>
              <a:t>签</a:t>
            </a:r>
            <a:r>
              <a:rPr lang="zh-CN" altLang="en-US" sz="2800" dirty="0" smtClean="0">
                <a:ea typeface="楷体_GB2312" pitchFamily="49" charset="-122"/>
              </a:rPr>
              <a:t>审</a:t>
            </a:r>
            <a:endParaRPr lang="zh-CN" altLang="zh-CN" sz="2800" dirty="0" smtClean="0">
              <a:ea typeface="楷体_GB2312" pitchFamily="49" charset="-122"/>
            </a:endParaRPr>
          </a:p>
          <a:p>
            <a:pPr marL="449263" indent="-449263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工资标准及发放办法要统一</a:t>
            </a:r>
            <a:endParaRPr lang="en-US" altLang="zh-CN" sz="2800" dirty="0" smtClean="0">
              <a:ea typeface="楷体_GB2312" pitchFamily="49" charset="-122"/>
            </a:endParaRPr>
          </a:p>
          <a:p>
            <a:pPr marL="449263" indent="-449263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为</a:t>
            </a:r>
            <a:r>
              <a:rPr lang="en-US" altLang="zh-CN" sz="2800" dirty="0" smtClean="0">
                <a:ea typeface="楷体_GB2312" pitchFamily="49" charset="-122"/>
              </a:rPr>
              <a:t>1</a:t>
            </a:r>
            <a:r>
              <a:rPr lang="zh-CN" altLang="zh-CN" sz="2800" dirty="0" smtClean="0">
                <a:ea typeface="楷体_GB2312" pitchFamily="49" charset="-122"/>
              </a:rPr>
              <a:t>和</a:t>
            </a:r>
            <a:r>
              <a:rPr lang="en-US" altLang="zh-CN" sz="2800" dirty="0" smtClean="0">
                <a:ea typeface="楷体_GB2312" pitchFamily="49" charset="-122"/>
              </a:rPr>
              <a:t>2</a:t>
            </a:r>
            <a:r>
              <a:rPr lang="zh-CN" altLang="zh-CN" sz="2800" dirty="0" smtClean="0">
                <a:ea typeface="楷体_GB2312" pitchFamily="49" charset="-122"/>
              </a:rPr>
              <a:t>的员工买社保</a:t>
            </a:r>
          </a:p>
          <a:p>
            <a:pPr marL="449263" indent="-449263">
              <a:lnSpc>
                <a:spcPct val="11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节假日加班给加班工资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zh-CN" altLang="zh-CN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②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③</a:t>
            </a:r>
            <a:r>
              <a:rPr lang="zh-CN" altLang="zh-CN" sz="3200" b="1" dirty="0" smtClean="0"/>
              <a:t>员工待遇要规范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④</a:t>
            </a:r>
            <a:r>
              <a:rPr lang="zh-CN" altLang="zh-CN" sz="3200" b="1" dirty="0" smtClean="0"/>
              <a:t>监理服务要规范</a:t>
            </a:r>
            <a:endParaRPr lang="en-US" altLang="zh-CN" sz="3200" b="1" dirty="0" smtClean="0"/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大力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开展</a:t>
            </a: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三体系贯标</a:t>
            </a:r>
          </a:p>
          <a:p>
            <a:pPr marL="895350" indent="31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实现监理服务标准化</a:t>
            </a:r>
            <a:endParaRPr lang="en-US" altLang="zh-CN" sz="2800" dirty="0" smtClean="0"/>
          </a:p>
          <a:p>
            <a:pPr marL="895350" indent="31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800" dirty="0" smtClean="0"/>
              <a:t>日常管理</a:t>
            </a:r>
            <a:r>
              <a:rPr lang="zh-CN" altLang="zh-CN" sz="2800" dirty="0" smtClean="0"/>
              <a:t>规范化</a:t>
            </a:r>
            <a:endParaRPr lang="zh-CN" altLang="zh-CN" sz="2800" b="1" dirty="0" smtClean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②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③</a:t>
            </a:r>
            <a:r>
              <a:rPr lang="zh-CN" altLang="zh-CN" sz="3200" b="1" dirty="0" smtClean="0"/>
              <a:t>员工待遇要规范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④</a:t>
            </a:r>
            <a:r>
              <a:rPr lang="zh-CN" altLang="zh-CN" sz="3200" b="1" dirty="0" smtClean="0"/>
              <a:t>监理服务要规范</a:t>
            </a:r>
            <a:endParaRPr lang="en-US" altLang="zh-CN" sz="3200" b="1" dirty="0" smtClean="0"/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大力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开展</a:t>
            </a: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三体系贯标</a:t>
            </a:r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全面推行“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监理</a:t>
            </a: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助手”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solidFill>
                  <a:srgbClr val="FFFF00"/>
                </a:solidFill>
                <a:ea typeface="楷体_GB2312" pitchFamily="49" charset="-122"/>
              </a:rPr>
              <a:t>资料即时性和真实性</a:t>
            </a:r>
            <a:r>
              <a:rPr lang="zh-CN" altLang="en-US" sz="2800" dirty="0" smtClean="0">
                <a:solidFill>
                  <a:srgbClr val="FFFF00"/>
                </a:solidFill>
                <a:ea typeface="楷体_GB2312" pitchFamily="49" charset="-122"/>
              </a:rPr>
              <a:t>，</a:t>
            </a:r>
            <a:r>
              <a:rPr lang="zh-CN" altLang="zh-CN" sz="2800" dirty="0" smtClean="0">
                <a:solidFill>
                  <a:srgbClr val="FFFF00"/>
                </a:solidFill>
                <a:ea typeface="楷体_GB2312" pitchFamily="49" charset="-122"/>
              </a:rPr>
              <a:t>便于时空跨度大的管理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solidFill>
                  <a:srgbClr val="FFFF00"/>
                </a:solidFill>
                <a:ea typeface="楷体_GB2312" pitchFamily="49" charset="-122"/>
              </a:rPr>
              <a:t>提高工作效率</a:t>
            </a:r>
            <a:r>
              <a:rPr lang="zh-CN" altLang="en-US" sz="2800" dirty="0" smtClean="0">
                <a:solidFill>
                  <a:srgbClr val="FFFF00"/>
                </a:solidFill>
                <a:ea typeface="楷体_GB2312" pitchFamily="49" charset="-122"/>
              </a:rPr>
              <a:t>，</a:t>
            </a:r>
            <a:r>
              <a:rPr lang="zh-CN" altLang="zh-CN" sz="2800" dirty="0" smtClean="0">
                <a:solidFill>
                  <a:srgbClr val="FFFF00"/>
                </a:solidFill>
                <a:ea typeface="楷体_GB2312" pitchFamily="49" charset="-122"/>
              </a:rPr>
              <a:t>便于整理竣工资料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②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③</a:t>
            </a:r>
            <a:r>
              <a:rPr lang="zh-CN" altLang="zh-CN" sz="3200" b="1" dirty="0" smtClean="0"/>
              <a:t>员工待遇要规范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④</a:t>
            </a:r>
            <a:r>
              <a:rPr lang="zh-CN" altLang="zh-CN" sz="3200" b="1" dirty="0" smtClean="0"/>
              <a:t>监理服务要规范</a:t>
            </a:r>
            <a:endParaRPr lang="en-US" altLang="zh-CN" sz="3200" b="1" dirty="0" smtClean="0"/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大力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开展</a:t>
            </a: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三体系贯标</a:t>
            </a:r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全面推行“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监理</a:t>
            </a:r>
            <a:r>
              <a:rPr lang="zh-CN" altLang="zh-CN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助手”</a:t>
            </a:r>
            <a:endParaRPr lang="en-US" altLang="zh-CN" sz="2800" b="1" dirty="0" smtClean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49263" indent="-84138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8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强化自我约束</a:t>
            </a:r>
            <a:endParaRPr lang="zh-CN" altLang="zh-CN" sz="2800" b="1" dirty="0" smtClean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000" dirty="0" smtClean="0">
                <a:ea typeface="楷体_GB2312" pitchFamily="49" charset="-122"/>
              </a:rPr>
              <a:t>二级机构首长签</a:t>
            </a:r>
            <a:r>
              <a:rPr lang="en-US" altLang="zh-CN" sz="2000" dirty="0" smtClean="0">
                <a:ea typeface="楷体_GB2312" pitchFamily="49" charset="-122"/>
              </a:rPr>
              <a:t>《</a:t>
            </a:r>
            <a:r>
              <a:rPr lang="zh-CN" altLang="en-US" sz="2000" b="1" dirty="0" smtClean="0">
                <a:solidFill>
                  <a:srgbClr val="FFFF00"/>
                </a:solidFill>
                <a:ea typeface="楷体_GB2312" pitchFamily="49" charset="-122"/>
              </a:rPr>
              <a:t>安全质量廉洁</a:t>
            </a:r>
            <a:r>
              <a:rPr lang="zh-CN" altLang="zh-CN" sz="2000" b="1" dirty="0" smtClean="0">
                <a:solidFill>
                  <a:srgbClr val="FFFF00"/>
                </a:solidFill>
                <a:ea typeface="楷体_GB2312" pitchFamily="49" charset="-122"/>
              </a:rPr>
              <a:t>责任状</a:t>
            </a:r>
            <a:r>
              <a:rPr lang="en-US" altLang="zh-CN" sz="2000" dirty="0" smtClean="0">
                <a:ea typeface="楷体_GB2312" pitchFamily="49" charset="-122"/>
              </a:rPr>
              <a:t>》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000" dirty="0" smtClean="0">
                <a:ea typeface="楷体_GB2312" pitchFamily="49" charset="-122"/>
              </a:rPr>
              <a:t>项目总监用</a:t>
            </a:r>
            <a:r>
              <a:rPr lang="en-US" altLang="zh-CN" sz="2000" b="1" dirty="0" smtClean="0"/>
              <a:t>《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安全质量</a:t>
            </a:r>
            <a:r>
              <a:rPr lang="zh-CN" altLang="zh-CN" sz="2000" b="1" dirty="0" smtClean="0">
                <a:solidFill>
                  <a:srgbClr val="FF0000"/>
                </a:solidFill>
              </a:rPr>
              <a:t>承诺书</a:t>
            </a:r>
            <a:r>
              <a:rPr lang="en-US" altLang="zh-CN" sz="2000" dirty="0" smtClean="0">
                <a:ea typeface="楷体_GB2312" pitchFamily="49" charset="-122"/>
              </a:rPr>
              <a:t>》</a:t>
            </a:r>
            <a:r>
              <a:rPr lang="zh-CN" altLang="en-US" sz="2000" dirty="0" smtClean="0">
                <a:ea typeface="楷体_GB2312" pitchFamily="49" charset="-122"/>
              </a:rPr>
              <a:t>换授权书</a:t>
            </a:r>
            <a:endParaRPr lang="zh-CN" altLang="zh-CN" sz="2000" b="1" dirty="0" smtClean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3.</a:t>
            </a:r>
            <a:r>
              <a:rPr lang="zh-CN" altLang="zh-CN" dirty="0" smtClean="0"/>
              <a:t>重温有关规定</a:t>
            </a:r>
            <a:endParaRPr lang="zh-CN" altLang="en-US" dirty="0" smtClean="0">
              <a:latin typeface="仿宋_GB2312" pitchFamily="49" charset="-122"/>
            </a:endParaRPr>
          </a:p>
          <a:p>
            <a:pPr algn="ctr"/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规定必须落到实处才有意义</a:t>
            </a:r>
            <a:endParaRPr lang="en-US" altLang="zh-CN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altLang="zh-CN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重温有关规定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</p:txBody>
      </p:sp>
      <p:sp>
        <p:nvSpPr>
          <p:cNvPr id="4" name="AutoShape 5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86536" y="306896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400" dirty="0" smtClean="0"/>
              <a:t>②关于颁布《标准化分公司、事业部的基本要求》</a:t>
            </a:r>
            <a:r>
              <a:rPr lang="en-US" altLang="zh-CN" sz="2400" dirty="0" smtClean="0"/>
              <a:t> </a:t>
            </a:r>
            <a:r>
              <a:rPr lang="zh-CN" altLang="zh-CN" sz="2400" dirty="0" smtClean="0"/>
              <a:t>的通知</a:t>
            </a:r>
          </a:p>
        </p:txBody>
      </p:sp>
      <p:sp>
        <p:nvSpPr>
          <p:cNvPr id="6" name="AutoShape 5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386536" y="2123855"/>
            <a:ext cx="576064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①关于规范公司简称及徽标的通知</a:t>
            </a:r>
          </a:p>
        </p:txBody>
      </p:sp>
      <p:sp>
        <p:nvSpPr>
          <p:cNvPr id="7" name="AutoShape 5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386536" y="405907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③</a:t>
            </a:r>
            <a:r>
              <a:rPr lang="zh-CN" altLang="zh-CN" sz="2800" dirty="0" smtClean="0"/>
              <a:t>关于组建“监理助手”课题组的决定</a:t>
            </a:r>
            <a:endParaRPr lang="zh-CN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5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386536" y="513919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④关于组建</a:t>
            </a:r>
            <a:r>
              <a:rPr lang="zh-CN" altLang="zh-CN" sz="2800" dirty="0" smtClean="0">
                <a:hlinkClick r:id="rId7" action="ppaction://hlinkfile"/>
              </a:rPr>
              <a:t>安全生产</a:t>
            </a:r>
            <a:r>
              <a:rPr lang="zh-CN" altLang="zh-CN" sz="2800" dirty="0" smtClean="0"/>
              <a:t>督查组等</a:t>
            </a:r>
            <a:r>
              <a:rPr lang="zh-CN" altLang="en-US" sz="2800" dirty="0" smtClean="0"/>
              <a:t>三</a:t>
            </a:r>
            <a:r>
              <a:rPr lang="zh-CN" altLang="zh-CN" sz="2800" dirty="0" smtClean="0"/>
              <a:t>个工作组的通知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重温有关规定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</p:txBody>
      </p:sp>
      <p:sp>
        <p:nvSpPr>
          <p:cNvPr id="4" name="AutoShape 5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86535" y="3068960"/>
            <a:ext cx="5085565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⑥关于投标及合同管理的文件</a:t>
            </a:r>
          </a:p>
        </p:txBody>
      </p:sp>
      <p:sp>
        <p:nvSpPr>
          <p:cNvPr id="6" name="AutoShape 5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386535" y="2123855"/>
            <a:ext cx="4005445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⑤关于财务管理的文件</a:t>
            </a:r>
            <a:endParaRPr lang="zh-CN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utoShape 5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386536" y="4059070"/>
            <a:ext cx="8235914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⑦关于签订</a:t>
            </a:r>
            <a:r>
              <a:rPr lang="zh-CN" altLang="zh-CN" sz="2000" dirty="0" smtClean="0"/>
              <a:t>〝</a:t>
            </a:r>
            <a:r>
              <a:rPr lang="zh-CN" altLang="zh-CN" sz="2800" dirty="0" smtClean="0"/>
              <a:t>采购合同</a:t>
            </a:r>
            <a:r>
              <a:rPr lang="zh-CN" altLang="zh-CN" sz="2000" dirty="0" smtClean="0"/>
              <a:t>（</a:t>
            </a:r>
            <a:r>
              <a:rPr lang="zh-CN" altLang="zh-CN" sz="2800" dirty="0" smtClean="0"/>
              <a:t>协议</a:t>
            </a:r>
            <a:r>
              <a:rPr lang="zh-CN" altLang="zh-CN" sz="2000" dirty="0" smtClean="0"/>
              <a:t>）〞</a:t>
            </a:r>
            <a:r>
              <a:rPr lang="zh-CN" altLang="zh-CN" sz="2800" dirty="0" smtClean="0"/>
              <a:t>应注意事项的通知</a:t>
            </a:r>
            <a:endParaRPr lang="zh-CN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5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386536" y="5139190"/>
            <a:ext cx="468052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⑧重申劳动纪律的几</a:t>
            </a:r>
            <a:r>
              <a:rPr lang="zh-CN" altLang="zh-CN" sz="2800" dirty="0" smtClean="0">
                <a:hlinkClick r:id="rId6" action="ppaction://hlinkfile"/>
              </a:rPr>
              <a:t>点</a:t>
            </a:r>
            <a:r>
              <a:rPr lang="zh-CN" altLang="zh-CN" sz="2800" dirty="0" smtClean="0"/>
              <a:t>规定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indent="-449263"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zh-CN" altLang="zh-CN" sz="48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我们是正规企业</a:t>
            </a:r>
            <a:r>
              <a:rPr lang="zh-CN" altLang="en-US" sz="48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员工，</a:t>
            </a:r>
            <a:r>
              <a:rPr lang="zh-CN" altLang="zh-CN" sz="54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不能</a:t>
            </a:r>
            <a:endParaRPr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itchFamily="49" charset="-122"/>
              <a:ea typeface="黑体" pitchFamily="49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4000" b="1" dirty="0" smtClean="0">
                <a:solidFill>
                  <a:srgbClr val="FFFF00"/>
                </a:solidFill>
              </a:rPr>
              <a:t>既要公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职人员</a:t>
            </a:r>
            <a:r>
              <a:rPr lang="zh-CN" altLang="zh-CN" sz="4000" b="1" dirty="0" smtClean="0">
                <a:solidFill>
                  <a:srgbClr val="FFFF00"/>
                </a:solidFill>
              </a:rPr>
              <a:t>的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待遇和</a:t>
            </a:r>
            <a:r>
              <a:rPr lang="zh-CN" altLang="zh-CN" sz="4000" b="1" dirty="0" smtClean="0">
                <a:solidFill>
                  <a:srgbClr val="FFFF00"/>
                </a:solidFill>
              </a:rPr>
              <a:t>保障</a:t>
            </a:r>
            <a:endParaRPr lang="en-US" altLang="zh-CN" sz="4000" b="1" dirty="0" smtClean="0">
              <a:solidFill>
                <a:srgbClr val="FFFF00"/>
              </a:solidFill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4000" b="1" dirty="0" smtClean="0">
                <a:solidFill>
                  <a:srgbClr val="FFFF00"/>
                </a:solidFill>
              </a:rPr>
              <a:t>又要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无业游民</a:t>
            </a:r>
            <a:r>
              <a:rPr lang="zh-CN" altLang="zh-CN" sz="4000" b="1" dirty="0" smtClean="0">
                <a:solidFill>
                  <a:srgbClr val="FFFF00"/>
                </a:solidFill>
              </a:rPr>
              <a:t>的自由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和</a:t>
            </a:r>
            <a:r>
              <a:rPr lang="zh-CN" altLang="zh-CN" sz="4000" b="1" dirty="0" smtClean="0">
                <a:solidFill>
                  <a:srgbClr val="FFFF00"/>
                </a:solidFill>
              </a:rPr>
              <a:t>散漫</a:t>
            </a:r>
            <a:endParaRPr lang="en-US" altLang="zh-CN" sz="40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严格请假制度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强化</a:t>
            </a:r>
            <a:r>
              <a:rPr lang="zh-CN" altLang="zh-CN" sz="3200" dirty="0" smtClean="0">
                <a:ea typeface="楷体_GB2312" pitchFamily="49" charset="-122"/>
              </a:rPr>
              <a:t>劳动纪律</a:t>
            </a:r>
          </a:p>
          <a:p>
            <a:pPr marL="849313" lvl="1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solidFill>
                  <a:srgbClr val="FFFF00"/>
                </a:solidFill>
                <a:ea typeface="楷体_GB2312" pitchFamily="49" charset="-122"/>
              </a:rPr>
              <a:t>（</a:t>
            </a:r>
            <a:r>
              <a:rPr lang="zh-CN" altLang="zh-CN" dirty="0" smtClean="0">
                <a:solidFill>
                  <a:srgbClr val="FFFF00"/>
                </a:solidFill>
              </a:rPr>
              <a:t>当天的事当天清</a:t>
            </a:r>
            <a:r>
              <a:rPr lang="zh-CN" altLang="en-US" dirty="0" smtClean="0">
                <a:solidFill>
                  <a:srgbClr val="FFFF00"/>
                </a:solidFill>
                <a:ea typeface="楷体_GB2312" pitchFamily="49" charset="-122"/>
              </a:rPr>
              <a:t>）</a:t>
            </a:r>
            <a:endParaRPr lang="zh-CN" altLang="zh-CN" dirty="0" smtClean="0">
              <a:solidFill>
                <a:srgbClr val="FFFF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严格请假制度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强化</a:t>
            </a:r>
            <a:r>
              <a:rPr lang="zh-CN" altLang="zh-CN" sz="3200" dirty="0" smtClean="0">
                <a:ea typeface="楷体_GB2312" pitchFamily="49" charset="-122"/>
              </a:rPr>
              <a:t>劳动纪律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不得擅离职守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不允许搪塞或拒不执行公司指令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TH"/>
          <p:cNvPicPr>
            <a:picLocks noChangeAspect="1" noChangeArrowheads="1"/>
          </p:cNvPicPr>
          <p:nvPr/>
        </p:nvPicPr>
        <p:blipFill>
          <a:blip r:embed="rId3" cstate="print">
            <a:lum bright="-15000" contrast="-30000"/>
          </a:blip>
          <a:stretch>
            <a:fillRect/>
          </a:stretch>
        </p:blipFill>
        <p:spPr bwMode="auto">
          <a:xfrm>
            <a:off x="1466655" y="1943835"/>
            <a:ext cx="6705745" cy="452956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0" y="908720"/>
            <a:ext cx="9144000" cy="1485165"/>
          </a:xfrm>
        </p:spPr>
        <p:txBody>
          <a:bodyPr lIns="0" rIns="0">
            <a:noAutofit/>
          </a:bodyPr>
          <a:lstStyle/>
          <a:p>
            <a:r>
              <a:rPr lang="zh-CN" altLang="zh-CN" sz="6000" dirty="0"/>
              <a:t>规范运作</a:t>
            </a:r>
            <a:r>
              <a:rPr lang="zh-CN" altLang="zh-CN" sz="6000" dirty="0" smtClean="0"/>
              <a:t>、</a:t>
            </a:r>
            <a:r>
              <a:rPr lang="zh-CN" altLang="en-US" sz="6000" dirty="0" smtClean="0"/>
              <a:t>健康发展</a:t>
            </a:r>
            <a:r>
              <a:rPr lang="en-US" altLang="zh-CN" sz="3600" spc="-150" dirty="0" smtClean="0">
                <a:solidFill>
                  <a:srgbClr val="0000FF"/>
                </a:solidFill>
                <a:effectLst/>
              </a:rPr>
              <a:t>,</a:t>
            </a:r>
            <a:endParaRPr lang="zh-CN" altLang="en-US" sz="5400" spc="-150" dirty="0">
              <a:solidFill>
                <a:srgbClr val="0000FF"/>
              </a:solidFill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691680" y="4914165"/>
            <a:ext cx="6400800" cy="1478015"/>
          </a:xfrm>
          <a:ln>
            <a:noFill/>
          </a:ln>
        </p:spPr>
        <p:txBody>
          <a:bodyPr/>
          <a:lstStyle/>
          <a:p>
            <a:pPr>
              <a:spcBef>
                <a:spcPts val="0"/>
              </a:spcBef>
            </a:pPr>
            <a:r>
              <a:rPr lang="zh-CN" altLang="en-US" sz="4800" dirty="0" smtClean="0">
                <a:latin typeface="华文行楷" pitchFamily="2" charset="-122"/>
                <a:ea typeface="华文行楷" pitchFamily="2" charset="-122"/>
              </a:rPr>
              <a:t>刘凤奎</a:t>
            </a:r>
          </a:p>
          <a:p>
            <a:pPr>
              <a:spcBef>
                <a:spcPts val="0"/>
              </a:spcBef>
            </a:pPr>
            <a:r>
              <a:rPr lang="zh-CN" altLang="en-US" sz="4000" dirty="0" smtClean="0"/>
              <a:t>20</a:t>
            </a:r>
            <a:r>
              <a:rPr lang="en-US" altLang="zh-CN" sz="4000" dirty="0" smtClean="0"/>
              <a:t>19</a:t>
            </a:r>
            <a:r>
              <a:rPr lang="zh-CN" altLang="en-US" sz="4000" dirty="0" smtClean="0"/>
              <a:t>年</a:t>
            </a:r>
            <a:r>
              <a:rPr lang="en-US" altLang="zh-CN" sz="4000" dirty="0" smtClean="0"/>
              <a:t>2</a:t>
            </a:r>
            <a:r>
              <a:rPr lang="zh-CN" altLang="en-US" sz="4000" dirty="0" smtClean="0"/>
              <a:t>月</a:t>
            </a:r>
            <a:r>
              <a:rPr lang="en-US" altLang="zh-CN" sz="4000" dirty="0" smtClean="0"/>
              <a:t>23</a:t>
            </a:r>
            <a:r>
              <a:rPr lang="zh-CN" altLang="en-US" sz="4000" dirty="0" smtClean="0"/>
              <a:t>日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>
    <p:push dir="d"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②三条纪律化</a:t>
            </a:r>
            <a:r>
              <a:rPr lang="zh-CN" altLang="en-US" sz="3200" b="1" dirty="0" smtClean="0"/>
              <a:t>为</a:t>
            </a:r>
            <a:r>
              <a:rPr lang="zh-CN" altLang="zh-CN" sz="3200" b="1" dirty="0" smtClean="0"/>
              <a:t>内在的</a:t>
            </a:r>
            <a:r>
              <a:rPr lang="zh-CN" altLang="en-US" sz="3200" b="1" dirty="0" smtClean="0"/>
              <a:t>需求</a:t>
            </a:r>
            <a:endParaRPr lang="zh-CN" altLang="zh-CN" sz="3200" b="1" dirty="0" smtClean="0"/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偶尔的</a:t>
            </a:r>
            <a:r>
              <a:rPr lang="zh-CN" altLang="zh-CN" sz="3200" dirty="0" smtClean="0">
                <a:ea typeface="楷体_GB2312" pitchFamily="49" charset="-122"/>
              </a:rPr>
              <a:t>工作瑕疵</a:t>
            </a:r>
            <a:r>
              <a:rPr lang="zh-CN" altLang="en-US" sz="3200" dirty="0" smtClean="0">
                <a:ea typeface="楷体_GB2312" pitchFamily="49" charset="-122"/>
              </a:rPr>
              <a:t>可以原谅</a:t>
            </a:r>
            <a:endParaRPr lang="zh-CN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无心的</a:t>
            </a:r>
            <a:r>
              <a:rPr lang="zh-CN" altLang="zh-CN" sz="3200" dirty="0" smtClean="0">
                <a:ea typeface="楷体_GB2312" pitchFamily="49" charset="-122"/>
              </a:rPr>
              <a:t>工作失误</a:t>
            </a:r>
            <a:r>
              <a:rPr lang="zh-CN" altLang="en-US" sz="3200" dirty="0" smtClean="0">
                <a:ea typeface="楷体_GB2312" pitchFamily="49" charset="-122"/>
              </a:rPr>
              <a:t>，</a:t>
            </a:r>
            <a:r>
              <a:rPr lang="zh-CN" altLang="zh-CN" sz="3200" dirty="0" smtClean="0">
                <a:ea typeface="楷体_GB2312" pitchFamily="49" charset="-122"/>
              </a:rPr>
              <a:t>内部处罚，对外保护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职务犯罪</a:t>
            </a:r>
            <a:r>
              <a:rPr lang="zh-CN" altLang="en-US" sz="3200" dirty="0" smtClean="0">
                <a:ea typeface="楷体_GB2312" pitchFamily="49" charset="-122"/>
              </a:rPr>
              <a:t>，</a:t>
            </a:r>
            <a:r>
              <a:rPr lang="zh-CN" altLang="zh-CN" sz="3200" dirty="0" smtClean="0">
                <a:ea typeface="楷体_GB2312" pitchFamily="49" charset="-122"/>
              </a:rPr>
              <a:t>内部严厉处罚，对外交司法处理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06514" y="3519010"/>
            <a:ext cx="8685965" cy="2970330"/>
          </a:xfrm>
          <a:prstGeom prst="horizontalScroll">
            <a:avLst>
              <a:gd name="adj" fmla="val 12500"/>
            </a:avLst>
          </a:prstGeom>
          <a:solidFill>
            <a:srgbClr val="008000"/>
          </a:solidFill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①清正廉洁，守住法律底线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（让亲人放心）</a:t>
            </a:r>
            <a:endParaRPr lang="zh-CN" altLang="zh-CN" sz="2800" dirty="0" smtClean="0">
              <a:solidFill>
                <a:srgbClr val="FFFF00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②洁身自好，珍惜自身形象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（让自己安心）</a:t>
            </a:r>
            <a:endParaRPr lang="zh-CN" altLang="zh-CN" sz="2800" dirty="0" smtClean="0">
              <a:solidFill>
                <a:srgbClr val="FFFF00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③团结互助，维护集体声誉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（让同事舒心）</a:t>
            </a:r>
            <a:endParaRPr lang="zh-CN" altLang="zh-CN" sz="2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17847 L -0.00243 -0.5118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②三条纪律化</a:t>
            </a:r>
            <a:r>
              <a:rPr lang="zh-CN" altLang="en-US" sz="3200" b="1" dirty="0" smtClean="0"/>
              <a:t>为</a:t>
            </a:r>
            <a:r>
              <a:rPr lang="zh-CN" altLang="zh-CN" sz="3200" b="1" dirty="0" smtClean="0"/>
              <a:t>内在的</a:t>
            </a:r>
            <a:r>
              <a:rPr lang="zh-CN" altLang="en-US" sz="3200" b="1" dirty="0" smtClean="0"/>
              <a:t>需求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③践行忠孝仁恕</a:t>
            </a:r>
            <a:endParaRPr lang="en-US" altLang="zh-CN" sz="3200" b="1" dirty="0" smtClean="0"/>
          </a:p>
          <a:p>
            <a:pPr marL="449263" indent="358775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忠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 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引申到做人做事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，工作尽职尽责</a:t>
            </a:r>
            <a:endParaRPr lang="zh-CN" altLang="zh-CN" sz="3200" b="1" dirty="0" smtClean="0">
              <a:latin typeface="华文楷体" pitchFamily="2" charset="-122"/>
              <a:ea typeface="华文楷体" pitchFamily="2" charset="-122"/>
            </a:endParaRPr>
          </a:p>
          <a:p>
            <a:pPr marL="449263" indent="358775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FF00"/>
                </a:solidFill>
                <a:latin typeface="华文彩云" pitchFamily="2" charset="-122"/>
                <a:ea typeface="华文彩云" pitchFamily="2" charset="-122"/>
              </a:rPr>
              <a:t>孝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  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要善待父母</a:t>
            </a:r>
            <a:endParaRPr lang="zh-CN" altLang="zh-CN" sz="3200" b="1" dirty="0" smtClean="0">
              <a:latin typeface="华文楷体" pitchFamily="2" charset="-122"/>
              <a:ea typeface="华文楷体" pitchFamily="2" charset="-122"/>
            </a:endParaRPr>
          </a:p>
          <a:p>
            <a:pPr marL="449263" indent="358775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00FF"/>
                </a:solidFill>
                <a:latin typeface="华文彩云" pitchFamily="2" charset="-122"/>
                <a:ea typeface="华文彩云" pitchFamily="2" charset="-122"/>
              </a:rPr>
              <a:t>仁</a:t>
            </a:r>
            <a:r>
              <a:rPr lang="en-US" altLang="zh-CN" sz="3200" b="1" dirty="0" smtClean="0"/>
              <a:t>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己欲立而立人，己欲达而达人</a:t>
            </a:r>
          </a:p>
          <a:p>
            <a:pPr marL="449263" indent="358775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solidFill>
                  <a:srgbClr val="FFC000"/>
                </a:solidFill>
                <a:latin typeface="华文彩云" pitchFamily="2" charset="-122"/>
                <a:ea typeface="华文彩云" pitchFamily="2" charset="-122"/>
              </a:rPr>
              <a:t>恕</a:t>
            </a:r>
            <a:r>
              <a:rPr lang="en-US" altLang="zh-CN" sz="3200" b="1" dirty="0" smtClean="0"/>
              <a:t>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己之不欲，勿施于人</a:t>
            </a:r>
            <a:endParaRPr lang="zh-CN" altLang="zh-CN" sz="3200" b="1" dirty="0" smtClean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②三条纪律化</a:t>
            </a:r>
            <a:r>
              <a:rPr lang="zh-CN" altLang="en-US" sz="3200" b="1" dirty="0" smtClean="0"/>
              <a:t>为</a:t>
            </a:r>
            <a:r>
              <a:rPr lang="zh-CN" altLang="zh-CN" sz="3200" b="1" dirty="0" smtClean="0"/>
              <a:t>内在的</a:t>
            </a:r>
            <a:r>
              <a:rPr lang="zh-CN" altLang="en-US" sz="3200" b="1" dirty="0" smtClean="0"/>
              <a:t>需求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③践行忠孝仁恕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④不准做不利于团结的事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不允许在网上做不怀好意的吐槽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包容，多看别人的优点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团结互助、相互体谅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②三条纪律化</a:t>
            </a:r>
            <a:r>
              <a:rPr lang="zh-CN" altLang="en-US" sz="3200" b="1" dirty="0" smtClean="0"/>
              <a:t>为</a:t>
            </a:r>
            <a:r>
              <a:rPr lang="zh-CN" altLang="zh-CN" sz="3200" b="1" dirty="0" smtClean="0"/>
              <a:t>内在的</a:t>
            </a:r>
            <a:r>
              <a:rPr lang="zh-CN" altLang="en-US" sz="3200" b="1" dirty="0" smtClean="0"/>
              <a:t>需求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③践行忠孝仁恕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④不准做不利于团结的事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⑤</a:t>
            </a:r>
            <a:r>
              <a:rPr lang="zh-CN" altLang="zh-CN" sz="3200" b="1" dirty="0" smtClean="0"/>
              <a:t>担当责任，矛盾不上交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不能当传声筒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不能当甩手掌柜</a:t>
            </a:r>
            <a:endParaRPr lang="zh-CN" altLang="zh-CN" sz="3200" b="1" dirty="0" smtClean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几条特别要求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①加强组织纪律性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②三条纪律化</a:t>
            </a:r>
            <a:r>
              <a:rPr lang="zh-CN" altLang="en-US" sz="3200" b="1" dirty="0" smtClean="0"/>
              <a:t>为</a:t>
            </a:r>
            <a:r>
              <a:rPr lang="zh-CN" altLang="zh-CN" sz="3200" b="1" dirty="0" smtClean="0"/>
              <a:t>内在的</a:t>
            </a:r>
            <a:r>
              <a:rPr lang="zh-CN" altLang="en-US" sz="3200" b="1" dirty="0" smtClean="0"/>
              <a:t>需求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③践行忠孝仁恕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④不准做不利于团结的事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  ⑤</a:t>
            </a:r>
            <a:r>
              <a:rPr lang="zh-CN" altLang="zh-CN" sz="3200" b="1" dirty="0" smtClean="0"/>
              <a:t>担当责任，矛盾不上交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1.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防范风险，长治久安</a:t>
            </a: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2.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沟通与合作</a:t>
            </a: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3.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心里记事，眼睛管事</a:t>
            </a:r>
          </a:p>
          <a:p>
            <a:pPr lvl="0"/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4.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经营“精</a:t>
            </a:r>
            <a:r>
              <a:rPr lang="zh-CN" altLang="en-US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细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”化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pic>
        <p:nvPicPr>
          <p:cNvPr id="4" name="Picture 4" descr="12650979142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6625" y="2033845"/>
            <a:ext cx="6705745" cy="4436967"/>
          </a:xfrm>
          <a:prstGeom prst="rect">
            <a:avLst/>
          </a:prstGeom>
          <a:noFill/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防范风险，长治久安</a:t>
            </a:r>
            <a:endParaRPr lang="en-US" altLang="zh-CN" dirty="0" smtClean="0"/>
          </a:p>
          <a:p>
            <a:pPr algn="ctr"/>
            <a:r>
              <a:rPr lang="zh-CN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安全问题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要</a:t>
            </a:r>
            <a:r>
              <a:rPr lang="zh-CN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常抓不懈</a:t>
            </a:r>
            <a:endParaRPr lang="en-US" altLang="zh-CN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21550" y="4824155"/>
            <a:ext cx="8190910" cy="900099"/>
          </a:xfrm>
          <a:prstGeom prst="rect">
            <a:avLst/>
          </a:prstGeom>
          <a:solidFill>
            <a:srgbClr val="008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762000" indent="-762000">
              <a:spcBef>
                <a:spcPct val="5000"/>
              </a:spcBef>
              <a:buNone/>
            </a:pPr>
            <a:r>
              <a:rPr kumimoji="1" lang="zh-CN" altLang="zh-CN" sz="4400" b="0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事有备而无患，门虽设而常关</a:t>
            </a:r>
            <a:endParaRPr kumimoji="1" lang="zh-CN" altLang="en-US" sz="4400" b="0" dirty="0">
              <a:solidFill>
                <a:schemeClr val="bg1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防范风险，长治久安</a:t>
            </a:r>
            <a:endParaRPr lang="en-US" altLang="zh-CN" dirty="0" smtClean="0"/>
          </a:p>
          <a:p>
            <a:pPr marL="449263" lvl="0" indent="-449263"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</a:t>
            </a:r>
            <a:r>
              <a:rPr lang="zh-CN" altLang="zh-CN" sz="3200" b="1" dirty="0" smtClean="0"/>
              <a:t>①防火、防盗、防触电</a:t>
            </a:r>
            <a:endParaRPr lang="zh-CN" altLang="en-US" sz="3200" b="1" dirty="0" smtClean="0"/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②交通安全</a:t>
            </a:r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③谨防受骗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谨防诈骗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防止打着我的旗号行骗</a:t>
            </a:r>
            <a:endParaRPr lang="en-US" altLang="zh-CN" sz="4000" dirty="0" smtClean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防范风险，长治久安</a:t>
            </a:r>
            <a:endParaRPr lang="en-US" altLang="zh-CN" dirty="0" smtClean="0"/>
          </a:p>
          <a:p>
            <a:pPr marL="449263" lvl="0" indent="-449263"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</a:t>
            </a:r>
            <a:r>
              <a:rPr lang="zh-CN" altLang="zh-CN" sz="3200" b="1" dirty="0" smtClean="0"/>
              <a:t>①防火、防盗、防触电</a:t>
            </a:r>
            <a:endParaRPr lang="zh-CN" altLang="en-US" sz="3200" b="1" dirty="0" smtClean="0"/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②交通安全</a:t>
            </a:r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③谨防受骗</a:t>
            </a:r>
            <a:endParaRPr lang="en-US" altLang="zh-CN" sz="3200" b="1" dirty="0" smtClean="0"/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④防患于未然</a:t>
            </a:r>
            <a:endParaRPr lang="en-US" altLang="zh-CN" sz="3200" b="1" dirty="0" smtClean="0"/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买意外伤害险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不能分光吃净</a:t>
            </a:r>
            <a:endParaRPr lang="en-US" altLang="zh-CN" sz="4000" dirty="0" smtClean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2.</a:t>
            </a:r>
            <a:r>
              <a:rPr lang="zh-CN" altLang="zh-CN" dirty="0" smtClean="0"/>
              <a:t>沟通与合作</a:t>
            </a:r>
            <a:endParaRPr lang="en-US" altLang="zh-CN" dirty="0" smtClean="0"/>
          </a:p>
          <a:p>
            <a:pPr indent="-68263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en-US" dirty="0" smtClean="0"/>
              <a:t>沟通是合作的前提</a:t>
            </a:r>
            <a:endParaRPr lang="en-US" altLang="zh-CN" dirty="0" smtClean="0"/>
          </a:p>
          <a:p>
            <a:pPr indent="-68263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沟通是避免或消除误会的唯一途径</a:t>
            </a:r>
            <a:endParaRPr lang="en-US" altLang="zh-CN" sz="4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161510" y="3338990"/>
            <a:ext cx="8775975" cy="3203975"/>
          </a:xfrm>
          <a:prstGeom prst="horizontalScroll">
            <a:avLst>
              <a:gd name="adj" fmla="val 12500"/>
            </a:avLst>
          </a:prstGeom>
          <a:solidFill>
            <a:srgbClr val="008000"/>
          </a:solidFill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en-US" dirty="0" smtClean="0">
                <a:solidFill>
                  <a:schemeClr val="bg1"/>
                </a:solidFill>
              </a:rPr>
              <a:t>误会的产生：</a:t>
            </a:r>
            <a:r>
              <a:rPr lang="zh-CN" altLang="en-US" dirty="0" smtClean="0">
                <a:solidFill>
                  <a:srgbClr val="FF00FF"/>
                </a:solidFill>
              </a:rPr>
              <a:t>你不说，我也不问</a:t>
            </a:r>
            <a:endParaRPr lang="en-US" altLang="zh-CN" dirty="0" smtClean="0">
              <a:solidFill>
                <a:srgbClr val="FF00FF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en-US" dirty="0" smtClean="0">
                <a:solidFill>
                  <a:schemeClr val="bg1"/>
                </a:solidFill>
              </a:rPr>
              <a:t>避免误会：  </a:t>
            </a:r>
            <a:r>
              <a:rPr lang="zh-CN" altLang="en-US" dirty="0" smtClean="0">
                <a:solidFill>
                  <a:srgbClr val="FFFF00"/>
                </a:solidFill>
              </a:rPr>
              <a:t>你不问，我也说</a:t>
            </a:r>
            <a:r>
              <a:rPr lang="zh-CN" altLang="en-US" sz="2800" dirty="0" smtClean="0">
                <a:solidFill>
                  <a:schemeClr val="bg1"/>
                </a:solidFill>
              </a:rPr>
              <a:t>（主动）</a:t>
            </a:r>
            <a:endParaRPr lang="en-US" altLang="zh-CN" sz="2800" dirty="0" smtClean="0">
              <a:solidFill>
                <a:schemeClr val="bg1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en-US" dirty="0" smtClean="0">
                <a:solidFill>
                  <a:schemeClr val="bg1"/>
                </a:solidFill>
              </a:rPr>
              <a:t>消除误会：  </a:t>
            </a:r>
            <a:r>
              <a:rPr lang="zh-CN" altLang="en-US" dirty="0" smtClean="0">
                <a:solidFill>
                  <a:srgbClr val="FFFF00"/>
                </a:solidFill>
              </a:rPr>
              <a:t>你不说，我就问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6000" dirty="0">
                <a:solidFill>
                  <a:srgbClr val="C00000"/>
                </a:solidFill>
                <a:latin typeface="隶书"/>
                <a:ea typeface="华文新魏"/>
              </a:rPr>
              <a:t>规范运作</a:t>
            </a:r>
            <a:r>
              <a:rPr lang="zh-CN" altLang="zh-CN" sz="6000" dirty="0" smtClean="0">
                <a:solidFill>
                  <a:srgbClr val="C00000"/>
                </a:solidFill>
                <a:latin typeface="隶书"/>
                <a:ea typeface="华文新魏"/>
              </a:rPr>
              <a:t>、</a:t>
            </a:r>
            <a:r>
              <a:rPr lang="zh-CN" altLang="en-US" sz="6000" dirty="0" smtClean="0">
                <a:solidFill>
                  <a:srgbClr val="C00000"/>
                </a:solidFill>
                <a:latin typeface="隶书"/>
                <a:ea typeface="华文新魏"/>
              </a:rPr>
              <a:t>健康发展</a:t>
            </a:r>
            <a:endParaRPr lang="zh-CN" altLang="en-US" sz="6000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62000" indent="-762000">
              <a:spcBef>
                <a:spcPct val="50000"/>
              </a:spcBef>
            </a:pPr>
            <a:endParaRPr lang="en-US" altLang="zh-CN" dirty="0" smtClean="0"/>
          </a:p>
          <a:p>
            <a:pPr marL="762000" indent="-762000">
              <a:spcBef>
                <a:spcPct val="50000"/>
              </a:spcBef>
            </a:pPr>
            <a:r>
              <a:rPr lang="zh-CN" altLang="en-US" sz="4800" dirty="0" smtClean="0"/>
              <a:t>   </a:t>
            </a:r>
            <a:r>
              <a:rPr lang="zh-CN" altLang="en-US" sz="4800" b="1" dirty="0" smtClean="0"/>
              <a:t>第一部分  基本要求</a:t>
            </a:r>
          </a:p>
          <a:p>
            <a:pPr marL="762000" indent="-762000">
              <a:spcBef>
                <a:spcPct val="50000"/>
              </a:spcBef>
            </a:pPr>
            <a:r>
              <a:rPr lang="zh-CN" altLang="en-US" sz="4800" b="1" dirty="0" smtClean="0"/>
              <a:t>   第二部分  注意事项</a:t>
            </a:r>
          </a:p>
          <a:p>
            <a:pPr marL="762000" indent="-762000">
              <a:spcBef>
                <a:spcPct val="50000"/>
              </a:spcBef>
            </a:pPr>
            <a:r>
              <a:rPr lang="zh-CN" altLang="en-US" sz="4800" b="1" dirty="0" smtClean="0"/>
              <a:t>   第三部分  几点感想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med">
    <p:push dir="d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2.</a:t>
            </a:r>
            <a:r>
              <a:rPr lang="zh-CN" altLang="zh-CN" dirty="0" smtClean="0"/>
              <a:t>沟通与合作</a:t>
            </a:r>
            <a:endParaRPr lang="en-US" altLang="zh-CN" dirty="0" smtClean="0"/>
          </a:p>
          <a:p>
            <a:pPr lvl="0"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①遇事不</a:t>
            </a:r>
            <a:r>
              <a:rPr lang="zh-CN" altLang="en-US" sz="3200" b="1" dirty="0" smtClean="0"/>
              <a:t>能</a:t>
            </a:r>
            <a:r>
              <a:rPr lang="zh-CN" altLang="zh-CN" sz="3200" b="1" dirty="0" smtClean="0"/>
              <a:t>先斩后奏</a:t>
            </a:r>
          </a:p>
          <a:p>
            <a:pPr lvl="0"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②沟通，别怕啰嗦</a:t>
            </a:r>
          </a:p>
          <a:p>
            <a:pPr lvl="0"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③沟通，要选好时机</a:t>
            </a:r>
          </a:p>
          <a:p>
            <a:pPr>
              <a:spcBef>
                <a:spcPts val="1200"/>
              </a:spcBef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④对敏感问题要及时报告</a:t>
            </a:r>
            <a:endParaRPr lang="en-US" altLang="zh-CN" sz="3200" b="1" dirty="0" smtClean="0"/>
          </a:p>
        </p:txBody>
      </p:sp>
      <p:pic>
        <p:nvPicPr>
          <p:cNvPr id="4" name="Picture 4" descr="图片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7035" y="3338990"/>
            <a:ext cx="3995737" cy="30972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心里记事，眼睛管事</a:t>
            </a:r>
            <a:endParaRPr lang="en-US" altLang="zh-CN" dirty="0" smtClean="0"/>
          </a:p>
          <a:p>
            <a:pPr algn="ctr"/>
            <a:r>
              <a:rPr lang="zh-CN" altLang="zh-CN" sz="3200" dirty="0" smtClean="0">
                <a:latin typeface="华文彩云" pitchFamily="2" charset="-122"/>
                <a:ea typeface="华文彩云" pitchFamily="2" charset="-122"/>
              </a:rPr>
              <a:t>目视管理</a:t>
            </a:r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600" dirty="0" smtClean="0"/>
              <a:t>不放过视野范围内的任何</a:t>
            </a:r>
            <a:r>
              <a:rPr lang="zh-CN" altLang="zh-CN" sz="3600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异</a:t>
            </a:r>
            <a:r>
              <a:rPr lang="zh-CN" altLang="en-US" sz="3600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常</a:t>
            </a:r>
            <a:r>
              <a:rPr lang="zh-CN" altLang="zh-CN" sz="3600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细节</a:t>
            </a:r>
            <a:endParaRPr lang="en-US" altLang="zh-CN" sz="3600" dirty="0" smtClean="0">
              <a:solidFill>
                <a:srgbClr val="FF0000"/>
              </a:solidFill>
              <a:latin typeface="华文琥珀" pitchFamily="2" charset="-122"/>
              <a:ea typeface="华文琥珀" pitchFamily="2" charset="-122"/>
            </a:endParaRPr>
          </a:p>
          <a:p>
            <a:pPr lvl="0">
              <a:spcBef>
                <a:spcPts val="1200"/>
              </a:spcBef>
            </a:pP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对自己的管理范围</a:t>
            </a:r>
            <a:r>
              <a:rPr lang="zh-CN" altLang="zh-CN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心中有数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过问</a:t>
            </a:r>
            <a:r>
              <a:rPr lang="zh-CN" altLang="zh-CN" sz="3200" dirty="0" smtClean="0">
                <a:ea typeface="楷体_GB2312" pitchFamily="49" charset="-122"/>
              </a:rPr>
              <a:t>目力所及</a:t>
            </a:r>
            <a:r>
              <a:rPr lang="zh-CN" altLang="en-US" sz="3200" dirty="0" smtClean="0">
                <a:ea typeface="楷体_GB2312" pitchFamily="49" charset="-122"/>
              </a:rPr>
              <a:t>的</a:t>
            </a:r>
            <a:r>
              <a:rPr lang="zh-CN" altLang="zh-CN" sz="3200" dirty="0" smtClean="0">
                <a:ea typeface="楷体_GB2312" pitchFamily="49" charset="-122"/>
              </a:rPr>
              <a:t>任何异常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眼里有活</a:t>
            </a:r>
            <a:endParaRPr lang="en-US" altLang="zh-CN" sz="3200" b="1" dirty="0" smtClean="0"/>
          </a:p>
        </p:txBody>
      </p:sp>
      <p:pic>
        <p:nvPicPr>
          <p:cNvPr id="5" name="Picture 4" descr="PE0767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77145" y="3429000"/>
            <a:ext cx="3006199" cy="30150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经营“精</a:t>
            </a:r>
            <a:r>
              <a:rPr lang="zh-CN" altLang="en-US" dirty="0" smtClean="0"/>
              <a:t>细</a:t>
            </a:r>
            <a:r>
              <a:rPr lang="zh-CN" altLang="zh-CN" dirty="0" smtClean="0"/>
              <a:t>”化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量力而行，不自毁形象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/>
              <a:t>坚持投标评审和合同评审</a:t>
            </a:r>
            <a:endParaRPr lang="en-US" altLang="zh-CN" sz="3200" dirty="0" smtClean="0"/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谁干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是否挣钱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有无其他风险</a:t>
            </a:r>
            <a:endParaRPr lang="zh-CN" altLang="zh-CN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第二部分  </a:t>
            </a:r>
            <a:r>
              <a:rPr lang="zh-CN" altLang="zh-CN" dirty="0" smtClean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经营“精</a:t>
            </a:r>
            <a:r>
              <a:rPr lang="zh-CN" altLang="en-US" dirty="0" smtClean="0"/>
              <a:t>细</a:t>
            </a:r>
            <a:r>
              <a:rPr lang="zh-CN" altLang="zh-CN" dirty="0" smtClean="0"/>
              <a:t>”化</a:t>
            </a: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量力而行，不自毁形象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/>
              <a:t>坚持投标评审和合同评审</a:t>
            </a:r>
            <a:endParaRPr lang="en-US" altLang="zh-CN" sz="3200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从注重项目开头转向注重项目收尾</a:t>
            </a:r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p"/>
            </a:pPr>
            <a:r>
              <a:rPr lang="zh-CN" altLang="zh-CN" b="1" dirty="0" smtClean="0">
                <a:solidFill>
                  <a:srgbClr val="FFFF00"/>
                </a:solidFill>
              </a:rPr>
              <a:t>要有全寿命周期的意识，注重项目收尾</a:t>
            </a:r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p"/>
            </a:pPr>
            <a:r>
              <a:rPr lang="zh-CN" altLang="zh-CN" b="1" dirty="0" smtClean="0">
                <a:solidFill>
                  <a:srgbClr val="FFFF00"/>
                </a:solidFill>
              </a:rPr>
              <a:t>竣工资料</a:t>
            </a:r>
          </a:p>
          <a:p>
            <a:pPr marL="898525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p"/>
            </a:pPr>
            <a:r>
              <a:rPr lang="zh-CN" altLang="zh-CN" b="1" dirty="0" smtClean="0">
                <a:solidFill>
                  <a:srgbClr val="FFFF00"/>
                </a:solidFill>
              </a:rPr>
              <a:t>尾款回收</a:t>
            </a:r>
            <a:endParaRPr lang="en-US" altLang="zh-CN" dirty="0" smtClean="0">
              <a:solidFill>
                <a:srgbClr val="FF0000"/>
              </a:solidFill>
              <a:latin typeface="华文琥珀" pitchFamily="2" charset="-122"/>
              <a:ea typeface="华文琥珀" pitchFamily="2" charset="-122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隶书"/>
                <a:ea typeface="隶书"/>
              </a:rPr>
              <a:t>第</a:t>
            </a:r>
            <a:r>
              <a:rPr lang="zh-CN" altLang="en-US" dirty="0">
                <a:latin typeface="隶书"/>
                <a:ea typeface="隶书"/>
              </a:rPr>
              <a:t>三</a:t>
            </a:r>
            <a:r>
              <a:rPr lang="zh-CN" altLang="en-US" dirty="0" smtClean="0">
                <a:latin typeface="隶书"/>
                <a:ea typeface="隶书"/>
              </a:rPr>
              <a:t>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1.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有为才有位</a:t>
            </a: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2.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人人都闪光</a:t>
            </a:r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pPr lvl="0"/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3.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精神家园</a:t>
            </a:r>
            <a:r>
              <a:rPr lang="zh-CN" altLang="en-US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不可或缺</a:t>
            </a:r>
            <a:endParaRPr lang="zh-CN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endParaRPr lang="zh-CN" altLang="zh-CN" sz="4000" dirty="0" smtClean="0"/>
          </a:p>
          <a:p>
            <a:pPr lvl="0"/>
            <a:endParaRPr lang="zh-CN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有为才有位</a:t>
            </a:r>
          </a:p>
          <a:p>
            <a:pPr lvl="0">
              <a:spcBef>
                <a:spcPts val="1200"/>
              </a:spcBef>
            </a:pPr>
            <a:r>
              <a:rPr lang="en-US" altLang="zh-CN" sz="3200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①作为取决于态度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要甘当绿叶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不把工作当成应付差事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lvl="0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欣赏并享受自己的劳动成果</a:t>
            </a:r>
          </a:p>
          <a:p>
            <a:pPr marL="625475" lvl="0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想干、愿意干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有为才有位</a:t>
            </a:r>
          </a:p>
          <a:p>
            <a:pPr lvl="0">
              <a:spcBef>
                <a:spcPts val="1200"/>
              </a:spcBef>
            </a:pPr>
            <a:r>
              <a:rPr lang="en-US" altLang="zh-CN" sz="3200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①作为取决于态度</a:t>
            </a:r>
            <a:endParaRPr lang="en-US" altLang="zh-CN" sz="3200" b="1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ts val="1200"/>
              </a:spcBef>
            </a:pPr>
            <a:r>
              <a:rPr lang="en-US" altLang="zh-CN" sz="3200" b="1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②权威来自用心</a:t>
            </a:r>
          </a:p>
          <a:p>
            <a:pPr marL="625475" lvl="0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用心做事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仔细检查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一点都不能差，差一点都不行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有为才有位</a:t>
            </a:r>
          </a:p>
          <a:p>
            <a:pPr lvl="0">
              <a:spcBef>
                <a:spcPts val="1200"/>
              </a:spcBef>
            </a:pPr>
            <a:r>
              <a:rPr lang="en-US" altLang="zh-CN" sz="3200" b="1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①作为取决于态度</a:t>
            </a:r>
            <a:endParaRPr lang="en-US" altLang="zh-CN" sz="3200" b="1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ts val="1200"/>
              </a:spcBef>
            </a:pPr>
            <a:r>
              <a:rPr lang="en-US" altLang="zh-CN" sz="3200" b="1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②权威来自用心</a:t>
            </a:r>
            <a:endParaRPr lang="en-US" altLang="zh-CN" sz="3200" b="1" dirty="0" smtClean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ts val="1200"/>
              </a:spcBef>
            </a:pPr>
            <a:r>
              <a:rPr lang="en-US" altLang="zh-CN" sz="3200" b="1" dirty="0" smtClean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zh-CN" sz="3200" b="1" dirty="0" smtClean="0">
                <a:latin typeface="楷体_GB2312" pitchFamily="49" charset="-122"/>
                <a:ea typeface="楷体_GB2312" pitchFamily="49" charset="-122"/>
              </a:rPr>
              <a:t>③谋其政，才能坐其位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签字要把关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用脑子</a:t>
            </a:r>
            <a:r>
              <a:rPr lang="zh-CN" altLang="en-US" sz="3200" dirty="0" smtClean="0">
                <a:ea typeface="楷体_GB2312" pitchFamily="49" charset="-122"/>
              </a:rPr>
              <a:t>思考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捉摸</a:t>
            </a:r>
            <a:r>
              <a:rPr lang="zh-CN" altLang="zh-CN" sz="3200" dirty="0" smtClean="0">
                <a:ea typeface="楷体_GB2312" pitchFamily="49" charset="-122"/>
              </a:rPr>
              <a:t>事</a:t>
            </a:r>
            <a:r>
              <a:rPr lang="zh-CN" altLang="en-US" sz="3200" dirty="0" smtClean="0">
                <a:ea typeface="楷体_GB2312" pitchFamily="49" charset="-122"/>
              </a:rPr>
              <a:t>，也要捉摸人</a:t>
            </a:r>
            <a:endParaRPr lang="zh-CN" altLang="zh-CN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2.</a:t>
            </a:r>
            <a:r>
              <a:rPr lang="zh-CN" altLang="zh-CN" dirty="0" smtClean="0"/>
              <a:t>人人都闪光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团队需要不同层次的成员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团队需要不同特质的成员</a:t>
            </a:r>
          </a:p>
        </p:txBody>
      </p:sp>
      <p:sp>
        <p:nvSpPr>
          <p:cNvPr id="4" name="云形标注 3"/>
          <p:cNvSpPr/>
          <p:nvPr/>
        </p:nvSpPr>
        <p:spPr>
          <a:xfrm>
            <a:off x="-828600" y="4194085"/>
            <a:ext cx="10801200" cy="2250249"/>
          </a:xfrm>
          <a:prstGeom prst="cloudCallout">
            <a:avLst>
              <a:gd name="adj1" fmla="val -14837"/>
              <a:gd name="adj2" fmla="val -84861"/>
            </a:avLst>
          </a:prstGeom>
          <a:blipFill dpi="0" rotWithShape="1">
            <a:blip r:embed="rId2" cstate="print">
              <a:alphaModFix amt="90000"/>
            </a:blip>
            <a:srcRect/>
            <a:stretch>
              <a:fillRect l="-30000" t="-20000" r="-30000" b="-20000"/>
            </a:stretch>
          </a:blip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defTabSz="0">
              <a:spcBef>
                <a:spcPts val="600"/>
              </a:spcBef>
              <a:buNone/>
              <a:tabLst>
                <a:tab pos="0" algn="l"/>
              </a:tabLst>
            </a:pPr>
            <a:r>
              <a:rPr lang="zh-CN" altLang="zh-CN" sz="3000" b="0" dirty="0" smtClean="0">
                <a:solidFill>
                  <a:srgbClr val="C00000"/>
                </a:solidFill>
                <a:latin typeface="华文琥珀" pitchFamily="2" charset="-122"/>
                <a:ea typeface="华文琥珀" pitchFamily="2" charset="-122"/>
              </a:rPr>
              <a:t>韩信勇往直前，舍生忘死，战功卓著！</a:t>
            </a:r>
          </a:p>
          <a:p>
            <a:pPr algn="l" defTabSz="0">
              <a:spcBef>
                <a:spcPts val="600"/>
              </a:spcBef>
              <a:buNone/>
              <a:tabLst>
                <a:tab pos="0" algn="l"/>
              </a:tabLst>
            </a:pPr>
            <a:r>
              <a:rPr lang="zh-CN" altLang="zh-CN" sz="3000" b="0" dirty="0" smtClean="0">
                <a:solidFill>
                  <a:srgbClr val="C00000"/>
                </a:solidFill>
                <a:latin typeface="华文琥珀" pitchFamily="2" charset="-122"/>
                <a:ea typeface="华文琥珀" pitchFamily="2" charset="-122"/>
              </a:rPr>
              <a:t>萧何无私奉献，筹粮备草，功不可没！</a:t>
            </a:r>
          </a:p>
          <a:p>
            <a:pPr algn="l" defTabSz="0">
              <a:spcBef>
                <a:spcPts val="600"/>
              </a:spcBef>
              <a:buNone/>
              <a:tabLst>
                <a:tab pos="0" algn="l"/>
              </a:tabLst>
            </a:pPr>
            <a:r>
              <a:rPr lang="zh-CN" altLang="zh-CN" sz="3000" b="0" dirty="0" smtClean="0">
                <a:solidFill>
                  <a:srgbClr val="C00000"/>
                </a:solidFill>
                <a:latin typeface="华文琥珀" pitchFamily="2" charset="-122"/>
                <a:ea typeface="华文琥珀" pitchFamily="2" charset="-122"/>
              </a:rPr>
              <a:t>张良殚精竭虑，运筹帷幄，名垂青史！</a:t>
            </a:r>
            <a:endParaRPr lang="zh-CN" altLang="en-US" sz="3200" b="0" dirty="0">
              <a:solidFill>
                <a:srgbClr val="C00000"/>
              </a:solidFill>
              <a:latin typeface="华文琥珀" pitchFamily="2" charset="-122"/>
              <a:ea typeface="华文琥珀" pitchFamily="2" charset="-122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2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2.</a:t>
            </a:r>
            <a:r>
              <a:rPr lang="zh-CN" altLang="zh-CN" dirty="0" smtClean="0"/>
              <a:t>人人都闪光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团队需要不同层次的成员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团队需要不同特质的成员</a:t>
            </a: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人人都</a:t>
            </a:r>
            <a:r>
              <a:rPr lang="zh-CN" altLang="en-US" sz="3200" dirty="0" smtClean="0">
                <a:ea typeface="楷体_GB2312" pitchFamily="49" charset="-122"/>
              </a:rPr>
              <a:t>能</a:t>
            </a:r>
            <a:r>
              <a:rPr lang="zh-CN" altLang="zh-CN" sz="3200" dirty="0" smtClean="0">
                <a:ea typeface="楷体_GB2312" pitchFamily="49" charset="-122"/>
              </a:rPr>
              <a:t>闪光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   </a:t>
            </a:r>
            <a:r>
              <a:rPr lang="zh-CN" altLang="en-US" b="1" dirty="0" smtClean="0">
                <a:solidFill>
                  <a:srgbClr val="FFFF00"/>
                </a:solidFill>
              </a:rPr>
              <a:t>因为我们是</a:t>
            </a:r>
            <a:r>
              <a:rPr lang="zh-CN" altLang="zh-CN" b="1" dirty="0" smtClean="0">
                <a:solidFill>
                  <a:srgbClr val="FFFF00"/>
                </a:solidFill>
              </a:rPr>
              <a:t>有价值的企业，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25475" indent="-625475">
              <a:spcBef>
                <a:spcPts val="12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                我们是</a:t>
            </a:r>
            <a:r>
              <a:rPr lang="zh-CN" altLang="zh-CN" b="1" dirty="0" smtClean="0">
                <a:solidFill>
                  <a:srgbClr val="FFFF00"/>
                </a:solidFill>
              </a:rPr>
              <a:t>有尊严的员工！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国家</a:t>
            </a:r>
          </a:p>
          <a:p>
            <a:pPr indent="22225">
              <a:spcBef>
                <a:spcPts val="600"/>
              </a:spcBef>
            </a:pPr>
            <a:r>
              <a:rPr lang="en-US" altLang="zh-CN" sz="4400" b="1" dirty="0" smtClean="0">
                <a:solidFill>
                  <a:srgbClr val="FF0000"/>
                </a:solidFill>
              </a:rPr>
              <a:t>   </a:t>
            </a:r>
            <a:r>
              <a:rPr lang="zh-CN" altLang="zh-CN" sz="4400" b="1" dirty="0" smtClean="0">
                <a:solidFill>
                  <a:srgbClr val="FF0000"/>
                </a:solidFill>
              </a:rPr>
              <a:t>在党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的</a:t>
            </a:r>
            <a:r>
              <a:rPr lang="zh-CN" altLang="zh-CN" sz="4400" b="1" dirty="0" smtClean="0">
                <a:solidFill>
                  <a:srgbClr val="FF0000"/>
                </a:solidFill>
              </a:rPr>
              <a:t>领导下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，</a:t>
            </a:r>
            <a:r>
              <a:rPr lang="zh-CN" altLang="zh-CN" sz="4400" b="1" dirty="0" smtClean="0">
                <a:solidFill>
                  <a:srgbClr val="FF0000"/>
                </a:solidFill>
              </a:rPr>
              <a:t>依法治国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！</a:t>
            </a:r>
            <a:endParaRPr lang="en-US" altLang="zh-CN" sz="4400" b="1" dirty="0" smtClean="0">
              <a:solidFill>
                <a:srgbClr val="FF0000"/>
              </a:solidFill>
            </a:endParaRPr>
          </a:p>
          <a:p>
            <a:pPr indent="22225">
              <a:spcBef>
                <a:spcPts val="600"/>
              </a:spcBef>
            </a:pPr>
            <a:r>
              <a:rPr lang="zh-CN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企业</a:t>
            </a:r>
          </a:p>
          <a:p>
            <a:pPr indent="22225">
              <a:spcBef>
                <a:spcPts val="600"/>
              </a:spcBef>
            </a:pPr>
            <a:r>
              <a:rPr lang="en-US" altLang="zh-CN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zh-CN" altLang="zh-CN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在党</a:t>
            </a:r>
            <a:r>
              <a:rPr lang="zh-CN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zh-CN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领导下</a:t>
            </a:r>
            <a:r>
              <a:rPr lang="zh-CN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zh-CN" altLang="zh-CN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依法治</a:t>
            </a:r>
            <a:r>
              <a:rPr lang="zh-CN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企！</a:t>
            </a:r>
            <a:endParaRPr lang="en-US" altLang="zh-CN" sz="4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ea typeface="楷体_GB2312" pitchFamily="49" charset="-122"/>
              </a:rPr>
              <a:t>依据</a:t>
            </a:r>
            <a:r>
              <a:rPr lang="en-US" altLang="zh-CN" dirty="0" smtClean="0">
                <a:ea typeface="楷体_GB2312" pitchFamily="49" charset="-122"/>
              </a:rPr>
              <a:t>《</a:t>
            </a:r>
            <a:r>
              <a:rPr lang="zh-CN" altLang="en-US" dirty="0" smtClean="0">
                <a:ea typeface="楷体_GB2312" pitchFamily="49" charset="-122"/>
              </a:rPr>
              <a:t>公司法</a:t>
            </a:r>
            <a:r>
              <a:rPr lang="en-US" altLang="zh-CN" dirty="0" smtClean="0">
                <a:ea typeface="楷体_GB2312" pitchFamily="49" charset="-122"/>
              </a:rPr>
              <a:t>》</a:t>
            </a:r>
            <a:r>
              <a:rPr lang="zh-CN" altLang="en-US" dirty="0" smtClean="0">
                <a:ea typeface="楷体_GB2312" pitchFamily="49" charset="-122"/>
              </a:rPr>
              <a:t>实行法人治理结构</a:t>
            </a:r>
            <a:endParaRPr lang="en-US" altLang="zh-CN" dirty="0" smtClean="0">
              <a:ea typeface="楷体_GB2312" pitchFamily="49" charset="-122"/>
            </a:endParaRPr>
          </a:p>
          <a:p>
            <a:pPr marL="449263" indent="-449263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ea typeface="楷体_GB2312" pitchFamily="49" charset="-122"/>
              </a:rPr>
              <a:t>经营要依法合规</a:t>
            </a:r>
            <a:endParaRPr lang="en-US" altLang="zh-CN" dirty="0" smtClean="0">
              <a:ea typeface="楷体_GB2312" pitchFamily="49" charset="-122"/>
            </a:endParaRPr>
          </a:p>
          <a:p>
            <a:pPr marL="449263" indent="-449263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ea typeface="楷体_GB2312" pitchFamily="49" charset="-122"/>
              </a:rPr>
              <a:t>管理要规范运作</a:t>
            </a:r>
            <a:endParaRPr lang="zh-CN" altLang="en-US" dirty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精神家园</a:t>
            </a:r>
            <a:r>
              <a:rPr lang="zh-CN" altLang="en-US" dirty="0" smtClean="0"/>
              <a:t>不可或缺</a:t>
            </a:r>
            <a:endParaRPr lang="en-US" altLang="zh-CN" dirty="0" smtClean="0"/>
          </a:p>
          <a:p>
            <a:pPr marL="619125" indent="-266700">
              <a:lnSpc>
                <a:spcPct val="16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sz="4000" b="1" dirty="0" smtClean="0">
                <a:solidFill>
                  <a:srgbClr val="FFFF00"/>
                </a:solidFill>
              </a:rPr>
              <a:t>寄托信念</a:t>
            </a:r>
          </a:p>
          <a:p>
            <a:pPr marL="619125" indent="-266700">
              <a:lnSpc>
                <a:spcPct val="16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sz="4000" b="1" dirty="0" smtClean="0">
                <a:solidFill>
                  <a:srgbClr val="FFFF00"/>
                </a:solidFill>
              </a:rPr>
              <a:t>安放心灵</a:t>
            </a:r>
          </a:p>
          <a:p>
            <a:pPr marL="619125" indent="-266700">
              <a:lnSpc>
                <a:spcPct val="16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sz="4000" b="1" dirty="0" smtClean="0">
                <a:solidFill>
                  <a:srgbClr val="FFFF00"/>
                </a:solidFill>
              </a:rPr>
              <a:t>抚慰情绪</a:t>
            </a:r>
            <a:endParaRPr lang="en-US" altLang="zh-CN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笑脸 5"/>
          <p:cNvSpPr/>
          <p:nvPr/>
        </p:nvSpPr>
        <p:spPr>
          <a:xfrm>
            <a:off x="4887035" y="2078850"/>
            <a:ext cx="4005445" cy="29253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幼圆" pitchFamily="49" charset="-122"/>
                <a:ea typeface="幼圆" pitchFamily="49" charset="-122"/>
              </a:rPr>
              <a:t>物欲之外</a:t>
            </a:r>
            <a:endParaRPr lang="en-US" altLang="zh-CN" dirty="0" smtClean="0">
              <a:solidFill>
                <a:srgbClr val="FF0000"/>
              </a:solidFill>
              <a:latin typeface="幼圆" pitchFamily="49" charset="-122"/>
              <a:ea typeface="幼圆" pitchFamily="49" charset="-122"/>
            </a:endParaRPr>
          </a:p>
          <a:p>
            <a:pPr>
              <a:spcBef>
                <a:spcPts val="1200"/>
              </a:spcBef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幼圆" pitchFamily="49" charset="-122"/>
                <a:ea typeface="幼圆" pitchFamily="49" charset="-122"/>
              </a:rPr>
              <a:t>你追求什么？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精神家园</a:t>
            </a:r>
            <a:r>
              <a:rPr lang="zh-CN" altLang="en-US" dirty="0" smtClean="0"/>
              <a:t>不可或缺</a:t>
            </a:r>
            <a:endParaRPr lang="en-US" altLang="zh-CN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1)</a:t>
            </a:r>
            <a:r>
              <a:rPr lang="zh-CN" altLang="zh-CN" b="1" dirty="0" smtClean="0"/>
              <a:t>精神家园的陈设</a:t>
            </a:r>
            <a:endParaRPr lang="en-US" altLang="zh-CN" b="1" dirty="0" smtClean="0"/>
          </a:p>
          <a:p>
            <a:pPr marL="647700" lvl="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信仰、信念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人生观、价值观</a:t>
            </a: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精神追求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精神家园</a:t>
            </a:r>
            <a:r>
              <a:rPr lang="zh-CN" altLang="en-US" dirty="0" smtClean="0"/>
              <a:t>不可或缺</a:t>
            </a:r>
            <a:endParaRPr lang="en-US" altLang="zh-CN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1)</a:t>
            </a:r>
            <a:r>
              <a:rPr lang="zh-CN" altLang="zh-CN" b="1" dirty="0" smtClean="0"/>
              <a:t>精神家园的陈设</a:t>
            </a:r>
            <a:endParaRPr lang="en-US" altLang="zh-CN" b="1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2)</a:t>
            </a:r>
            <a:r>
              <a:rPr lang="zh-CN" altLang="zh-CN" b="1" dirty="0" smtClean="0"/>
              <a:t>精神家园不能缺少归属感</a:t>
            </a:r>
            <a:endParaRPr lang="en-US" altLang="zh-CN" b="1" dirty="0" smtClean="0"/>
          </a:p>
          <a:p>
            <a:pPr marL="647700" lvl="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有集体撑腰，个人才有底气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有单位做后盾，个人才有尊严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</a:rPr>
              <a:t>心有所归属，人才有安全感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让</a:t>
            </a:r>
            <a:r>
              <a:rPr lang="zh-CN" altLang="zh-CN" b="1" dirty="0" smtClean="0">
                <a:solidFill>
                  <a:srgbClr val="FFFF00"/>
                </a:solidFill>
              </a:rPr>
              <a:t>签到树枝繁叶茂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en-US" b="1" dirty="0" smtClean="0">
                <a:solidFill>
                  <a:srgbClr val="FFFF00"/>
                </a:solidFill>
              </a:rPr>
              <a:t>发挥工会的纽带作用</a:t>
            </a:r>
            <a:endParaRPr lang="en-US" altLang="zh-CN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精神家园</a:t>
            </a:r>
            <a:r>
              <a:rPr lang="zh-CN" altLang="en-US" dirty="0" smtClean="0"/>
              <a:t>不可或缺</a:t>
            </a:r>
            <a:endParaRPr lang="en-US" altLang="zh-CN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1)</a:t>
            </a:r>
            <a:r>
              <a:rPr lang="zh-CN" altLang="zh-CN" b="1" dirty="0" smtClean="0"/>
              <a:t>精神家园的陈设</a:t>
            </a:r>
            <a:endParaRPr lang="en-US" altLang="zh-CN" b="1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2)</a:t>
            </a:r>
            <a:r>
              <a:rPr lang="zh-CN" altLang="zh-CN" b="1" dirty="0" smtClean="0"/>
              <a:t>精神家园不能缺少归属感</a:t>
            </a:r>
            <a:endParaRPr lang="en-US" altLang="zh-CN" b="1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3)</a:t>
            </a:r>
            <a:r>
              <a:rPr lang="zh-CN" altLang="zh-CN" b="1" dirty="0" smtClean="0"/>
              <a:t>精神家园</a:t>
            </a:r>
            <a:r>
              <a:rPr lang="zh-CN" altLang="en-US" b="1" dirty="0" smtClean="0"/>
              <a:t>的外化</a:t>
            </a:r>
            <a:r>
              <a:rPr lang="en-US" altLang="zh-CN" b="1" dirty="0" smtClean="0"/>
              <a:t>——</a:t>
            </a:r>
            <a:r>
              <a:rPr lang="zh-CN" altLang="zh-CN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企业文化</a:t>
            </a:r>
            <a:endParaRPr lang="en-US" altLang="zh-CN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47700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sz="3200" b="1" dirty="0" smtClean="0">
                <a:solidFill>
                  <a:srgbClr val="FFFF00"/>
                </a:solidFill>
              </a:rPr>
              <a:t>唱好三首歌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marL="647700" lvl="1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  <a:latin typeface="仿宋_GB2312" pitchFamily="49" charset="-122"/>
                <a:ea typeface="仿宋_GB2312" pitchFamily="49" charset="-122"/>
              </a:rPr>
              <a:t>让签到树枝繁叶茂</a:t>
            </a:r>
          </a:p>
          <a:p>
            <a:pPr marL="647700" lvl="1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zh-CN" b="1" dirty="0" smtClean="0">
                <a:solidFill>
                  <a:srgbClr val="FFFF00"/>
                </a:solidFill>
                <a:latin typeface="仿宋_GB2312" pitchFamily="49" charset="-122"/>
                <a:ea typeface="仿宋_GB2312" pitchFamily="49" charset="-122"/>
              </a:rPr>
              <a:t>向胡杨树学习</a:t>
            </a:r>
            <a:endParaRPr lang="en-US" altLang="zh-CN" b="1" dirty="0" smtClean="0">
              <a:solidFill>
                <a:srgbClr val="FFFF0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</a:pPr>
            <a:r>
              <a:rPr lang="zh-CN" altLang="zh-CN" sz="2800" b="1" dirty="0" smtClean="0">
                <a:solidFill>
                  <a:schemeClr val="accent6">
                    <a:lumMod val="75000"/>
                  </a:schemeClr>
                </a:solidFill>
              </a:rPr>
              <a:t>坚韧、顽强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，</a:t>
            </a:r>
            <a:r>
              <a:rPr lang="zh-CN" altLang="zh-CN" sz="2800" b="1" dirty="0" smtClean="0">
                <a:solidFill>
                  <a:schemeClr val="accent6">
                    <a:lumMod val="75000"/>
                  </a:schemeClr>
                </a:solidFill>
              </a:rPr>
              <a:t>不畏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强暴</a:t>
            </a:r>
            <a:r>
              <a:rPr lang="zh-CN" altLang="zh-CN" sz="2800" b="1" dirty="0" smtClean="0">
                <a:solidFill>
                  <a:schemeClr val="accent6">
                    <a:lumMod val="75000"/>
                  </a:schemeClr>
                </a:solidFill>
              </a:rPr>
              <a:t>，千年不朽</a:t>
            </a: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</a:pPr>
            <a:r>
              <a:rPr lang="zh-CN" altLang="zh-CN" sz="2800" b="1" dirty="0" smtClean="0">
                <a:solidFill>
                  <a:schemeClr val="accent6">
                    <a:lumMod val="75000"/>
                  </a:schemeClr>
                </a:solidFill>
              </a:rPr>
              <a:t>多样、包容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，</a:t>
            </a:r>
            <a:r>
              <a:rPr lang="zh-CN" altLang="zh-CN" sz="2800" b="1" dirty="0" smtClean="0">
                <a:solidFill>
                  <a:schemeClr val="accent6">
                    <a:lumMod val="75000"/>
                  </a:schemeClr>
                </a:solidFill>
              </a:rPr>
              <a:t>求同存异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，各尽所能</a:t>
            </a:r>
            <a:endParaRPr lang="en-US" altLang="zh-CN" sz="28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-449263">
              <a:lnSpc>
                <a:spcPts val="8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b="1" dirty="0" smtClean="0"/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我们的愿景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企业有价值，员工有尊严</a:t>
            </a:r>
            <a:endParaRPr lang="en-US" altLang="zh-CN" b="1" dirty="0" smtClean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  <a:p>
            <a:pPr marL="449263" lvl="0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核心价值观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FF00"/>
                </a:solidFill>
              </a:rPr>
              <a:t>人行天地间，做事先做人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企业形象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FF00FF"/>
                </a:solidFill>
                <a:latin typeface="华文彩云" pitchFamily="2" charset="-122"/>
                <a:ea typeface="华文彩云" pitchFamily="2" charset="-122"/>
              </a:rPr>
              <a:t>诚、勤、严、精</a:t>
            </a:r>
            <a:endParaRPr lang="en-US" altLang="zh-CN" b="1" dirty="0" smtClean="0">
              <a:solidFill>
                <a:srgbClr val="FF00FF"/>
              </a:solidFill>
              <a:latin typeface="华文彩云" pitchFamily="2" charset="-122"/>
              <a:ea typeface="华文彩云" pitchFamily="2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企业精神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92D050"/>
                </a:solidFill>
                <a:latin typeface="华文新魏" pitchFamily="2" charset="-122"/>
                <a:ea typeface="华文新魏" pitchFamily="2" charset="-122"/>
              </a:rPr>
              <a:t>学习、担当、分享、成长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基本原则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守法</a:t>
            </a:r>
            <a:r>
              <a:rPr lang="zh-CN" altLang="en-US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、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争气</a:t>
            </a:r>
            <a:r>
              <a:rPr lang="zh-CN" altLang="en-US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、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分享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我们的境界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6600"/>
                </a:solidFill>
                <a:latin typeface="华文琥珀" pitchFamily="2" charset="-122"/>
                <a:ea typeface="华文琥珀" pitchFamily="2" charset="-122"/>
              </a:rPr>
              <a:t>净面、敬业、静心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我们的素养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人品好、有担当、好学习</a:t>
            </a:r>
            <a:endParaRPr lang="en-US" altLang="zh-CN" sz="28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1950" indent="-361950">
              <a:lnSpc>
                <a:spcPts val="12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b="1" dirty="0" smtClean="0"/>
          </a:p>
          <a:p>
            <a:pPr marL="361950" indent="-361950">
              <a:spcBef>
                <a:spcPts val="15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500" b="1" dirty="0" smtClean="0"/>
              <a:t>我们承诺</a:t>
            </a:r>
            <a:r>
              <a:rPr lang="zh-CN" altLang="en-US" sz="3500" b="1" dirty="0" smtClean="0"/>
              <a:t>：</a:t>
            </a:r>
            <a:r>
              <a:rPr lang="zh-CN" altLang="zh-CN" sz="3500" b="1" dirty="0" smtClean="0">
                <a:solidFill>
                  <a:srgbClr val="FF0000"/>
                </a:solidFill>
              </a:rPr>
              <a:t>质量第一</a:t>
            </a:r>
            <a:r>
              <a:rPr lang="zh-CN" altLang="zh-CN" sz="3500" b="1" dirty="0" smtClean="0"/>
              <a:t>、</a:t>
            </a:r>
            <a:r>
              <a:rPr lang="zh-CN" altLang="zh-CN" sz="3500" b="1" dirty="0" smtClean="0">
                <a:solidFill>
                  <a:srgbClr val="FF0000"/>
                </a:solidFill>
              </a:rPr>
              <a:t>诚信为本</a:t>
            </a:r>
            <a:r>
              <a:rPr lang="zh-CN" altLang="zh-CN" sz="3500" b="1" dirty="0" smtClean="0"/>
              <a:t>、</a:t>
            </a:r>
            <a:endParaRPr lang="en-US" altLang="zh-CN" sz="3500" b="1" dirty="0" smtClean="0"/>
          </a:p>
          <a:p>
            <a:pPr marL="449263" indent="-449263">
              <a:spcBef>
                <a:spcPts val="1500"/>
              </a:spcBef>
              <a:buClr>
                <a:srgbClr val="FF0000"/>
              </a:buClr>
              <a:buSzPct val="100000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500" b="1" dirty="0" smtClean="0">
                <a:solidFill>
                  <a:srgbClr val="FF0000"/>
                </a:solidFill>
              </a:rPr>
              <a:t>            </a:t>
            </a:r>
            <a:r>
              <a:rPr lang="zh-CN" altLang="zh-CN" sz="3500" b="1" dirty="0" smtClean="0">
                <a:solidFill>
                  <a:srgbClr val="FF0000"/>
                </a:solidFill>
              </a:rPr>
              <a:t>业主至上</a:t>
            </a:r>
            <a:r>
              <a:rPr lang="zh-CN" altLang="zh-CN" sz="3500" b="1" dirty="0" smtClean="0"/>
              <a:t>、</a:t>
            </a:r>
            <a:r>
              <a:rPr lang="zh-CN" altLang="zh-CN" sz="3500" b="1" dirty="0" smtClean="0">
                <a:solidFill>
                  <a:srgbClr val="FF0000"/>
                </a:solidFill>
              </a:rPr>
              <a:t>追求卓越</a:t>
            </a:r>
            <a:r>
              <a:rPr lang="zh-CN" altLang="en-US" sz="3500" b="1" dirty="0" smtClean="0">
                <a:solidFill>
                  <a:srgbClr val="FF0000"/>
                </a:solidFill>
              </a:rPr>
              <a:t>！</a:t>
            </a:r>
            <a:endParaRPr lang="en-US" altLang="zh-CN" sz="3500" b="1" dirty="0" smtClean="0">
              <a:solidFill>
                <a:srgbClr val="FF0000"/>
              </a:solidFill>
            </a:endParaRPr>
          </a:p>
          <a:p>
            <a:pPr marL="449263" indent="-449263">
              <a:lnSpc>
                <a:spcPts val="800"/>
              </a:lnSpc>
              <a:spcBef>
                <a:spcPts val="0"/>
              </a:spcBef>
              <a:buClr>
                <a:srgbClr val="FF0000"/>
              </a:buClr>
              <a:buSzPct val="100000"/>
              <a:tabLst>
                <a:tab pos="87313" algn="l"/>
                <a:tab pos="174625" algn="l"/>
                <a:tab pos="261938" algn="l"/>
              </a:tabLst>
            </a:pPr>
            <a:endParaRPr lang="en-US" altLang="zh-CN" sz="3500" b="1" dirty="0" smtClean="0">
              <a:solidFill>
                <a:srgbClr val="FF0000"/>
              </a:solidFill>
            </a:endParaRPr>
          </a:p>
          <a:p>
            <a:pPr>
              <a:spcBef>
                <a:spcPts val="1500"/>
              </a:spcBef>
              <a:buClr>
                <a:srgbClr val="FF00FF"/>
              </a:buClr>
              <a:buFont typeface="Wingdings" pitchFamily="2" charset="2"/>
              <a:buChar char="Ø"/>
            </a:pPr>
            <a:r>
              <a:rPr lang="zh-CN" altLang="zh-CN" sz="3500" b="1" dirty="0" smtClean="0"/>
              <a:t>经营理念</a:t>
            </a:r>
            <a:r>
              <a:rPr lang="zh-CN" altLang="en-US" sz="3500" b="1" dirty="0" smtClean="0"/>
              <a:t>：</a:t>
            </a:r>
            <a:r>
              <a:rPr lang="zh-CN" altLang="zh-CN" sz="3500" b="1" dirty="0" smtClean="0">
                <a:solidFill>
                  <a:srgbClr val="FFFF00"/>
                </a:solidFill>
              </a:rPr>
              <a:t>监理一项工程、树立一座丰碑、</a:t>
            </a:r>
          </a:p>
          <a:p>
            <a:pPr>
              <a:spcBef>
                <a:spcPts val="1500"/>
              </a:spcBef>
            </a:pPr>
            <a:r>
              <a:rPr lang="en-US" altLang="zh-CN" sz="3500" b="1" dirty="0" smtClean="0">
                <a:solidFill>
                  <a:srgbClr val="FFFF00"/>
                </a:solidFill>
              </a:rPr>
              <a:t>            </a:t>
            </a:r>
            <a:r>
              <a:rPr lang="zh-CN" altLang="zh-CN" sz="3500" b="1" dirty="0" smtClean="0">
                <a:solidFill>
                  <a:srgbClr val="FFFF00"/>
                </a:solidFill>
              </a:rPr>
              <a:t>开拓一片市场、结识一批朋友</a:t>
            </a:r>
            <a:r>
              <a:rPr lang="zh-CN" altLang="en-US" sz="3500" b="1" dirty="0" smtClean="0">
                <a:solidFill>
                  <a:srgbClr val="FFFF00"/>
                </a:solidFill>
              </a:rPr>
              <a:t>！</a:t>
            </a:r>
            <a:endParaRPr lang="en-US" altLang="zh-CN" sz="3500" b="1" dirty="0" smtClean="0">
              <a:solidFill>
                <a:srgbClr val="FFFF00"/>
              </a:solidFill>
            </a:endParaRPr>
          </a:p>
          <a:p>
            <a:pPr>
              <a:lnSpc>
                <a:spcPts val="800"/>
              </a:lnSpc>
              <a:spcBef>
                <a:spcPts val="0"/>
              </a:spcBef>
            </a:pPr>
            <a:endParaRPr lang="zh-CN" altLang="zh-CN" sz="35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zh-CN" altLang="zh-CN" sz="3500" b="1" dirty="0" smtClean="0"/>
              <a:t>管理方针</a:t>
            </a:r>
            <a:r>
              <a:rPr lang="zh-CN" altLang="en-US" sz="3500" b="1" dirty="0" smtClean="0"/>
              <a:t>：</a:t>
            </a:r>
            <a:r>
              <a:rPr lang="zh-CN" altLang="zh-CN" sz="3500" b="1" dirty="0" smtClean="0">
                <a:solidFill>
                  <a:srgbClr val="FF00FF"/>
                </a:solidFill>
              </a:rPr>
              <a:t>安全至上，以人为本</a:t>
            </a:r>
            <a:r>
              <a:rPr lang="zh-CN" altLang="en-US" sz="3500" b="1" dirty="0" smtClean="0">
                <a:solidFill>
                  <a:srgbClr val="FF00FF"/>
                </a:solidFill>
              </a:rPr>
              <a:t>；</a:t>
            </a:r>
            <a:endParaRPr lang="en-US" altLang="zh-CN" sz="3500" b="1" dirty="0" smtClean="0">
              <a:solidFill>
                <a:srgbClr val="FF00F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500" b="1" dirty="0" smtClean="0">
                <a:solidFill>
                  <a:srgbClr val="FF00FF"/>
                </a:solidFill>
              </a:rPr>
              <a:t>            </a:t>
            </a:r>
            <a:r>
              <a:rPr lang="zh-CN" altLang="zh-CN" sz="3500" b="1" dirty="0" smtClean="0">
                <a:solidFill>
                  <a:srgbClr val="FF00FF"/>
                </a:solidFill>
              </a:rPr>
              <a:t>质量第一，诚信</a:t>
            </a:r>
            <a:r>
              <a:rPr lang="zh-CN" altLang="en-US" sz="3500" b="1" dirty="0" smtClean="0">
                <a:solidFill>
                  <a:srgbClr val="FF00FF"/>
                </a:solidFill>
              </a:rPr>
              <a:t>当先；</a:t>
            </a:r>
            <a:endParaRPr lang="zh-CN" altLang="zh-CN" sz="3500" b="1" dirty="0" smtClean="0">
              <a:solidFill>
                <a:srgbClr val="FF00F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500" b="1" dirty="0" smtClean="0">
                <a:solidFill>
                  <a:srgbClr val="FF00FF"/>
                </a:solidFill>
              </a:rPr>
              <a:t>            </a:t>
            </a:r>
            <a:r>
              <a:rPr lang="zh-CN" altLang="zh-CN" sz="3500" b="1" dirty="0" smtClean="0">
                <a:solidFill>
                  <a:srgbClr val="FF00FF"/>
                </a:solidFill>
              </a:rPr>
              <a:t>保护环境，从我做起</a:t>
            </a:r>
            <a:r>
              <a:rPr lang="zh-CN" altLang="en-US" sz="3500" b="1" dirty="0" smtClean="0">
                <a:solidFill>
                  <a:srgbClr val="FF00FF"/>
                </a:solidFill>
              </a:rPr>
              <a:t>；</a:t>
            </a:r>
            <a:endParaRPr lang="en-US" altLang="zh-CN" sz="3500" b="1" dirty="0" smtClean="0">
              <a:solidFill>
                <a:srgbClr val="FF00F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500" b="1" dirty="0" smtClean="0">
                <a:solidFill>
                  <a:srgbClr val="FF00FF"/>
                </a:solidFill>
              </a:rPr>
              <a:t>            </a:t>
            </a:r>
            <a:r>
              <a:rPr lang="zh-CN" altLang="zh-CN" sz="3500" b="1" dirty="0" smtClean="0">
                <a:solidFill>
                  <a:srgbClr val="FF00FF"/>
                </a:solidFill>
              </a:rPr>
              <a:t>注重细节，精益求精</a:t>
            </a:r>
            <a:r>
              <a:rPr lang="zh-CN" altLang="en-US" sz="3500" b="1" dirty="0" smtClean="0">
                <a:solidFill>
                  <a:srgbClr val="FF00FF"/>
                </a:solidFill>
              </a:rPr>
              <a:t>。</a:t>
            </a:r>
            <a:endParaRPr lang="zh-CN" altLang="zh-CN" sz="3500" b="1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第三部分  几点感想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lvl="0" indent="-449263">
              <a:lnSpc>
                <a:spcPct val="16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精神家园</a:t>
            </a:r>
            <a:r>
              <a:rPr lang="zh-CN" altLang="en-US" dirty="0" smtClean="0"/>
              <a:t>不可或缺</a:t>
            </a:r>
            <a:endParaRPr lang="en-US" altLang="zh-CN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1)</a:t>
            </a:r>
            <a:r>
              <a:rPr lang="zh-CN" altLang="zh-CN" b="1" dirty="0" smtClean="0"/>
              <a:t>精神家园的陈设</a:t>
            </a:r>
            <a:endParaRPr lang="en-US" altLang="zh-CN" b="1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2)</a:t>
            </a:r>
            <a:r>
              <a:rPr lang="zh-CN" altLang="zh-CN" b="1" dirty="0" smtClean="0"/>
              <a:t>精神家园不能缺少归属感</a:t>
            </a:r>
            <a:endParaRPr lang="en-US" altLang="zh-CN" b="1" dirty="0" smtClean="0"/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3)</a:t>
            </a:r>
            <a:r>
              <a:rPr lang="zh-CN" altLang="zh-CN" b="1" dirty="0" smtClean="0"/>
              <a:t>精神家园</a:t>
            </a:r>
            <a:r>
              <a:rPr lang="zh-CN" altLang="en-US" b="1" dirty="0" smtClean="0"/>
              <a:t>的外化</a:t>
            </a:r>
            <a:r>
              <a:rPr lang="en-US" altLang="zh-CN" b="1" dirty="0" smtClean="0"/>
              <a:t>——</a:t>
            </a:r>
            <a:r>
              <a:rPr lang="zh-CN" altLang="zh-CN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企业文化</a:t>
            </a:r>
            <a:endParaRPr lang="en-US" altLang="zh-CN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b="1" dirty="0" smtClean="0"/>
              <a:t>   4)</a:t>
            </a:r>
            <a:r>
              <a:rPr lang="zh-CN" altLang="zh-CN" b="1" dirty="0" smtClean="0"/>
              <a:t>精神家园</a:t>
            </a:r>
            <a:r>
              <a:rPr lang="zh-CN" altLang="en-US" b="1" dirty="0" smtClean="0"/>
              <a:t>的根</a:t>
            </a:r>
            <a:r>
              <a:rPr lang="en-US" altLang="zh-CN" b="1" dirty="0" smtClean="0"/>
              <a:t>——</a:t>
            </a:r>
            <a:r>
              <a:rPr lang="zh-CN" altLang="zh-CN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党组织</a:t>
            </a:r>
            <a:endParaRPr lang="en-US" altLang="zh-CN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47700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</a:rPr>
              <a:t>通过党建提升向心力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</a:rPr>
              <a:t>通过党建提升凝聚力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marL="647700" indent="68263">
              <a:spcBef>
                <a:spcPts val="200"/>
              </a:spcBef>
              <a:buClr>
                <a:srgbClr val="C00000"/>
              </a:buClr>
              <a:buFont typeface="Wingdings" pitchFamily="2" charset="2"/>
              <a:buChar char="Ø"/>
              <a:tabLst>
                <a:tab pos="533400" algn="l"/>
                <a:tab pos="715963" algn="l"/>
                <a:tab pos="990600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</a:rPr>
              <a:t>发挥党员的先锋模范作用</a:t>
            </a:r>
            <a:endParaRPr lang="en-US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6000" dirty="0">
                <a:solidFill>
                  <a:srgbClr val="C00000"/>
                </a:solidFill>
                <a:latin typeface="隶书"/>
                <a:ea typeface="华文新魏"/>
              </a:rPr>
              <a:t>规范运作</a:t>
            </a:r>
            <a:r>
              <a:rPr lang="zh-CN" altLang="zh-CN" sz="6000" dirty="0" smtClean="0">
                <a:solidFill>
                  <a:srgbClr val="C00000"/>
                </a:solidFill>
                <a:latin typeface="隶书"/>
                <a:ea typeface="华文新魏"/>
              </a:rPr>
              <a:t>、</a:t>
            </a:r>
            <a:r>
              <a:rPr lang="zh-CN" altLang="en-US" sz="6000" dirty="0" smtClean="0">
                <a:solidFill>
                  <a:srgbClr val="C00000"/>
                </a:solidFill>
                <a:latin typeface="隶书"/>
                <a:ea typeface="华文新魏"/>
              </a:rPr>
              <a:t>健康发展</a:t>
            </a:r>
            <a:endParaRPr lang="zh-CN" altLang="en-US" sz="6000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62000" indent="-762000">
              <a:spcBef>
                <a:spcPct val="50000"/>
              </a:spcBef>
            </a:pPr>
            <a:endParaRPr lang="en-US" altLang="zh-CN" dirty="0" smtClean="0"/>
          </a:p>
          <a:p>
            <a:pPr marL="762000" indent="-762000">
              <a:spcBef>
                <a:spcPct val="50000"/>
              </a:spcBef>
            </a:pPr>
            <a:r>
              <a:rPr lang="zh-CN" altLang="en-US" sz="4800" dirty="0" smtClean="0"/>
              <a:t>   </a:t>
            </a:r>
            <a:r>
              <a:rPr lang="zh-CN" altLang="en-US" sz="4800" b="1" dirty="0" smtClean="0"/>
              <a:t>第一部分  基本要求</a:t>
            </a:r>
          </a:p>
          <a:p>
            <a:pPr marL="762000" indent="-762000">
              <a:spcBef>
                <a:spcPct val="50000"/>
              </a:spcBef>
            </a:pPr>
            <a:r>
              <a:rPr lang="zh-CN" altLang="en-US" sz="4800" b="1" dirty="0" smtClean="0"/>
              <a:t>   第二部分  注意事项</a:t>
            </a:r>
          </a:p>
          <a:p>
            <a:pPr marL="762000" indent="-762000">
              <a:spcBef>
                <a:spcPct val="50000"/>
              </a:spcBef>
            </a:pPr>
            <a:r>
              <a:rPr lang="zh-CN" altLang="en-US" sz="4800" b="1" dirty="0" smtClean="0"/>
              <a:t>   第三部分  几点感想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med">
    <p:push dir="d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61e9bca2e6cc6343922fc76de3c9fb14.jpg"/>
          <p:cNvPicPr>
            <a:picLocks noChangeAspect="1"/>
          </p:cNvPicPr>
          <p:nvPr/>
        </p:nvPicPr>
        <p:blipFill>
          <a:blip r:embed="rId3" cstate="print"/>
          <a:srcRect t="5393" b="16019"/>
          <a:stretch>
            <a:fillRect/>
          </a:stretch>
        </p:blipFill>
        <p:spPr>
          <a:xfrm>
            <a:off x="206515" y="1223755"/>
            <a:ext cx="8730970" cy="524629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6000" dirty="0">
                <a:solidFill>
                  <a:srgbClr val="C00000"/>
                </a:solidFill>
                <a:latin typeface="隶书"/>
                <a:ea typeface="华文新魏"/>
              </a:rPr>
              <a:t>规范运作</a:t>
            </a:r>
            <a:r>
              <a:rPr lang="zh-CN" altLang="zh-CN" sz="6000" dirty="0" smtClean="0">
                <a:solidFill>
                  <a:srgbClr val="C00000"/>
                </a:solidFill>
                <a:latin typeface="隶书"/>
                <a:ea typeface="华文新魏"/>
              </a:rPr>
              <a:t>、</a:t>
            </a:r>
            <a:r>
              <a:rPr lang="zh-CN" altLang="en-US" sz="6000" dirty="0" smtClean="0">
                <a:solidFill>
                  <a:srgbClr val="C00000"/>
                </a:solidFill>
                <a:latin typeface="隶书"/>
                <a:ea typeface="华文新魏"/>
              </a:rPr>
              <a:t>健康发展</a:t>
            </a:r>
            <a:endParaRPr lang="zh-CN" altLang="en-US" sz="6000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62000" indent="-762000">
              <a:spcBef>
                <a:spcPct val="50000"/>
              </a:spcBef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762000" indent="-762000" algn="ctr">
              <a:spcBef>
                <a:spcPts val="600"/>
              </a:spcBef>
            </a:pPr>
            <a:endParaRPr lang="en-US" altLang="zh-CN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中太楷書体" pitchFamily="1" charset="-128"/>
              <a:ea typeface="ＤＦ中太楷書体" pitchFamily="1" charset="-128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31540" y="1583795"/>
            <a:ext cx="8235915" cy="945105"/>
          </a:xfrm>
          <a:prstGeom prst="rect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35000">
                <a:schemeClr val="accent1">
                  <a:tint val="23500"/>
                  <a:satMod val="160000"/>
                  <a:alpha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用心做精，实干做强，规范运作做持久！</a:t>
            </a:r>
            <a:endParaRPr lang="zh-CN" altLang="en-US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6535" y="2708920"/>
            <a:ext cx="8235915" cy="3645405"/>
          </a:xfrm>
          <a:prstGeom prst="rect">
            <a:avLst/>
          </a:prstGeom>
          <a:gradFill flip="none" rotWithShape="1">
            <a:gsLst>
              <a:gs pos="100000">
                <a:srgbClr val="FF3399">
                  <a:alpha val="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62000" indent="-762000">
              <a:spcBef>
                <a:spcPts val="600"/>
              </a:spcBef>
              <a:buNone/>
            </a:pPr>
            <a:r>
              <a:rPr lang="zh-CN" alt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中太楷書体" pitchFamily="1" charset="-128"/>
                <a:ea typeface="ＤＦ中太楷書体" pitchFamily="1" charset="-128"/>
              </a:rPr>
              <a:t>做  出</a:t>
            </a:r>
            <a:endParaRPr lang="en-US" altLang="zh-CN" sz="5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中太楷書体" pitchFamily="1" charset="-128"/>
              <a:ea typeface="ＤＦ中太楷書体" pitchFamily="1" charset="-128"/>
            </a:endParaRPr>
          </a:p>
          <a:p>
            <a:pPr marL="762000" indent="-762000">
              <a:spcBef>
                <a:spcPts val="600"/>
              </a:spcBef>
              <a:buNone/>
            </a:pPr>
            <a:r>
              <a:rPr lang="zh-CN" altLang="en-US" sz="540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我们企业的价值，</a:t>
            </a:r>
            <a:endParaRPr lang="en-US" altLang="zh-CN" sz="5400" dirty="0" smtClean="0">
              <a:solidFill>
                <a:srgbClr val="FFFF00"/>
              </a:solidFill>
              <a:latin typeface="华文新魏" pitchFamily="2" charset="-122"/>
              <a:ea typeface="华文新魏" pitchFamily="2" charset="-122"/>
            </a:endParaRPr>
          </a:p>
          <a:p>
            <a:pPr marL="762000" indent="-762000">
              <a:spcBef>
                <a:spcPts val="600"/>
              </a:spcBef>
              <a:buNone/>
            </a:pPr>
            <a:r>
              <a:rPr lang="zh-CN" altLang="en-US" sz="540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我们员工的尊严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中太楷書体" pitchFamily="1" charset="-128"/>
                <a:ea typeface="ＤＦ中太楷書体" pitchFamily="1" charset="-128"/>
              </a:rPr>
              <a:t>！</a:t>
            </a:r>
            <a:endParaRPr lang="zh-CN" altLang="en-US" sz="5400" dirty="0"/>
          </a:p>
        </p:txBody>
      </p:sp>
      <p:sp>
        <p:nvSpPr>
          <p:cNvPr id="7" name="矩形 6"/>
          <p:cNvSpPr/>
          <p:nvPr/>
        </p:nvSpPr>
        <p:spPr>
          <a:xfrm>
            <a:off x="431540" y="2528900"/>
            <a:ext cx="8235915" cy="3645405"/>
          </a:xfrm>
          <a:prstGeom prst="rect">
            <a:avLst/>
          </a:prstGeom>
          <a:gradFill flip="none" rotWithShape="1">
            <a:gsLst>
              <a:gs pos="87000">
                <a:srgbClr val="CCCCFF"/>
              </a:gs>
              <a:gs pos="87000">
                <a:srgbClr val="CCCCFF"/>
              </a:gs>
              <a:gs pos="87000">
                <a:srgbClr val="CCCCFF"/>
              </a:gs>
              <a:gs pos="87000">
                <a:srgbClr val="CCCCFF"/>
              </a:gs>
              <a:gs pos="87000">
                <a:srgbClr val="92D050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0" scaled="1"/>
            <a:tileRect/>
          </a:gra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buNone/>
            </a:pPr>
            <a:r>
              <a:rPr lang="zh-CN" altLang="en-US" sz="4000" dirty="0" smtClean="0">
                <a:solidFill>
                  <a:srgbClr val="FF0000"/>
                </a:solidFill>
                <a:latin typeface="ＤＦ中太楷書体" pitchFamily="1" charset="-128"/>
                <a:ea typeface="ＤＦ中太楷書体" pitchFamily="1" charset="-128"/>
              </a:rPr>
              <a:t>做  出</a:t>
            </a:r>
            <a:endParaRPr lang="en-US" altLang="zh-CN" sz="4000" dirty="0" smtClean="0">
              <a:solidFill>
                <a:srgbClr val="FF0000"/>
              </a:solidFill>
              <a:latin typeface="ＤＦ中太楷書体" pitchFamily="1" charset="-128"/>
              <a:ea typeface="ＤＦ中太楷書体" pitchFamily="1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zh-CN" altLang="en-US" sz="540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我们企业的价值，</a:t>
            </a:r>
            <a:endParaRPr lang="en-US" altLang="zh-CN" sz="5400" dirty="0" smtClean="0">
              <a:solidFill>
                <a:srgbClr val="FFFF00"/>
              </a:solidFill>
              <a:latin typeface="华文新魏" pitchFamily="2" charset="-122"/>
              <a:ea typeface="华文新魏" pitchFamily="2" charset="-122"/>
            </a:endParaRPr>
          </a:p>
          <a:p>
            <a:pPr>
              <a:spcBef>
                <a:spcPts val="600"/>
              </a:spcBef>
              <a:buNone/>
            </a:pPr>
            <a:r>
              <a:rPr lang="zh-CN" altLang="en-US" sz="540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我们员工的尊严</a:t>
            </a:r>
            <a:r>
              <a:rPr lang="zh-CN" alt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中太楷書体" pitchFamily="1" charset="-128"/>
                <a:ea typeface="ＤＦ中太楷書体" pitchFamily="1" charset="-128"/>
              </a:rPr>
              <a:t>！</a:t>
            </a:r>
            <a:endParaRPr lang="zh-CN" altLang="en-US" sz="5400" dirty="0"/>
          </a:p>
        </p:txBody>
      </p:sp>
    </p:spTree>
  </p:cSld>
  <p:clrMapOvr>
    <a:masterClrMapping/>
  </p:clrMapOvr>
  <p:transition spd="med">
    <p:split orient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828800"/>
          </a:xfrm>
        </p:spPr>
        <p:txBody>
          <a:bodyPr/>
          <a:lstStyle/>
          <a:p>
            <a:r>
              <a:rPr lang="zh-CN" altLang="en-US"/>
              <a:t> </a:t>
            </a:r>
          </a:p>
        </p:txBody>
      </p:sp>
      <p:pic>
        <p:nvPicPr>
          <p:cNvPr id="1047558" name="Picture 6" descr="图片4"/>
          <p:cNvPicPr>
            <a:picLocks noGrp="1" noChangeAspect="1" noChangeArrowheads="1" noCrop="1"/>
          </p:cNvPicPr>
          <p:nvPr>
            <p:ph type="subTitle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113" y="3213100"/>
            <a:ext cx="2746375" cy="2746375"/>
          </a:xfrm>
          <a:noFill/>
          <a:ln/>
        </p:spPr>
      </p:pic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AFDAD795-2092-4795-A1F0-81C45434072E}" type="slidenum">
              <a:rPr lang="zh-CN" altLang="en-US"/>
              <a:pPr/>
              <a:t>49</a:t>
            </a:fld>
            <a:endParaRPr lang="en-US" altLang="zh-CN"/>
          </a:p>
        </p:txBody>
      </p:sp>
      <p:pic>
        <p:nvPicPr>
          <p:cNvPr id="1047554" name="Picture 2" descr="图片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0513" cy="6489340"/>
          </a:xfrm>
          <a:prstGeom prst="rect">
            <a:avLst/>
          </a:prstGeom>
          <a:noFill/>
        </p:spPr>
      </p:pic>
      <p:sp>
        <p:nvSpPr>
          <p:cNvPr id="1047556" name="WordArt 4"/>
          <p:cNvSpPr>
            <a:spLocks noChangeArrowheads="1" noChangeShapeType="1" noTextEdit="1"/>
          </p:cNvSpPr>
          <p:nvPr/>
        </p:nvSpPr>
        <p:spPr bwMode="auto">
          <a:xfrm>
            <a:off x="1557338" y="1133475"/>
            <a:ext cx="6677025" cy="1214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buNone/>
            </a:pPr>
            <a:r>
              <a:rPr lang="zh-CN" altLang="en-US" sz="6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隶书"/>
                <a:ea typeface="隶书"/>
              </a:rPr>
              <a:t>谢谢大家</a:t>
            </a:r>
          </a:p>
        </p:txBody>
      </p:sp>
      <p:sp>
        <p:nvSpPr>
          <p:cNvPr id="1047557" name="Text Box 5"/>
          <p:cNvSpPr txBox="1">
            <a:spLocks noChangeArrowheads="1"/>
          </p:cNvSpPr>
          <p:nvPr/>
        </p:nvSpPr>
        <p:spPr bwMode="auto">
          <a:xfrm>
            <a:off x="2627313" y="4076700"/>
            <a:ext cx="36004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42900" fontAlgn="base">
              <a:spcBef>
                <a:spcPct val="50000"/>
              </a:spcBef>
              <a:buFont typeface="Wingdings" pitchFamily="2" charset="2"/>
              <a:buNone/>
            </a:pPr>
            <a:r>
              <a:rPr kumimoji="1" lang="zh-CN" altLang="en-US" sz="6600" dirty="0">
                <a:solidFill>
                  <a:schemeClr val="hlink"/>
                </a:solidFill>
                <a:latin typeface="Times New Roman" pitchFamily="18" charset="0"/>
                <a:ea typeface="华文行楷" pitchFamily="2" charset="-122"/>
              </a:rPr>
              <a:t>刘凤奎</a:t>
            </a:r>
          </a:p>
        </p:txBody>
      </p:sp>
      <p:sp>
        <p:nvSpPr>
          <p:cNvPr id="1047559" name="Rectangle 7"/>
          <p:cNvSpPr>
            <a:spLocks noChangeArrowheads="1"/>
          </p:cNvSpPr>
          <p:nvPr/>
        </p:nvSpPr>
        <p:spPr bwMode="auto">
          <a:xfrm>
            <a:off x="5921375" y="4284663"/>
            <a:ext cx="2700338" cy="1349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762000" indent="-762000" algn="l">
              <a:spcBef>
                <a:spcPct val="20000"/>
              </a:spcBef>
              <a:buFont typeface="Wingdings" pitchFamily="2" charset="2"/>
              <a:buNone/>
            </a:pPr>
            <a:r>
              <a:rPr lang="en-US" altLang="zh-CN" sz="3200" dirty="0">
                <a:solidFill>
                  <a:schemeClr val="bg1"/>
                </a:solidFill>
              </a:rPr>
              <a:t>13609366861</a:t>
            </a:r>
          </a:p>
          <a:p>
            <a:pPr marL="762000" indent="-762000" algn="l">
              <a:spcBef>
                <a:spcPct val="20000"/>
              </a:spcBef>
              <a:buFont typeface="Wingdings" pitchFamily="2" charset="2"/>
              <a:buNone/>
            </a:pPr>
            <a:r>
              <a:rPr lang="en-US" altLang="zh-CN" sz="3200" dirty="0">
                <a:solidFill>
                  <a:schemeClr val="bg1"/>
                </a:solidFill>
              </a:rPr>
              <a:t>0931-7911906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255 L -0.29965 0.0018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7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04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第一部分  基本</a:t>
            </a:r>
            <a:r>
              <a:rPr lang="zh-CN" altLang="en-US" dirty="0" smtClean="0">
                <a:latin typeface="隶书"/>
                <a:ea typeface="隶书"/>
              </a:rPr>
              <a:t>要求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000" indent="-360000">
              <a:lnSpc>
                <a:spcPct val="120000"/>
              </a:lnSpc>
              <a:spcBef>
                <a:spcPts val="600"/>
              </a:spcBef>
            </a:pPr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pPr marL="360000" indent="-360000">
              <a:lnSpc>
                <a:spcPct val="120000"/>
              </a:lnSpc>
              <a:spcBef>
                <a:spcPts val="600"/>
              </a:spcBef>
            </a:pP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1.</a:t>
            </a:r>
            <a:r>
              <a:rPr lang="zh-CN" altLang="en-US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经营：依法合规</a:t>
            </a:r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pPr marL="360000" indent="-360000">
              <a:lnSpc>
                <a:spcPct val="120000"/>
              </a:lnSpc>
              <a:spcBef>
                <a:spcPts val="600"/>
              </a:spcBef>
            </a:pP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2.</a:t>
            </a:r>
            <a:r>
              <a:rPr lang="zh-CN" altLang="en-US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管理：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规范运作</a:t>
            </a:r>
            <a:endParaRPr lang="zh-CN" altLang="en-US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r>
              <a:rPr lang="en-US" altLang="zh-CN" sz="35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</a:t>
            </a: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3.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重温有关规定</a:t>
            </a:r>
          </a:p>
          <a:p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4.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几条特别要求</a:t>
            </a:r>
          </a:p>
          <a:p>
            <a:pPr marL="360000" indent="-360000">
              <a:lnSpc>
                <a:spcPct val="120000"/>
              </a:lnSpc>
              <a:spcBef>
                <a:spcPts val="600"/>
              </a:spcBef>
            </a:pPr>
            <a:r>
              <a:rPr lang="en-US" altLang="zh-CN" sz="35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</a:t>
            </a:r>
            <a:endParaRPr lang="zh-CN" altLang="en-US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1.</a:t>
            </a:r>
            <a:r>
              <a:rPr lang="zh-CN" altLang="en-US" dirty="0" smtClean="0">
                <a:latin typeface="仿宋_GB2312" pitchFamily="49" charset="-122"/>
              </a:rPr>
              <a:t>经营依法合规</a:t>
            </a:r>
          </a:p>
          <a:p>
            <a:pPr marL="274638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sz="3600" b="1" dirty="0" smtClean="0">
                <a:solidFill>
                  <a:srgbClr val="FF0000"/>
                </a:solidFill>
              </a:rPr>
              <a:t>决不能抱着侥幸心理触碰法律底线</a:t>
            </a:r>
            <a:endParaRPr lang="en-US" altLang="zh-CN" sz="3600" b="1" dirty="0" smtClean="0">
              <a:solidFill>
                <a:srgbClr val="FF0000"/>
              </a:solidFill>
            </a:endParaRPr>
          </a:p>
          <a:p>
            <a:pPr marL="274638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sz="3600" b="1" dirty="0" smtClean="0">
                <a:solidFill>
                  <a:srgbClr val="FF0000"/>
                </a:solidFill>
              </a:rPr>
              <a:t>谨防徇私枉法、营私舞弊</a:t>
            </a:r>
            <a:r>
              <a:rPr lang="zh-CN" altLang="en-US" dirty="0" smtClean="0"/>
              <a:t>（杜绝吃拿卡要）</a:t>
            </a:r>
            <a:endParaRPr lang="en-US" altLang="zh-CN" dirty="0" smtClean="0"/>
          </a:p>
          <a:p>
            <a:pPr marL="274638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sz="3600" b="1" dirty="0" smtClean="0">
                <a:solidFill>
                  <a:srgbClr val="FF0000"/>
                </a:solidFill>
              </a:rPr>
              <a:t>谨防玩忽职守</a:t>
            </a:r>
            <a:r>
              <a:rPr lang="zh-CN" altLang="en-US" sz="3600" b="1" dirty="0" smtClean="0"/>
              <a:t>（坚守安全质量红线）</a:t>
            </a:r>
            <a:endParaRPr lang="en-US" altLang="zh-CN" sz="3600" b="1" dirty="0" smtClean="0"/>
          </a:p>
          <a:p>
            <a:pPr marL="274638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sz="3600" b="1" dirty="0" smtClean="0">
                <a:solidFill>
                  <a:srgbClr val="FF0000"/>
                </a:solidFill>
              </a:rPr>
              <a:t>为了中标而送礼的事，不干</a:t>
            </a:r>
            <a:endParaRPr lang="en-US" altLang="zh-CN" sz="3600" b="1" dirty="0" smtClean="0">
              <a:solidFill>
                <a:srgbClr val="FF0000"/>
              </a:solidFill>
            </a:endParaRPr>
          </a:p>
          <a:p>
            <a:pPr marL="274638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sz="3600" b="1" dirty="0" smtClean="0">
                <a:solidFill>
                  <a:srgbClr val="FFFF00"/>
                </a:solidFill>
              </a:rPr>
              <a:t>纳税意识</a:t>
            </a:r>
            <a:endParaRPr lang="zh-CN" altLang="en-US" sz="3600" dirty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2.</a:t>
            </a:r>
            <a:r>
              <a:rPr lang="zh-CN" altLang="en-US" dirty="0" smtClean="0">
                <a:latin typeface="仿宋_GB2312" pitchFamily="49" charset="-122"/>
              </a:rPr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algn="ctr"/>
            <a:r>
              <a:rPr lang="zh-CN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我们不是作坊，是正规企业</a:t>
            </a:r>
            <a:endParaRPr lang="en-US" altLang="zh-CN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ea typeface="楷体_GB2312" pitchFamily="49" charset="-122"/>
              </a:rPr>
              <a:t>企业</a:t>
            </a:r>
            <a:r>
              <a:rPr lang="zh-CN" altLang="zh-CN" dirty="0" smtClean="0">
                <a:ea typeface="楷体_GB2312" pitchFamily="49" charset="-122"/>
              </a:rPr>
              <a:t>不是作坊</a:t>
            </a:r>
            <a:endParaRPr lang="en-US" altLang="zh-CN" dirty="0" smtClean="0">
              <a:ea typeface="楷体_GB2312" pitchFamily="49" charset="-122"/>
            </a:endParaRPr>
          </a:p>
          <a:p>
            <a:pPr marL="449263" indent="-449263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dirty="0" smtClean="0">
                <a:ea typeface="楷体_GB2312" pitchFamily="49" charset="-122"/>
              </a:rPr>
              <a:t>员工</a:t>
            </a:r>
            <a:r>
              <a:rPr lang="zh-CN" altLang="zh-CN" dirty="0" smtClean="0">
                <a:ea typeface="楷体_GB2312" pitchFamily="49" charset="-122"/>
              </a:rPr>
              <a:t>不能做散兵游勇</a:t>
            </a:r>
            <a:endParaRPr lang="en-US" altLang="zh-CN" dirty="0" smtClean="0">
              <a:ea typeface="楷体_GB2312" pitchFamily="49" charset="-122"/>
            </a:endParaRPr>
          </a:p>
          <a:p>
            <a:pPr marL="449263" indent="-449263"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endParaRPr lang="zh-CN" altLang="en-US" dirty="0"/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负责人</a:t>
            </a:r>
            <a:r>
              <a:rPr lang="zh-CN" altLang="zh-CN" sz="3200" dirty="0" smtClean="0">
                <a:ea typeface="楷体_GB2312" pitchFamily="49" charset="-122"/>
              </a:rPr>
              <a:t>签</a:t>
            </a:r>
            <a:r>
              <a:rPr lang="zh-CN" altLang="en-US" sz="3200" dirty="0" smtClean="0">
                <a:ea typeface="楷体_GB2312" pitchFamily="49" charset="-122"/>
              </a:rPr>
              <a:t>审</a:t>
            </a:r>
            <a:r>
              <a:rPr lang="zh-CN" altLang="zh-CN" sz="3200" dirty="0" smtClean="0">
                <a:ea typeface="楷体_GB2312" pitchFamily="49" charset="-122"/>
              </a:rPr>
              <a:t>、财务把关</a:t>
            </a:r>
            <a:r>
              <a:rPr lang="zh-CN" altLang="en-US" sz="3200" dirty="0" smtClean="0">
                <a:ea typeface="楷体_GB2312" pitchFamily="49" charset="-122"/>
              </a:rPr>
              <a:t>，各司其职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事业部</a:t>
            </a:r>
            <a:r>
              <a:rPr lang="zh-CN" altLang="zh-CN" sz="3200" dirty="0" smtClean="0">
                <a:ea typeface="楷体_GB2312" pitchFamily="49" charset="-122"/>
              </a:rPr>
              <a:t>临时账号印鉴、票据交公司财务部管理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分公司财务</a:t>
            </a:r>
            <a:r>
              <a:rPr lang="zh-CN" altLang="zh-CN" sz="3200" dirty="0" smtClean="0">
                <a:ea typeface="楷体_GB2312" pitchFamily="49" charset="-122"/>
              </a:rPr>
              <a:t>做到票证分离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成本构成要合理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事业部指定专人做报账员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/>
                <a:ea typeface="隶书"/>
              </a:rPr>
              <a:t>第一部分  基本要求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管理：</a:t>
            </a:r>
            <a:r>
              <a:rPr lang="zh-CN" altLang="zh-CN" dirty="0" smtClean="0"/>
              <a:t>规范运作</a:t>
            </a:r>
            <a:endParaRPr lang="zh-CN" altLang="en-US" dirty="0" smtClean="0">
              <a:latin typeface="仿宋_GB2312" pitchFamily="49" charset="-122"/>
            </a:endParaRPr>
          </a:p>
          <a:p>
            <a:pPr marL="449263" lvl="0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①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  ②</a:t>
            </a:r>
            <a:r>
              <a:rPr lang="zh-CN" altLang="zh-CN" sz="3200" b="1" dirty="0" smtClean="0"/>
              <a:t>员工管理要规范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建立人事档案</a:t>
            </a:r>
            <a:r>
              <a:rPr lang="en-US" altLang="zh-CN" sz="3200" dirty="0" smtClean="0">
                <a:ea typeface="楷体_GB2312" pitchFamily="49" charset="-122"/>
              </a:rPr>
              <a:t>:</a:t>
            </a:r>
            <a:r>
              <a:rPr lang="zh-CN" altLang="en-US" sz="3200" dirty="0" smtClean="0">
                <a:ea typeface="楷体_GB2312" pitchFamily="49" charset="-122"/>
              </a:rPr>
              <a:t>清理“</a:t>
            </a:r>
            <a:r>
              <a:rPr lang="zh-CN" altLang="en-US" sz="3200" b="1" i="1" dirty="0" smtClean="0">
                <a:solidFill>
                  <a:srgbClr val="FF0000"/>
                </a:solidFill>
                <a:ea typeface="楷体_GB2312" pitchFamily="49" charset="-122"/>
              </a:rPr>
              <a:t>挂证</a:t>
            </a:r>
            <a:r>
              <a:rPr lang="zh-CN" altLang="en-US" sz="3200" dirty="0" smtClean="0">
                <a:ea typeface="楷体_GB2312" pitchFamily="49" charset="-122"/>
              </a:rPr>
              <a:t>”、</a:t>
            </a:r>
            <a:r>
              <a:rPr lang="zh-CN" altLang="zh-CN" sz="3200" dirty="0" smtClean="0">
                <a:ea typeface="楷体_GB2312" pitchFamily="49" charset="-122"/>
              </a:rPr>
              <a:t>职称</a:t>
            </a:r>
            <a:r>
              <a:rPr lang="zh-CN" altLang="en-US" sz="3200" dirty="0" smtClean="0">
                <a:ea typeface="楷体_GB2312" pitchFamily="49" charset="-122"/>
              </a:rPr>
              <a:t>、学历</a:t>
            </a:r>
            <a:endParaRPr lang="zh-CN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员工按编码管理</a:t>
            </a:r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dirty="0" smtClean="0">
                <a:ea typeface="楷体_GB2312" pitchFamily="49" charset="-122"/>
              </a:rPr>
              <a:t>1</a:t>
            </a:r>
            <a:r>
              <a:rPr lang="zh-CN" altLang="zh-CN" sz="2800" dirty="0" smtClean="0">
                <a:ea typeface="楷体_GB2312" pitchFamily="49" charset="-122"/>
              </a:rPr>
              <a:t>、</a:t>
            </a:r>
            <a:r>
              <a:rPr lang="en-US" altLang="zh-CN" sz="2800" dirty="0" smtClean="0">
                <a:ea typeface="楷体_GB2312" pitchFamily="49" charset="-122"/>
              </a:rPr>
              <a:t>2</a:t>
            </a:r>
            <a:r>
              <a:rPr lang="zh-CN" altLang="zh-CN" sz="2800" dirty="0" smtClean="0">
                <a:ea typeface="楷体_GB2312" pitchFamily="49" charset="-122"/>
              </a:rPr>
              <a:t>打头的员工实行派遣制</a:t>
            </a:r>
            <a:endParaRPr lang="en-US" altLang="zh-CN" sz="2800" dirty="0" smtClean="0">
              <a:ea typeface="楷体_GB2312" pitchFamily="49" charset="-122"/>
            </a:endParaRPr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dirty="0" smtClean="0"/>
              <a:t>4</a:t>
            </a:r>
            <a:r>
              <a:rPr lang="zh-CN" altLang="zh-CN" sz="2800" dirty="0" smtClean="0"/>
              <a:t>打头的员工由二级</a:t>
            </a:r>
            <a:r>
              <a:rPr lang="zh-CN" altLang="en-US" sz="2800" dirty="0" smtClean="0"/>
              <a:t>单位自由聘用</a:t>
            </a:r>
            <a:endParaRPr lang="en-US" altLang="zh-CN" sz="2800" dirty="0" smtClean="0"/>
          </a:p>
          <a:p>
            <a:pPr marL="449263" lvl="1" indent="-449263"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b="1" dirty="0" smtClean="0">
                <a:solidFill>
                  <a:srgbClr val="FF9900"/>
                </a:solidFill>
                <a:latin typeface="仿宋_GB2312" pitchFamily="49" charset="-122"/>
              </a:rPr>
              <a:t>二级单位间</a:t>
            </a:r>
            <a:r>
              <a:rPr lang="zh-CN" altLang="zh-CN" b="1" dirty="0" smtClean="0">
                <a:solidFill>
                  <a:srgbClr val="FF9900"/>
                </a:solidFill>
                <a:latin typeface="仿宋_GB2312" pitchFamily="49" charset="-122"/>
              </a:rPr>
              <a:t>员工</a:t>
            </a:r>
            <a:r>
              <a:rPr lang="zh-CN" altLang="en-US" b="1" dirty="0" smtClean="0">
                <a:solidFill>
                  <a:srgbClr val="FF9900"/>
                </a:solidFill>
                <a:latin typeface="仿宋_GB2312" pitchFamily="49" charset="-122"/>
              </a:rPr>
              <a:t>调动必须通过企划部</a:t>
            </a:r>
            <a:endParaRPr lang="en-US" altLang="zh-CN" b="1" dirty="0" smtClean="0">
              <a:solidFill>
                <a:srgbClr val="FF9900"/>
              </a:solidFill>
              <a:latin typeface="仿宋_GB2312" pitchFamily="49" charset="-122"/>
            </a:endParaRPr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800" dirty="0" smtClean="0"/>
              <a:t>以派遣令为准</a:t>
            </a:r>
            <a:endParaRPr lang="zh-CN" altLang="zh-CN" sz="2800" dirty="0" smtClean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22267</TotalTime>
  <Words>2102</Words>
  <Application>Microsoft Office PowerPoint</Application>
  <PresentationFormat>全屏显示(4:3)</PresentationFormat>
  <Paragraphs>370</Paragraphs>
  <Slides>49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49</vt:i4>
      </vt:variant>
    </vt:vector>
  </HeadingPairs>
  <TitlesOfParts>
    <vt:vector size="50" baseType="lpstr">
      <vt:lpstr>自定义设计方案</vt:lpstr>
      <vt:lpstr>幻灯片 1</vt:lpstr>
      <vt:lpstr>规范运作、健康发展,</vt:lpstr>
      <vt:lpstr>规范运作、健康发展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第一部分  基本要求</vt:lpstr>
      <vt:lpstr>第二部分  注意事项</vt:lpstr>
      <vt:lpstr>第二部分  注意事项</vt:lpstr>
      <vt:lpstr>第二部分  注意事项</vt:lpstr>
      <vt:lpstr>第二部分  注意事项</vt:lpstr>
      <vt:lpstr>第二部分  注意事项</vt:lpstr>
      <vt:lpstr>第二部分  注意事项</vt:lpstr>
      <vt:lpstr>第二部分  注意事项</vt:lpstr>
      <vt:lpstr>第二部分  注意事项</vt:lpstr>
      <vt:lpstr>第二部分  注意事项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第三部分  几点感想</vt:lpstr>
      <vt:lpstr>规范运作、健康发展</vt:lpstr>
      <vt:lpstr>规范运作、健康发展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刘凤奎</cp:lastModifiedBy>
  <cp:revision>1340</cp:revision>
  <dcterms:created xsi:type="dcterms:W3CDTF">1601-01-01T00:00:00Z</dcterms:created>
  <dcterms:modified xsi:type="dcterms:W3CDTF">2019-02-24T05:26:03Z</dcterms:modified>
</cp:coreProperties>
</file>