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9"/>
  </p:notesMasterIdLst>
  <p:handoutMasterIdLst>
    <p:handoutMasterId r:id="rId30"/>
  </p:handoutMasterIdLst>
  <p:sldIdLst>
    <p:sldId id="1398" r:id="rId2"/>
    <p:sldId id="1401" r:id="rId3"/>
    <p:sldId id="1583" r:id="rId4"/>
    <p:sldId id="1584" r:id="rId5"/>
    <p:sldId id="1404" r:id="rId6"/>
    <p:sldId id="1630" r:id="rId7"/>
    <p:sldId id="1626" r:id="rId8"/>
    <p:sldId id="1632" r:id="rId9"/>
    <p:sldId id="1707" r:id="rId10"/>
    <p:sldId id="1708" r:id="rId11"/>
    <p:sldId id="1713" r:id="rId12"/>
    <p:sldId id="1709" r:id="rId13"/>
    <p:sldId id="1644" r:id="rId14"/>
    <p:sldId id="1643" r:id="rId15"/>
    <p:sldId id="1716" r:id="rId16"/>
    <p:sldId id="1647" r:id="rId17"/>
    <p:sldId id="1648" r:id="rId18"/>
    <p:sldId id="1654" r:id="rId19"/>
    <p:sldId id="1655" r:id="rId20"/>
    <p:sldId id="1656" r:id="rId21"/>
    <p:sldId id="1717" r:id="rId22"/>
    <p:sldId id="1719" r:id="rId23"/>
    <p:sldId id="1723" r:id="rId24"/>
    <p:sldId id="1721" r:id="rId25"/>
    <p:sldId id="1725" r:id="rId26"/>
    <p:sldId id="1726" r:id="rId27"/>
    <p:sldId id="795" r:id="rId28"/>
  </p:sldIdLst>
  <p:sldSz cx="9144000" cy="6858000" type="screen4x3"/>
  <p:notesSz cx="6834188" cy="9979025"/>
  <p:defaultTextStyle>
    <a:defPPr>
      <a:defRPr lang="en-US"/>
    </a:defPPr>
    <a:lvl1pPr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1pPr>
    <a:lvl2pPr marL="457200"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2pPr>
    <a:lvl3pPr marL="914400"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3pPr>
    <a:lvl4pPr marL="1371600"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4pPr>
    <a:lvl5pPr marL="1828800" algn="ctr" rtl="0" fontAlgn="b">
      <a:spcBef>
        <a:spcPct val="25000"/>
      </a:spcBef>
      <a:spcAft>
        <a:spcPct val="0"/>
      </a:spcAft>
      <a:buClr>
        <a:schemeClr val="hlink"/>
      </a:buClr>
      <a:buFont typeface="Wingdings" pitchFamily="2" charset="2"/>
      <a:buChar char="Ø"/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5pPr>
    <a:lvl6pPr marL="2286000" algn="l" defTabSz="914400" rtl="0" eaLnBrk="1" latinLnBrk="0" hangingPunct="1"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6pPr>
    <a:lvl7pPr marL="2743200" algn="l" defTabSz="914400" rtl="0" eaLnBrk="1" latinLnBrk="0" hangingPunct="1"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7pPr>
    <a:lvl8pPr marL="3200400" algn="l" defTabSz="914400" rtl="0" eaLnBrk="1" latinLnBrk="0" hangingPunct="1"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8pPr>
    <a:lvl9pPr marL="3657600" algn="l" defTabSz="914400" rtl="0" eaLnBrk="1" latinLnBrk="0" hangingPunct="1">
      <a:defRPr sz="3600" b="1" kern="1200">
        <a:solidFill>
          <a:schemeClr val="tx1"/>
        </a:solidFill>
        <a:latin typeface="楷体_GB2312" pitchFamily="49" charset="-122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  <a:srgbClr val="006600"/>
    <a:srgbClr val="FF6600"/>
    <a:srgbClr val="CC00CC"/>
    <a:srgbClr val="FF00FF"/>
    <a:srgbClr val="0000FF"/>
    <a:srgbClr val="FF66FF"/>
    <a:srgbClr val="FF9900"/>
    <a:srgbClr val="8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06" autoAdjust="0"/>
    <p:restoredTop sz="96414" autoAdjust="0"/>
  </p:normalViewPr>
  <p:slideViewPr>
    <p:cSldViewPr>
      <p:cViewPr>
        <p:scale>
          <a:sx n="50" d="100"/>
          <a:sy n="50" d="100"/>
        </p:scale>
        <p:origin x="-859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3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184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4D0461-B24A-4EBB-BA83-66997F18A2D6}" type="doc">
      <dgm:prSet loTypeId="urn:microsoft.com/office/officeart/2005/8/layout/arrow2" loCatId="process" qsTypeId="urn:microsoft.com/office/officeart/2005/8/quickstyle/simple1" qsCatId="simple" csTypeId="urn:microsoft.com/office/officeart/2005/8/colors/colorful1" csCatId="colorful" phldr="1"/>
      <dgm:spPr/>
    </dgm:pt>
    <dgm:pt modelId="{D85C67D4-8085-4404-B5A5-38B7E1CCEF1D}">
      <dgm:prSet phldrT="[文本]" custT="1"/>
      <dgm:spPr/>
      <dgm:t>
        <a:bodyPr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lang="zh-CN" altLang="en-US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rPr>
            <a:t>初心</a:t>
          </a:r>
          <a:endParaRPr lang="zh-CN" altLang="en-US" sz="32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ea"/>
            <a:ea typeface="+mj-ea"/>
          </a:endParaRPr>
        </a:p>
      </dgm:t>
    </dgm:pt>
    <dgm:pt modelId="{D398DC38-C994-464F-AFAA-0CB8C009087A}" type="parTrans" cxnId="{0FE1FE47-21CB-490D-95E3-93A4E0CECB22}">
      <dgm:prSet/>
      <dgm:spPr/>
      <dgm:t>
        <a:bodyPr/>
        <a:lstStyle/>
        <a:p>
          <a:endParaRPr lang="zh-CN" altLang="en-US"/>
        </a:p>
      </dgm:t>
    </dgm:pt>
    <dgm:pt modelId="{FB274084-1084-4A46-9F9F-B219B2A758AD}" type="sibTrans" cxnId="{0FE1FE47-21CB-490D-95E3-93A4E0CECB22}">
      <dgm:prSet/>
      <dgm:spPr/>
      <dgm:t>
        <a:bodyPr/>
        <a:lstStyle/>
        <a:p>
          <a:endParaRPr lang="zh-CN" altLang="en-US"/>
        </a:p>
      </dgm:t>
    </dgm:pt>
    <dgm:pt modelId="{A6D4EA95-9BCE-4937-8907-BDD4685B03C2}">
      <dgm:prSet phldrT="[文本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3200" b="1" dirty="0" smtClean="0">
              <a:solidFill>
                <a:schemeClr val="bg1"/>
              </a:solidFill>
              <a:latin typeface="仿宋_GB2312" pitchFamily="49" charset="-122"/>
              <a:ea typeface="仿宋_GB2312" pitchFamily="49" charset="-122"/>
            </a:rPr>
            <a:t>使命</a:t>
          </a:r>
          <a:endParaRPr lang="zh-CN" altLang="en-US" sz="3200" b="1" dirty="0">
            <a:solidFill>
              <a:schemeClr val="bg1"/>
            </a:solidFill>
            <a:latin typeface="仿宋_GB2312" pitchFamily="49" charset="-122"/>
            <a:ea typeface="仿宋_GB2312" pitchFamily="49" charset="-122"/>
          </a:endParaRPr>
        </a:p>
      </dgm:t>
    </dgm:pt>
    <dgm:pt modelId="{079F2143-D790-499B-9154-87A8E5A3AFCE}" type="parTrans" cxnId="{FA374054-351D-445F-B4C5-E4429611532C}">
      <dgm:prSet/>
      <dgm:spPr/>
      <dgm:t>
        <a:bodyPr/>
        <a:lstStyle/>
        <a:p>
          <a:endParaRPr lang="zh-CN" altLang="en-US"/>
        </a:p>
      </dgm:t>
    </dgm:pt>
    <dgm:pt modelId="{A876F7FC-6AC1-4578-BAAD-F3A3E75784A2}" type="sibTrans" cxnId="{FA374054-351D-445F-B4C5-E4429611532C}">
      <dgm:prSet/>
      <dgm:spPr/>
      <dgm:t>
        <a:bodyPr/>
        <a:lstStyle/>
        <a:p>
          <a:endParaRPr lang="zh-CN" altLang="en-US"/>
        </a:p>
      </dgm:t>
    </dgm:pt>
    <dgm:pt modelId="{A94B123C-C13F-41A1-BC6D-24FADDCED3B0}">
      <dgm:prSet phldrT="[文本]" phldr="1"/>
      <dgm:spPr/>
      <dgm:t>
        <a:bodyPr/>
        <a:lstStyle/>
        <a:p>
          <a:endParaRPr lang="zh-CN" altLang="en-US" dirty="0"/>
        </a:p>
      </dgm:t>
    </dgm:pt>
    <dgm:pt modelId="{0A61DA43-296D-4386-BA22-48FAC13FF936}" type="sibTrans" cxnId="{124CC3ED-9542-459F-970E-A0737878E683}">
      <dgm:prSet/>
      <dgm:spPr/>
      <dgm:t>
        <a:bodyPr/>
        <a:lstStyle/>
        <a:p>
          <a:endParaRPr lang="zh-CN" altLang="en-US"/>
        </a:p>
      </dgm:t>
    </dgm:pt>
    <dgm:pt modelId="{B8240EB6-66E4-46E7-9B3E-C43E7F26CCCE}" type="parTrans" cxnId="{124CC3ED-9542-459F-970E-A0737878E683}">
      <dgm:prSet/>
      <dgm:spPr/>
      <dgm:t>
        <a:bodyPr/>
        <a:lstStyle/>
        <a:p>
          <a:endParaRPr lang="zh-CN" altLang="en-US"/>
        </a:p>
      </dgm:t>
    </dgm:pt>
    <dgm:pt modelId="{CD65B574-338A-42C6-ACE2-619DE226C81E}" type="pres">
      <dgm:prSet presAssocID="{A44D0461-B24A-4EBB-BA83-66997F18A2D6}" presName="arrowDiagram" presStyleCnt="0">
        <dgm:presLayoutVars>
          <dgm:chMax val="5"/>
          <dgm:dir/>
          <dgm:resizeHandles val="exact"/>
        </dgm:presLayoutVars>
      </dgm:prSet>
      <dgm:spPr/>
    </dgm:pt>
    <dgm:pt modelId="{96C21F9F-43CC-4254-BAB3-C00847B3FFCE}" type="pres">
      <dgm:prSet presAssocID="{A44D0461-B24A-4EBB-BA83-66997F18A2D6}" presName="arrow" presStyleLbl="bgShp" presStyleIdx="0" presStyleCnt="1" custScaleX="95123" custLinFactNeighborX="-2807" custLinFactNeighborY="2662"/>
      <dgm:spPr/>
    </dgm:pt>
    <dgm:pt modelId="{14F9BC8E-3BDC-43F5-B628-3FF92664F63E}" type="pres">
      <dgm:prSet presAssocID="{A44D0461-B24A-4EBB-BA83-66997F18A2D6}" presName="arrowDiagram3" presStyleCnt="0"/>
      <dgm:spPr/>
    </dgm:pt>
    <dgm:pt modelId="{F362160B-F0D7-419A-83B9-E131820A049D}" type="pres">
      <dgm:prSet presAssocID="{D85C67D4-8085-4404-B5A5-38B7E1CCEF1D}" presName="bullet3a" presStyleLbl="node1" presStyleIdx="0" presStyleCnt="3" custLinFactX="-202624" custLinFactY="300000" custLinFactNeighborX="-300000" custLinFactNeighborY="342913"/>
      <dgm:spPr/>
    </dgm:pt>
    <dgm:pt modelId="{2C48A415-93AD-4099-9761-FE58197361E7}" type="pres">
      <dgm:prSet presAssocID="{D85C67D4-8085-4404-B5A5-38B7E1CCEF1D}" presName="textBox3a" presStyleLbl="revTx" presStyleIdx="0" presStyleCnt="3" custScaleX="113751" custScaleY="89113" custLinFactX="-75597" custLinFactNeighborX="-100000" custLinFactNeighborY="2296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C20985C-141B-4BB7-A21B-72A8B02A7647}" type="pres">
      <dgm:prSet presAssocID="{A6D4EA95-9BCE-4937-8907-BDD4685B03C2}" presName="bullet3b" presStyleLbl="node1" presStyleIdx="1" presStyleCnt="3" custLinFactX="-389272" custLinFactY="300000" custLinFactNeighborX="-400000" custLinFactNeighborY="371235"/>
      <dgm:spPr/>
    </dgm:pt>
    <dgm:pt modelId="{DC3C1548-326E-45FA-9E6E-F49EAA11FD0E}" type="pres">
      <dgm:prSet presAssocID="{A6D4EA95-9BCE-4937-8907-BDD4685B03C2}" presName="textBox3b" presStyleLbl="revTx" presStyleIdx="1" presStyleCnt="3" custScaleX="136478" custScaleY="48684" custLinFactNeighborX="64365" custLinFactNeighborY="-1123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E4647FB-C8C0-4233-B110-D9B05F221DB8}" type="pres">
      <dgm:prSet presAssocID="{A94B123C-C13F-41A1-BC6D-24FADDCED3B0}" presName="bullet3c" presStyleLbl="node1" presStyleIdx="2" presStyleCnt="3" custLinFactX="-100000" custLinFactNeighborX="-199033" custLinFactNeighborY="80732"/>
      <dgm:spPr/>
    </dgm:pt>
    <dgm:pt modelId="{00DDF545-305B-4226-930D-BB170D5714D8}" type="pres">
      <dgm:prSet presAssocID="{A94B123C-C13F-41A1-BC6D-24FADDCED3B0}" presName="textBox3c" presStyleLbl="revTx" presStyleIdx="2" presStyleCnt="3" custLinFactX="-100000" custLinFactNeighborX="-107323" custLinFactNeighborY="76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FA374054-351D-445F-B4C5-E4429611532C}" srcId="{A44D0461-B24A-4EBB-BA83-66997F18A2D6}" destId="{A6D4EA95-9BCE-4937-8907-BDD4685B03C2}" srcOrd="1" destOrd="0" parTransId="{079F2143-D790-499B-9154-87A8E5A3AFCE}" sibTransId="{A876F7FC-6AC1-4578-BAAD-F3A3E75784A2}"/>
    <dgm:cxn modelId="{068CF2C8-CE09-4FC6-B55A-E604160BE539}" type="presOf" srcId="{A6D4EA95-9BCE-4937-8907-BDD4685B03C2}" destId="{DC3C1548-326E-45FA-9E6E-F49EAA11FD0E}" srcOrd="0" destOrd="0" presId="urn:microsoft.com/office/officeart/2005/8/layout/arrow2"/>
    <dgm:cxn modelId="{87941DC0-9877-4BE6-AF69-D2225534425A}" type="presOf" srcId="{A44D0461-B24A-4EBB-BA83-66997F18A2D6}" destId="{CD65B574-338A-42C6-ACE2-619DE226C81E}" srcOrd="0" destOrd="0" presId="urn:microsoft.com/office/officeart/2005/8/layout/arrow2"/>
    <dgm:cxn modelId="{124CC3ED-9542-459F-970E-A0737878E683}" srcId="{A44D0461-B24A-4EBB-BA83-66997F18A2D6}" destId="{A94B123C-C13F-41A1-BC6D-24FADDCED3B0}" srcOrd="2" destOrd="0" parTransId="{B8240EB6-66E4-46E7-9B3E-C43E7F26CCCE}" sibTransId="{0A61DA43-296D-4386-BA22-48FAC13FF936}"/>
    <dgm:cxn modelId="{492AB936-0D61-4D89-A316-B23A3F074985}" type="presOf" srcId="{A94B123C-C13F-41A1-BC6D-24FADDCED3B0}" destId="{00DDF545-305B-4226-930D-BB170D5714D8}" srcOrd="0" destOrd="0" presId="urn:microsoft.com/office/officeart/2005/8/layout/arrow2"/>
    <dgm:cxn modelId="{E6699C93-817C-4E9C-A1B4-F024D4F03478}" type="presOf" srcId="{D85C67D4-8085-4404-B5A5-38B7E1CCEF1D}" destId="{2C48A415-93AD-4099-9761-FE58197361E7}" srcOrd="0" destOrd="0" presId="urn:microsoft.com/office/officeart/2005/8/layout/arrow2"/>
    <dgm:cxn modelId="{0FE1FE47-21CB-490D-95E3-93A4E0CECB22}" srcId="{A44D0461-B24A-4EBB-BA83-66997F18A2D6}" destId="{D85C67D4-8085-4404-B5A5-38B7E1CCEF1D}" srcOrd="0" destOrd="0" parTransId="{D398DC38-C994-464F-AFAA-0CB8C009087A}" sibTransId="{FB274084-1084-4A46-9F9F-B219B2A758AD}"/>
    <dgm:cxn modelId="{AD926E03-2D16-40A2-8D37-9450A1DF6352}" type="presParOf" srcId="{CD65B574-338A-42C6-ACE2-619DE226C81E}" destId="{96C21F9F-43CC-4254-BAB3-C00847B3FFCE}" srcOrd="0" destOrd="0" presId="urn:microsoft.com/office/officeart/2005/8/layout/arrow2"/>
    <dgm:cxn modelId="{D23EFA91-3BAF-4D1A-9CFF-9872B6198AE6}" type="presParOf" srcId="{CD65B574-338A-42C6-ACE2-619DE226C81E}" destId="{14F9BC8E-3BDC-43F5-B628-3FF92664F63E}" srcOrd="1" destOrd="0" presId="urn:microsoft.com/office/officeart/2005/8/layout/arrow2"/>
    <dgm:cxn modelId="{57420EFE-44ED-4CA0-A184-DA786BFFB971}" type="presParOf" srcId="{14F9BC8E-3BDC-43F5-B628-3FF92664F63E}" destId="{F362160B-F0D7-419A-83B9-E131820A049D}" srcOrd="0" destOrd="0" presId="urn:microsoft.com/office/officeart/2005/8/layout/arrow2"/>
    <dgm:cxn modelId="{1E4212F7-8626-4961-86D6-B3870F404DB9}" type="presParOf" srcId="{14F9BC8E-3BDC-43F5-B628-3FF92664F63E}" destId="{2C48A415-93AD-4099-9761-FE58197361E7}" srcOrd="1" destOrd="0" presId="urn:microsoft.com/office/officeart/2005/8/layout/arrow2"/>
    <dgm:cxn modelId="{145D7CAD-F414-4AED-9923-A002A18D33FD}" type="presParOf" srcId="{14F9BC8E-3BDC-43F5-B628-3FF92664F63E}" destId="{AC20985C-141B-4BB7-A21B-72A8B02A7647}" srcOrd="2" destOrd="0" presId="urn:microsoft.com/office/officeart/2005/8/layout/arrow2"/>
    <dgm:cxn modelId="{C2A31346-6F1E-4418-8CA9-85974328CCD5}" type="presParOf" srcId="{14F9BC8E-3BDC-43F5-B628-3FF92664F63E}" destId="{DC3C1548-326E-45FA-9E6E-F49EAA11FD0E}" srcOrd="3" destOrd="0" presId="urn:microsoft.com/office/officeart/2005/8/layout/arrow2"/>
    <dgm:cxn modelId="{62BEAB6D-6743-4B56-BEA7-17310E93B890}" type="presParOf" srcId="{14F9BC8E-3BDC-43F5-B628-3FF92664F63E}" destId="{DE4647FB-C8C0-4233-B110-D9B05F221DB8}" srcOrd="4" destOrd="0" presId="urn:microsoft.com/office/officeart/2005/8/layout/arrow2"/>
    <dgm:cxn modelId="{A953B6B6-6F99-404C-9B3D-DAED17175918}" type="presParOf" srcId="{14F9BC8E-3BDC-43F5-B628-3FF92664F63E}" destId="{00DDF545-305B-4226-930D-BB170D5714D8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C21F9F-43CC-4254-BAB3-C00847B3FFCE}">
      <dsp:nvSpPr>
        <dsp:cNvPr id="0" name=""/>
        <dsp:cNvSpPr/>
      </dsp:nvSpPr>
      <dsp:spPr>
        <a:xfrm>
          <a:off x="2075672" y="0"/>
          <a:ext cx="3972777" cy="261029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62160B-F0D7-419A-83B9-E131820A049D}">
      <dsp:nvSpPr>
        <dsp:cNvPr id="0" name=""/>
        <dsp:cNvSpPr/>
      </dsp:nvSpPr>
      <dsp:spPr>
        <a:xfrm>
          <a:off x="2075684" y="2499748"/>
          <a:ext cx="108588" cy="10858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48A415-93AD-4099-9761-FE58197361E7}">
      <dsp:nvSpPr>
        <dsp:cNvPr id="0" name=""/>
        <dsp:cNvSpPr/>
      </dsp:nvSpPr>
      <dsp:spPr>
        <a:xfrm>
          <a:off x="900098" y="1938044"/>
          <a:ext cx="1106929" cy="6722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539" tIns="0" rIns="0" bIns="0" numCol="1" spcCol="1270" anchor="t" anchorCtr="0">
          <a:noAutofit/>
        </a:bodyPr>
        <a:lstStyle/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32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rPr>
            <a:t>初心</a:t>
          </a:r>
          <a:endParaRPr lang="zh-CN" altLang="en-US" sz="32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ea"/>
            <a:ea typeface="+mj-ea"/>
          </a:endParaRPr>
        </a:p>
      </dsp:txBody>
      <dsp:txXfrm>
        <a:off x="900098" y="1938044"/>
        <a:ext cx="1106929" cy="672245"/>
      </dsp:txXfrm>
    </dsp:sp>
    <dsp:sp modelId="{AC20985C-141B-4BB7-A21B-72A8B02A7647}">
      <dsp:nvSpPr>
        <dsp:cNvPr id="0" name=""/>
        <dsp:cNvSpPr/>
      </dsp:nvSpPr>
      <dsp:spPr>
        <a:xfrm>
          <a:off x="2030680" y="2409738"/>
          <a:ext cx="196293" cy="19629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3C1548-326E-45FA-9E6E-F49EAA11FD0E}">
      <dsp:nvSpPr>
        <dsp:cNvPr id="0" name=""/>
        <dsp:cNvSpPr/>
      </dsp:nvSpPr>
      <dsp:spPr>
        <a:xfrm>
          <a:off x="4140463" y="1395155"/>
          <a:ext cx="1367989" cy="6913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12" tIns="0" rIns="0" bIns="0" numCol="1" spcCol="1270" anchor="t" anchorCtr="0">
          <a:noAutofit/>
        </a:bodyPr>
        <a:lstStyle/>
        <a:p>
          <a:pPr lvl="0" algn="l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3200" b="1" kern="1200" dirty="0" smtClean="0">
              <a:solidFill>
                <a:schemeClr val="bg1"/>
              </a:solidFill>
              <a:latin typeface="仿宋_GB2312" pitchFamily="49" charset="-122"/>
              <a:ea typeface="仿宋_GB2312" pitchFamily="49" charset="-122"/>
            </a:rPr>
            <a:t>使命</a:t>
          </a:r>
          <a:endParaRPr lang="zh-CN" altLang="en-US" sz="3200" b="1" kern="1200" dirty="0">
            <a:solidFill>
              <a:schemeClr val="bg1"/>
            </a:solidFill>
            <a:latin typeface="仿宋_GB2312" pitchFamily="49" charset="-122"/>
            <a:ea typeface="仿宋_GB2312" pitchFamily="49" charset="-122"/>
          </a:endParaRPr>
        </a:p>
      </dsp:txBody>
      <dsp:txXfrm>
        <a:off x="4140463" y="1395155"/>
        <a:ext cx="1367989" cy="691311"/>
      </dsp:txXfrm>
    </dsp:sp>
    <dsp:sp modelId="{DE4647FB-C8C0-4233-B110-D9B05F221DB8}">
      <dsp:nvSpPr>
        <dsp:cNvPr id="0" name=""/>
        <dsp:cNvSpPr/>
      </dsp:nvSpPr>
      <dsp:spPr>
        <a:xfrm>
          <a:off x="3920891" y="879566"/>
          <a:ext cx="271470" cy="27147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DDF545-305B-4226-930D-BB170D5714D8}">
      <dsp:nvSpPr>
        <dsp:cNvPr id="0" name=""/>
        <dsp:cNvSpPr/>
      </dsp:nvSpPr>
      <dsp:spPr>
        <a:xfrm>
          <a:off x="2790306" y="796138"/>
          <a:ext cx="1002351" cy="18141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3846" tIns="0" rIns="0" bIns="0" numCol="1" spcCol="1270" anchor="t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900" kern="1200" dirty="0"/>
        </a:p>
      </dsp:txBody>
      <dsp:txXfrm>
        <a:off x="2790306" y="796138"/>
        <a:ext cx="1002351" cy="18141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3500" y="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8055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3500" y="948055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fld id="{A33B1ADD-C70F-46E0-B00F-63E1124DC49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3500" y="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7713"/>
            <a:ext cx="4991100" cy="3743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740275"/>
            <a:ext cx="501173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8055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3500" y="9480550"/>
            <a:ext cx="29606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ClrTx/>
              <a:buFontTx/>
              <a:buNone/>
              <a:defRPr kumimoji="1" sz="1200" b="0">
                <a:latin typeface="Verdana" pitchFamily="34" charset="0"/>
                <a:ea typeface="宋体" pitchFamily="2" charset="-122"/>
              </a:defRPr>
            </a:lvl1pPr>
          </a:lstStyle>
          <a:p>
            <a:fld id="{6564EDA8-F2BC-4640-B7AC-63A2847881AB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</a:t>
            </a:r>
            <a:endParaRPr lang="en-US" altLang="zh-CN" dirty="0" smtClean="0"/>
          </a:p>
          <a:p>
            <a:r>
              <a:rPr lang="zh-CN" altLang="en-US" dirty="0" smtClean="0"/>
              <a:t>编辑母版副标题样式</a:t>
            </a:r>
            <a:endParaRPr lang="zh-CN" altLang="en-US" dirty="0"/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2019/7/20</a:t>
            </a:fld>
            <a:endParaRPr lang="zh-CN" altLang="en-US"/>
          </a:p>
        </p:txBody>
      </p:sp>
      <p:sp>
        <p:nvSpPr>
          <p:cNvPr id="20" name="灯片编号占位符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13" name="日期占位符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2019/7/20</a:t>
            </a:fld>
            <a:endParaRPr lang="zh-CN" altLang="en-US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5" name="页脚占位符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455DA-3CDF-4A6B-9C53-AFD1F8F62589}" type="datetimeFigureOut">
              <a:rPr lang="zh-CN" altLang="en-US" smtClean="0"/>
              <a:pPr/>
              <a:t>2019/7/20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39999">
              <a:srgbClr val="0A128C"/>
            </a:gs>
            <a:gs pos="39999">
              <a:srgbClr val="0A128C"/>
            </a:gs>
            <a:gs pos="30000">
              <a:srgbClr val="0A128C"/>
            </a:gs>
          </a:gsLst>
          <a:lin ang="1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633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3175" y="-6350"/>
            <a:ext cx="915035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61510" y="0"/>
            <a:ext cx="87759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 rt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6545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455DA-3CDF-4A6B-9C53-AFD1F8F62589}" type="datetimeFigureOut">
              <a:rPr lang="zh-CN" altLang="en-US" smtClean="0"/>
              <a:pPr/>
              <a:t>2019/7/20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1510" y="1178749"/>
            <a:ext cx="8775975" cy="5310591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72000" tIns="36000" rIns="72000" bIns="3600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3184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497F4-85D6-4C96-B998-4165985803C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pic>
        <p:nvPicPr>
          <p:cNvPr id="1806344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" y="6497057"/>
            <a:ext cx="2906813" cy="36094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lang="zh-CN" altLang="en-US" sz="4800" b="1" kern="1200" dirty="0" smtClean="0">
          <a:solidFill>
            <a:srgbClr val="CC6600"/>
          </a:solidFill>
          <a:effectLst>
            <a:outerShdw blurRad="38100" dist="38100" dir="2700000" algn="tl">
              <a:srgbClr val="000000"/>
            </a:outerShdw>
          </a:effectLst>
          <a:latin typeface="隶书" pitchFamily="49" charset="-122"/>
          <a:ea typeface="隶书" pitchFamily="49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3600" kern="1200">
          <a:solidFill>
            <a:schemeClr val="bg1"/>
          </a:solidFill>
          <a:latin typeface="仿宋_GB2312" pitchFamily="49" charset="-122"/>
          <a:ea typeface="仿宋_GB2312" pitchFamily="49" charset="-122"/>
          <a:cs typeface="+mn-cs"/>
        </a:defRPr>
      </a:lvl1pPr>
      <a:lvl2pPr marL="742950" indent="-74295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bg1"/>
          </a:solidFill>
          <a:latin typeface="楷体_GB2312" pitchFamily="49" charset="-122"/>
          <a:ea typeface="楷体_GB2312" pitchFamily="49" charset="-122"/>
          <a:cs typeface="+mn-cs"/>
        </a:defRPr>
      </a:lvl2pPr>
      <a:lvl3pPr marL="361950" indent="-361950" algn="l" defTabSz="914400" rtl="0" eaLnBrk="1" latinLnBrk="0" hangingPunct="1">
        <a:spcBef>
          <a:spcPct val="20000"/>
        </a:spcBef>
        <a:buClr>
          <a:srgbClr val="FF0000"/>
        </a:buClr>
        <a:buFont typeface="Wingdings" pitchFamily="2" charset="2"/>
        <a:buChar char="Ø"/>
        <a:defRPr sz="3200" kern="1200">
          <a:solidFill>
            <a:schemeClr val="bg1"/>
          </a:solidFill>
          <a:latin typeface="仿宋_GB2312" pitchFamily="49" charset="-122"/>
          <a:ea typeface="仿宋_GB2312" pitchFamily="49" charset="-122"/>
          <a:cs typeface="+mn-cs"/>
        </a:defRPr>
      </a:lvl3pPr>
      <a:lvl4pPr marL="809625" indent="-447675" algn="l" defTabSz="914400" rtl="0" eaLnBrk="1" latinLnBrk="0" hangingPunct="1">
        <a:spcBef>
          <a:spcPct val="20000"/>
        </a:spcBef>
        <a:buClr>
          <a:srgbClr val="FFC000"/>
        </a:buClr>
        <a:buFont typeface="Wingdings" pitchFamily="2" charset="2"/>
        <a:buChar char="ü"/>
        <a:defRPr sz="2800" kern="1200">
          <a:solidFill>
            <a:schemeClr val="bg1"/>
          </a:solidFill>
          <a:latin typeface="楷体_GB2312" pitchFamily="49" charset="-122"/>
          <a:ea typeface="楷体_GB2312" pitchFamily="49" charset="-122"/>
          <a:cs typeface="+mn-cs"/>
        </a:defRPr>
      </a:lvl4pPr>
      <a:lvl5pPr marL="1162050" indent="-352425" algn="l" defTabSz="914400" rtl="0" eaLnBrk="1" latinLnBrk="0" hangingPunct="1">
        <a:spcBef>
          <a:spcPct val="20000"/>
        </a:spcBef>
        <a:buClr>
          <a:srgbClr val="006600"/>
        </a:buClr>
        <a:buSzPct val="80000"/>
        <a:buFont typeface="Wingdings" pitchFamily="2" charset="2"/>
        <a:buChar char="p"/>
        <a:defRPr sz="2800" kern="1200">
          <a:solidFill>
            <a:schemeClr val="bg1"/>
          </a:solidFill>
          <a:latin typeface="华文仿宋" pitchFamily="2" charset="-122"/>
          <a:ea typeface="华文仿宋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PowerPoint_____1.ppt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PowerPoint_____2.pptx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zh-CN" dirty="0" smtClean="0">
                <a:latin typeface="隶书"/>
                <a:ea typeface="隶书"/>
              </a:rPr>
              <a:t>一部分</a:t>
            </a:r>
            <a:r>
              <a:rPr lang="en-US" altLang="zh-CN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不忘初心 志存高远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3.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个人层面的初心和使命</a:t>
            </a:r>
          </a:p>
          <a:p>
            <a:pPr marL="619125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b="1" dirty="0" smtClean="0"/>
              <a:t>宏</a:t>
            </a:r>
            <a:r>
              <a:rPr lang="zh-CN" altLang="zh-CN" b="1" dirty="0" smtClean="0"/>
              <a:t>观：全心全意为人民服务</a:t>
            </a:r>
            <a:endParaRPr lang="en-US" altLang="zh-CN" b="1" dirty="0" smtClean="0"/>
          </a:p>
          <a:p>
            <a:pPr marL="619125" indent="-266700">
              <a:spcBef>
                <a:spcPts val="6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r>
              <a:rPr lang="en-US" altLang="zh-CN" b="1" dirty="0" smtClean="0"/>
              <a:t>        </a:t>
            </a:r>
            <a:r>
              <a:rPr lang="zh-CN" altLang="zh-CN" b="1" dirty="0" smtClean="0"/>
              <a:t>为共产主义奋斗终身</a:t>
            </a:r>
            <a:endParaRPr lang="en-US" altLang="zh-CN" b="1" dirty="0" smtClean="0"/>
          </a:p>
          <a:p>
            <a:pPr marL="619125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b="1" dirty="0" smtClean="0"/>
              <a:t>中观：</a:t>
            </a:r>
            <a:r>
              <a:rPr lang="zh-CN" altLang="en-US" b="1" dirty="0" smtClean="0"/>
              <a:t>将</a:t>
            </a:r>
            <a:r>
              <a:rPr lang="zh-CN" altLang="zh-CN" b="1" dirty="0" smtClean="0"/>
              <a:t>个人事业与社会需求紧密结合，</a:t>
            </a:r>
            <a:endParaRPr lang="en-US" altLang="zh-CN" b="1" dirty="0" smtClean="0"/>
          </a:p>
          <a:p>
            <a:pPr marL="619125" indent="-266700">
              <a:spcBef>
                <a:spcPts val="6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r>
              <a:rPr lang="en-US" altLang="zh-CN" b="1" dirty="0" smtClean="0"/>
              <a:t>  </a:t>
            </a:r>
            <a:r>
              <a:rPr lang="zh-CN" altLang="zh-CN" b="1" dirty="0" smtClean="0"/>
              <a:t>做合格党员，积极工作，实现人生价值</a:t>
            </a:r>
          </a:p>
          <a:p>
            <a:pPr marL="619125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b="1" dirty="0" smtClean="0"/>
              <a:t>微</a:t>
            </a:r>
            <a:r>
              <a:rPr lang="zh-CN" altLang="zh-CN" b="1" dirty="0" smtClean="0"/>
              <a:t>观：做有</a:t>
            </a:r>
            <a:r>
              <a:rPr lang="zh-CN" altLang="en-US" b="1" dirty="0" smtClean="0"/>
              <a:t>益</a:t>
            </a:r>
            <a:r>
              <a:rPr lang="zh-CN" altLang="zh-CN" b="1" dirty="0" smtClean="0"/>
              <a:t>于人民的人</a:t>
            </a:r>
            <a:endParaRPr lang="en-US" altLang="zh-CN" b="1" dirty="0" smtClean="0"/>
          </a:p>
          <a:p>
            <a:pPr marL="1706563" indent="182563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ü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3200" b="1" dirty="0" smtClean="0">
                <a:solidFill>
                  <a:srgbClr val="FFFF00"/>
                </a:solidFill>
              </a:rPr>
              <a:t>高尚的人、纯粹的人、有道德的人</a:t>
            </a:r>
            <a:endParaRPr lang="en-US" altLang="zh-CN" sz="3200" b="1" dirty="0" smtClean="0">
              <a:solidFill>
                <a:srgbClr val="FFFF00"/>
              </a:solidFill>
            </a:endParaRPr>
          </a:p>
          <a:p>
            <a:pPr marL="1706563" indent="182563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ü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3200" b="1" dirty="0" smtClean="0">
                <a:solidFill>
                  <a:srgbClr val="FFFF00"/>
                </a:solidFill>
              </a:rPr>
              <a:t>脱离了低级趣味的人</a:t>
            </a:r>
            <a:endParaRPr lang="zh-CN" altLang="zh-CN" sz="3200" b="1" dirty="0" smtClean="0">
              <a:solidFill>
                <a:srgbClr val="FFFF00"/>
              </a:solidFill>
            </a:endParaRPr>
          </a:p>
        </p:txBody>
      </p:sp>
      <p:graphicFrame>
        <p:nvGraphicFramePr>
          <p:cNvPr id="6" name="对象 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6237185" y="4464115"/>
          <a:ext cx="2633609" cy="1974749"/>
        </p:xfrm>
        <a:graphic>
          <a:graphicData uri="http://schemas.openxmlformats.org/presentationml/2006/ole">
            <p:oleObj spid="_x0000_s1027" name="演示文稿" r:id="rId4" imgW="4568998" imgH="3425889" progId="PowerPoint.Show.12">
              <p:embed/>
            </p:oleObj>
          </a:graphicData>
        </a:graphic>
      </p:graphicFrame>
    </p:spTree>
  </p:cSld>
  <p:clrMapOvr>
    <a:masterClrMapping/>
  </p:clrMapOvr>
  <p:transition spd="med">
    <p:split orient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zh-CN" dirty="0" smtClean="0">
                <a:latin typeface="隶书"/>
                <a:ea typeface="隶书"/>
              </a:rPr>
              <a:t>一部分</a:t>
            </a:r>
            <a:r>
              <a:rPr lang="en-US" altLang="zh-CN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不忘初心 志存高远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4.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不忘初心，志存高远</a:t>
            </a:r>
            <a:endParaRPr lang="zh-CN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 marL="619125" indent="-266700" algn="ctr">
              <a:spcBef>
                <a:spcPts val="18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4000" b="1" dirty="0" smtClean="0"/>
              <a:t>自觉地将个人理想、个人价值</a:t>
            </a:r>
            <a:endParaRPr lang="en-US" altLang="zh-CN" sz="4000" b="1" dirty="0" smtClean="0"/>
          </a:p>
          <a:p>
            <a:pPr marL="619125" indent="-2667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b="1" dirty="0" smtClean="0">
                <a:solidFill>
                  <a:srgbClr val="FFC000"/>
                </a:solidFill>
              </a:rPr>
              <a:t>融入到党的初心和使命之中，</a:t>
            </a:r>
            <a:endParaRPr lang="en-US" altLang="zh-CN" b="1" dirty="0" smtClean="0">
              <a:solidFill>
                <a:srgbClr val="FFC000"/>
              </a:solidFill>
            </a:endParaRPr>
          </a:p>
          <a:p>
            <a:pPr marL="619125" indent="-2667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b="1" dirty="0" smtClean="0">
                <a:solidFill>
                  <a:srgbClr val="FFC000"/>
                </a:solidFill>
              </a:rPr>
              <a:t>融入到新时代建设中国特色社会主义的伟大事业中。</a:t>
            </a:r>
            <a:endParaRPr lang="zh-CN" altLang="zh-CN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6000" dirty="0">
                <a:solidFill>
                  <a:srgbClr val="C00000"/>
                </a:solidFill>
                <a:latin typeface="隶书"/>
                <a:ea typeface="华文新魏"/>
              </a:rPr>
              <a:t>立足本职，践行</a:t>
            </a:r>
            <a:r>
              <a:rPr lang="zh-CN" altLang="zh-CN" sz="6000" dirty="0" smtClean="0">
                <a:solidFill>
                  <a:srgbClr val="C00000"/>
                </a:solidFill>
                <a:latin typeface="隶书"/>
                <a:ea typeface="华文新魏"/>
              </a:rPr>
              <a:t>使命</a:t>
            </a:r>
            <a:endParaRPr lang="zh-CN" altLang="en-US" sz="6000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62000" indent="-762000">
              <a:spcBef>
                <a:spcPct val="50000"/>
              </a:spcBef>
            </a:pPr>
            <a:endParaRPr lang="en-US" altLang="zh-CN" dirty="0" smtClean="0"/>
          </a:p>
          <a:p>
            <a:pPr marL="360000" indent="0">
              <a:spcBef>
                <a:spcPts val="2400"/>
              </a:spcBef>
            </a:pPr>
            <a:r>
              <a:rPr lang="zh-CN" altLang="zh-CN" sz="4400" b="1" dirty="0" smtClean="0"/>
              <a:t>第一部分</a:t>
            </a:r>
            <a:r>
              <a:rPr lang="en-US" altLang="zh-CN" sz="4400" b="1" dirty="0" smtClean="0"/>
              <a:t>  </a:t>
            </a:r>
            <a:r>
              <a:rPr lang="zh-CN" altLang="zh-CN" sz="4400" b="1" dirty="0" smtClean="0"/>
              <a:t>不忘初心</a:t>
            </a:r>
            <a:r>
              <a:rPr lang="en-US" altLang="zh-CN" sz="4400" b="1" dirty="0" smtClean="0"/>
              <a:t> </a:t>
            </a:r>
            <a:r>
              <a:rPr lang="zh-CN" altLang="zh-CN" sz="4400" b="1" dirty="0" smtClean="0"/>
              <a:t>志存高远</a:t>
            </a:r>
          </a:p>
          <a:p>
            <a:pPr marL="360000" indent="0">
              <a:spcBef>
                <a:spcPts val="4800"/>
              </a:spcBef>
            </a:pPr>
            <a:r>
              <a:rPr lang="zh-CN" altLang="zh-CN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第二部分</a:t>
            </a:r>
            <a:r>
              <a:rPr lang="en-US" altLang="zh-CN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zh-CN" altLang="zh-CN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立足本职</a:t>
            </a:r>
            <a:r>
              <a:rPr lang="en-US" altLang="zh-CN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zh-CN" altLang="zh-CN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践行使命</a:t>
            </a:r>
          </a:p>
        </p:txBody>
      </p:sp>
    </p:spTree>
  </p:cSld>
  <p:clrMapOvr>
    <a:masterClrMapping/>
  </p:clrMapOvr>
  <p:transition spd="med">
    <p:cover dir="d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1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C1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BD04912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515" y="1268759"/>
            <a:ext cx="8730970" cy="5265585"/>
          </a:xfrm>
          <a:prstGeom prst="rect">
            <a:avLst/>
          </a:prstGeom>
          <a:noFill/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 smtClean="0">
                <a:latin typeface="隶书"/>
                <a:ea typeface="隶书"/>
              </a:rPr>
              <a:t>第</a:t>
            </a:r>
            <a:r>
              <a:rPr lang="zh-CN" altLang="en-US" dirty="0" smtClean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>
              <a:latin typeface="隶书"/>
              <a:ea typeface="隶书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000" indent="-360000">
              <a:lnSpc>
                <a:spcPts val="1200"/>
              </a:lnSpc>
              <a:spcBef>
                <a:spcPts val="0"/>
              </a:spcBef>
            </a:pPr>
            <a:r>
              <a:rPr lang="en-US" altLang="zh-CN" sz="3900" b="1" dirty="0" smtClean="0">
                <a:solidFill>
                  <a:srgbClr val="FFFFFF"/>
                </a:solidFill>
                <a:latin typeface="仿宋_GB2312"/>
                <a:ea typeface="仿宋_GB2312"/>
              </a:rPr>
              <a:t> </a:t>
            </a:r>
          </a:p>
          <a:p>
            <a:pPr marL="360000" indent="-360000">
              <a:lnSpc>
                <a:spcPts val="1200"/>
              </a:lnSpc>
              <a:spcBef>
                <a:spcPts val="0"/>
              </a:spcBef>
            </a:pPr>
            <a:endParaRPr lang="en-US" altLang="zh-CN" sz="3900" b="1" dirty="0" smtClean="0">
              <a:solidFill>
                <a:srgbClr val="FFFFFF"/>
              </a:solidFill>
              <a:latin typeface="仿宋_GB2312"/>
              <a:ea typeface="仿宋_GB2312"/>
            </a:endParaRPr>
          </a:p>
          <a:p>
            <a:pPr marL="360000" indent="-360000">
              <a:lnSpc>
                <a:spcPts val="1200"/>
              </a:lnSpc>
              <a:spcBef>
                <a:spcPts val="0"/>
              </a:spcBef>
            </a:pPr>
            <a:endParaRPr lang="en-US" altLang="zh-CN" sz="2000" b="1" dirty="0" smtClean="0">
              <a:solidFill>
                <a:srgbClr val="FFFFFF"/>
              </a:solidFill>
              <a:latin typeface="仿宋_GB2312"/>
              <a:ea typeface="仿宋_GB2312"/>
            </a:endParaRPr>
          </a:p>
          <a:p>
            <a:pPr marL="360000" indent="-360000">
              <a:spcBef>
                <a:spcPts val="1200"/>
              </a:spcBef>
            </a:pPr>
            <a:r>
              <a:rPr lang="en-US" altLang="zh-CN" sz="4000" dirty="0" smtClean="0"/>
              <a:t> 1.</a:t>
            </a:r>
            <a:r>
              <a:rPr lang="zh-CN" altLang="zh-CN" sz="4000" b="1" u="wavyDbl" dirty="0" smtClean="0">
                <a:ea typeface="楷体_GB2312" pitchFamily="49" charset="-122"/>
              </a:rPr>
              <a:t>脚踏实地，践行使命</a:t>
            </a:r>
          </a:p>
          <a:p>
            <a:pPr>
              <a:spcBef>
                <a:spcPts val="1200"/>
              </a:spcBef>
            </a:pPr>
            <a:r>
              <a:rPr lang="en-US" altLang="zh-CN" sz="4000" dirty="0" smtClean="0"/>
              <a:t> 2.</a:t>
            </a:r>
            <a:r>
              <a:rPr lang="zh-CN" altLang="zh-CN" sz="4000" b="1" u="wavyDbl" dirty="0" smtClean="0">
                <a:ea typeface="楷体_GB2312" pitchFamily="49" charset="-122"/>
              </a:rPr>
              <a:t>立足本职，建功立业</a:t>
            </a:r>
            <a:endParaRPr lang="en-US" altLang="zh-CN" sz="4000" b="1" u="wavyDbl" dirty="0" smtClean="0">
              <a:ea typeface="楷体_GB2312" pitchFamily="49" charset="-122"/>
            </a:endParaRPr>
          </a:p>
          <a:p>
            <a:pPr marL="0" indent="0">
              <a:spcBef>
                <a:spcPts val="1200"/>
              </a:spcBef>
            </a:pPr>
            <a:r>
              <a:rPr lang="en-US" altLang="zh-CN" sz="4000" dirty="0" smtClean="0"/>
              <a:t> 3.</a:t>
            </a:r>
            <a:r>
              <a:rPr lang="zh-CN" altLang="zh-CN" sz="4000" b="1" u="wavyDbl" dirty="0" smtClean="0">
                <a:ea typeface="楷体_GB2312" pitchFamily="49" charset="-122"/>
              </a:rPr>
              <a:t>坚持“三严三实”，才能不辱使命</a:t>
            </a:r>
            <a:endParaRPr lang="en-US" altLang="zh-CN" sz="4000" b="1" u="wavyDbl" dirty="0" smtClean="0">
              <a:ea typeface="楷体_GB2312" pitchFamily="49" charset="-122"/>
            </a:endParaRPr>
          </a:p>
          <a:p>
            <a:pPr marL="0" indent="0">
              <a:spcBef>
                <a:spcPts val="1200"/>
              </a:spcBef>
            </a:pPr>
            <a:r>
              <a:rPr lang="en-US" altLang="zh-CN" sz="4000" dirty="0" smtClean="0"/>
              <a:t> 4.</a:t>
            </a:r>
            <a:r>
              <a:rPr lang="zh-CN" altLang="zh-CN" sz="4000" b="1" u="wavyDbl" dirty="0" smtClean="0">
                <a:ea typeface="楷体_GB2312" pitchFamily="49" charset="-122"/>
              </a:rPr>
              <a:t>找准切入点，扬帆新时代</a:t>
            </a:r>
            <a:endParaRPr lang="zh-CN" altLang="en-US" dirty="0"/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1.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脚踏实地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，践行使命</a:t>
            </a:r>
          </a:p>
          <a:p>
            <a:pPr marL="619125" indent="-2667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3200" b="1" dirty="0" smtClean="0">
                <a:solidFill>
                  <a:srgbClr val="FFC000"/>
                </a:solidFill>
              </a:rPr>
              <a:t>自觉地将人生理想与新时代中国特色社会主义伟大事业</a:t>
            </a:r>
            <a:r>
              <a:rPr lang="zh-CN" altLang="zh-CN" sz="3200" b="1" dirty="0" smtClean="0">
                <a:solidFill>
                  <a:srgbClr val="FFC000"/>
                </a:solidFill>
              </a:rPr>
              <a:t>紧密</a:t>
            </a:r>
            <a:r>
              <a:rPr lang="zh-CN" altLang="en-US" sz="3200" b="1" dirty="0" smtClean="0">
                <a:solidFill>
                  <a:srgbClr val="FFC000"/>
                </a:solidFill>
              </a:rPr>
              <a:t>结合</a:t>
            </a:r>
            <a:endParaRPr lang="en-US" altLang="zh-CN" sz="3200" b="1" dirty="0" smtClean="0">
              <a:solidFill>
                <a:srgbClr val="FFC000"/>
              </a:solidFill>
            </a:endParaRPr>
          </a:p>
          <a:p>
            <a:pPr marL="619125" indent="-2667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3200" b="1" dirty="0" smtClean="0">
                <a:solidFill>
                  <a:srgbClr val="FFC000"/>
                </a:solidFill>
              </a:rPr>
              <a:t>自觉地将个人事业</a:t>
            </a:r>
            <a:r>
              <a:rPr lang="zh-CN" altLang="zh-CN" sz="3200" b="1" dirty="0" smtClean="0">
                <a:solidFill>
                  <a:srgbClr val="FFC000"/>
                </a:solidFill>
              </a:rPr>
              <a:t>与社会需求紧密</a:t>
            </a:r>
            <a:r>
              <a:rPr lang="zh-CN" altLang="en-US" sz="3200" b="1" dirty="0" smtClean="0">
                <a:solidFill>
                  <a:srgbClr val="FFC000"/>
                </a:solidFill>
              </a:rPr>
              <a:t>结合</a:t>
            </a:r>
            <a:endParaRPr lang="en-US" altLang="zh-CN" sz="3200" b="1" dirty="0" smtClean="0">
              <a:solidFill>
                <a:srgbClr val="FFC000"/>
              </a:solidFill>
            </a:endParaRPr>
          </a:p>
          <a:p>
            <a:pPr marL="619125" indent="-2667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3200" b="1" dirty="0" smtClean="0">
                <a:solidFill>
                  <a:srgbClr val="FFC000"/>
                </a:solidFill>
              </a:rPr>
              <a:t>自觉地将个人价值</a:t>
            </a:r>
            <a:r>
              <a:rPr lang="zh-CN" altLang="zh-CN" sz="3200" b="1" dirty="0" smtClean="0">
                <a:solidFill>
                  <a:srgbClr val="FFC000"/>
                </a:solidFill>
              </a:rPr>
              <a:t>与</a:t>
            </a:r>
            <a:r>
              <a:rPr lang="zh-CN" altLang="en-US" sz="3200" b="1" dirty="0" smtClean="0">
                <a:solidFill>
                  <a:srgbClr val="FFC000"/>
                </a:solidFill>
              </a:rPr>
              <a:t>企业发展</a:t>
            </a:r>
            <a:r>
              <a:rPr lang="zh-CN" altLang="zh-CN" sz="3200" b="1" dirty="0" smtClean="0">
                <a:solidFill>
                  <a:srgbClr val="FFC000"/>
                </a:solidFill>
              </a:rPr>
              <a:t>紧密</a:t>
            </a:r>
            <a:r>
              <a:rPr lang="zh-CN" altLang="en-US" sz="3200" b="1" dirty="0" smtClean="0">
                <a:solidFill>
                  <a:srgbClr val="FFC000"/>
                </a:solidFill>
              </a:rPr>
              <a:t>结合</a:t>
            </a:r>
            <a:endParaRPr lang="en-US" altLang="zh-CN" sz="3200" b="1" dirty="0" smtClean="0">
              <a:solidFill>
                <a:srgbClr val="FFC000"/>
              </a:solidFill>
            </a:endParaRPr>
          </a:p>
          <a:p>
            <a:pPr marL="619125" indent="-2667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团结带领</a:t>
            </a:r>
            <a:r>
              <a:rPr lang="zh-CN" altLang="en-US" sz="3200" b="1" dirty="0" smtClean="0"/>
              <a:t>广大员工</a:t>
            </a:r>
            <a:r>
              <a:rPr lang="zh-CN" altLang="zh-CN" sz="3200" b="1" dirty="0" smtClean="0"/>
              <a:t>为企业发展贡献力量</a:t>
            </a:r>
            <a:endParaRPr lang="en-US" altLang="zh-CN" sz="3200" b="1" dirty="0" smtClean="0">
              <a:solidFill>
                <a:srgbClr val="FFC000"/>
              </a:solidFill>
            </a:endParaRPr>
          </a:p>
          <a:p>
            <a:pPr marL="0" lvl="0" indent="0" algn="ctr"/>
            <a:r>
              <a:rPr lang="zh-CN" altLang="zh-CN" dirty="0" smtClean="0"/>
              <a:t>与企业一起成长！</a:t>
            </a: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2.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立足本职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，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建功立业</a:t>
            </a:r>
            <a:endParaRPr lang="zh-CN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1)</a:t>
            </a:r>
            <a:r>
              <a:rPr lang="zh-CN" altLang="zh-CN" sz="3200" dirty="0" smtClean="0"/>
              <a:t>我们的愿景</a:t>
            </a:r>
            <a:endParaRPr lang="en-US" altLang="zh-CN" sz="3200" dirty="0" smtClean="0"/>
          </a:p>
          <a:p>
            <a:r>
              <a:rPr lang="en-US" altLang="zh-CN" sz="3200" dirty="0" smtClean="0"/>
              <a:t>    </a:t>
            </a:r>
            <a:r>
              <a:rPr lang="zh-CN" altLang="zh-CN" sz="3200" b="1" u="wavy" dirty="0" smtClean="0"/>
              <a:t>将咨询公司办成集生产、教学、科研三位一体的研究型综合企业。</a:t>
            </a:r>
            <a:endParaRPr lang="en-US" altLang="zh-CN" sz="3200" b="1" u="wavy" dirty="0" smtClean="0"/>
          </a:p>
          <a:p>
            <a:r>
              <a:rPr lang="en-US" altLang="zh-CN" sz="3200" b="1" dirty="0" smtClean="0"/>
              <a:t>    </a:t>
            </a:r>
            <a:r>
              <a:rPr lang="zh-CN" altLang="zh-CN" sz="3200" b="1" u="wavy" dirty="0" smtClean="0">
                <a:solidFill>
                  <a:srgbClr val="FF0000"/>
                </a:solidFill>
              </a:rPr>
              <a:t>实现企业价值，成就员工尊严。</a:t>
            </a:r>
            <a:endParaRPr lang="zh-CN" altLang="zh-CN" sz="3200" dirty="0" smtClean="0">
              <a:solidFill>
                <a:srgbClr val="FF0000"/>
              </a:solidFill>
            </a:endParaRPr>
          </a:p>
          <a:p>
            <a:pPr marL="533400" lvl="0" indent="-441325">
              <a:buFont typeface="Wingdings" pitchFamily="2" charset="2"/>
              <a:buChar char="Ø"/>
            </a:pPr>
            <a:r>
              <a:rPr lang="zh-CN" altLang="zh-CN" sz="3200" dirty="0" smtClean="0"/>
              <a:t>做有价值的企业</a:t>
            </a:r>
            <a:endParaRPr lang="en-US" altLang="zh-CN" sz="3200" dirty="0" smtClean="0"/>
          </a:p>
          <a:p>
            <a:pPr marL="533400" indent="-441325">
              <a:buFont typeface="Wingdings" pitchFamily="2" charset="2"/>
              <a:buChar char="Ø"/>
            </a:pPr>
            <a:r>
              <a:rPr lang="zh-CN" altLang="zh-CN" sz="3200" dirty="0" smtClean="0"/>
              <a:t>成就有尊严的员工</a:t>
            </a:r>
            <a:endParaRPr lang="en-US" altLang="zh-CN" sz="3200" dirty="0" smtClean="0"/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2.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立足本职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，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建功立业</a:t>
            </a:r>
            <a:endParaRPr lang="zh-CN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1)</a:t>
            </a:r>
            <a:r>
              <a:rPr lang="zh-CN" altLang="zh-CN" sz="3200" dirty="0" smtClean="0"/>
              <a:t>我们的愿景</a:t>
            </a:r>
            <a:endParaRPr lang="en-US" altLang="zh-CN" sz="3200" dirty="0" smtClean="0"/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2)</a:t>
            </a:r>
            <a:r>
              <a:rPr lang="zh-CN" altLang="zh-CN" sz="3200" dirty="0" smtClean="0"/>
              <a:t>发展战略</a:t>
            </a:r>
            <a:endParaRPr lang="en-US" altLang="zh-CN" sz="3200" dirty="0" smtClean="0"/>
          </a:p>
          <a:p>
            <a:pPr marL="619125" lvl="0" indent="-266700">
              <a:lnSpc>
                <a:spcPct val="130000"/>
              </a:lnSpc>
              <a:spcBef>
                <a:spcPts val="6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r>
              <a:rPr lang="en-US" altLang="zh-CN" sz="4200" b="1" dirty="0" smtClean="0"/>
              <a:t> </a:t>
            </a:r>
            <a:r>
              <a:rPr lang="zh-CN" altLang="zh-CN" b="1" dirty="0" smtClean="0"/>
              <a:t>规范运作，做精、做强、做持久！</a:t>
            </a: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2.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立足本职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，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建功立业</a:t>
            </a:r>
            <a:endParaRPr lang="zh-CN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1)</a:t>
            </a:r>
            <a:r>
              <a:rPr lang="zh-CN" altLang="zh-CN" sz="3200" dirty="0" smtClean="0"/>
              <a:t>我们的愿景</a:t>
            </a:r>
            <a:endParaRPr lang="en-US" altLang="zh-CN" sz="3200" dirty="0" smtClean="0"/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2)</a:t>
            </a:r>
            <a:r>
              <a:rPr lang="zh-CN" altLang="zh-CN" sz="3200" dirty="0" smtClean="0"/>
              <a:t>发展战略</a:t>
            </a:r>
            <a:endParaRPr lang="en-US" altLang="zh-CN" sz="3200" dirty="0" smtClean="0"/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3)</a:t>
            </a:r>
            <a:r>
              <a:rPr lang="zh-CN" altLang="zh-CN" sz="3200" dirty="0" smtClean="0"/>
              <a:t>发展目标</a:t>
            </a:r>
            <a:endParaRPr lang="en-US" altLang="zh-CN" sz="3200" dirty="0" smtClean="0"/>
          </a:p>
          <a:p>
            <a:pPr marL="619125" lvl="0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用信息技术提升监理服务品质</a:t>
            </a:r>
            <a:r>
              <a:rPr lang="zh-CN" altLang="en-US" sz="3200" b="1" dirty="0" smtClean="0"/>
              <a:t>及</a:t>
            </a:r>
            <a:r>
              <a:rPr lang="zh-CN" altLang="zh-CN" sz="3200" b="1" dirty="0" smtClean="0"/>
              <a:t>增值服务</a:t>
            </a:r>
            <a:endParaRPr lang="en-US" altLang="zh-CN" sz="3200" b="1" dirty="0" smtClean="0"/>
          </a:p>
          <a:p>
            <a:pPr marL="1079500" indent="-5461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l"/>
              <a:tabLst>
                <a:tab pos="1082675" algn="l"/>
                <a:tab pos="1158875" algn="l"/>
              </a:tabLst>
            </a:pPr>
            <a:r>
              <a:rPr lang="zh-CN" altLang="zh-CN" sz="3200" dirty="0" smtClean="0"/>
              <a:t>推广监理助手</a:t>
            </a:r>
            <a:endParaRPr lang="en-US" altLang="zh-CN" sz="3200" dirty="0" smtClean="0"/>
          </a:p>
          <a:p>
            <a:pPr marL="1079500" lvl="0" indent="-5461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l"/>
              <a:tabLst>
                <a:tab pos="1082675" algn="l"/>
                <a:tab pos="1158875" algn="l"/>
              </a:tabLst>
            </a:pPr>
            <a:r>
              <a:rPr lang="zh-CN" altLang="zh-CN" sz="3200" dirty="0" smtClean="0"/>
              <a:t>探索监理服务与</a:t>
            </a:r>
            <a:r>
              <a:rPr lang="en-US" altLang="zh-CN" sz="3200" dirty="0" smtClean="0"/>
              <a:t>BIM</a:t>
            </a:r>
            <a:r>
              <a:rPr lang="zh-CN" altLang="zh-CN" sz="3200" dirty="0" smtClean="0"/>
              <a:t>技术的衔接</a:t>
            </a:r>
            <a:endParaRPr lang="en-US" altLang="zh-CN" sz="3200" dirty="0" smtClean="0"/>
          </a:p>
          <a:p>
            <a:pPr marL="1079500" lvl="0" indent="-5461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l"/>
              <a:tabLst>
                <a:tab pos="1082675" algn="l"/>
                <a:tab pos="1158875" algn="l"/>
              </a:tabLst>
            </a:pPr>
            <a:endParaRPr lang="en-US" altLang="zh-CN" sz="3200" dirty="0" smtClean="0"/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2.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立足本职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，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建功立业</a:t>
            </a:r>
            <a:endParaRPr lang="zh-CN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1)</a:t>
            </a:r>
            <a:r>
              <a:rPr lang="zh-CN" altLang="zh-CN" sz="3200" dirty="0" smtClean="0"/>
              <a:t>我们的愿景</a:t>
            </a:r>
            <a:endParaRPr lang="en-US" altLang="zh-CN" sz="3200" dirty="0" smtClean="0"/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2)</a:t>
            </a:r>
            <a:r>
              <a:rPr lang="zh-CN" altLang="zh-CN" sz="3200" dirty="0" smtClean="0"/>
              <a:t>发展战略</a:t>
            </a:r>
            <a:endParaRPr lang="en-US" altLang="zh-CN" sz="3200" dirty="0" smtClean="0"/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3)</a:t>
            </a:r>
            <a:r>
              <a:rPr lang="zh-CN" altLang="zh-CN" sz="3200" dirty="0" smtClean="0"/>
              <a:t>发展目标</a:t>
            </a:r>
            <a:endParaRPr lang="en-US" altLang="zh-CN" sz="3200" dirty="0" smtClean="0"/>
          </a:p>
          <a:p>
            <a:pPr marL="619125" lvl="0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用信息技术提升监理服务品质</a:t>
            </a:r>
            <a:r>
              <a:rPr lang="zh-CN" altLang="en-US" sz="3200" b="1" dirty="0" smtClean="0"/>
              <a:t>及</a:t>
            </a:r>
            <a:r>
              <a:rPr lang="zh-CN" altLang="zh-CN" sz="3200" b="1" dirty="0" smtClean="0"/>
              <a:t>增值服务</a:t>
            </a:r>
            <a:endParaRPr lang="en-US" altLang="zh-CN" sz="3200" b="1" dirty="0" smtClean="0"/>
          </a:p>
          <a:p>
            <a:pPr marL="619125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3200" b="1" dirty="0" smtClean="0"/>
              <a:t>渗透</a:t>
            </a:r>
            <a:r>
              <a:rPr lang="zh-CN" altLang="zh-CN" sz="3200" b="1" u="wavyDbl" dirty="0" smtClean="0">
                <a:solidFill>
                  <a:srgbClr val="FFFF00"/>
                </a:solidFill>
                <a:ea typeface="楷体_GB2312" pitchFamily="49" charset="-122"/>
              </a:rPr>
              <a:t>政府采购服务</a:t>
            </a:r>
            <a:r>
              <a:rPr lang="zh-CN" altLang="en-US" sz="3200" b="1" dirty="0" smtClean="0"/>
              <a:t>市场</a:t>
            </a:r>
            <a:endParaRPr lang="en-US" altLang="zh-CN" sz="3200" b="1" dirty="0" smtClean="0"/>
          </a:p>
          <a:p>
            <a:pPr marL="1079500" indent="-5461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l"/>
              <a:tabLst>
                <a:tab pos="1082675" algn="l"/>
                <a:tab pos="1158875" algn="l"/>
              </a:tabLst>
            </a:pPr>
            <a:r>
              <a:rPr lang="zh-CN" altLang="zh-CN" sz="3200" dirty="0" smtClean="0"/>
              <a:t>工程咨询（可研、方案评审）</a:t>
            </a:r>
            <a:endParaRPr lang="en-US" altLang="zh-CN" sz="3200" dirty="0" smtClean="0"/>
          </a:p>
          <a:p>
            <a:pPr marL="1079500" indent="-5461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l"/>
              <a:tabLst>
                <a:tab pos="1082675" algn="l"/>
                <a:tab pos="1158875" algn="l"/>
              </a:tabLst>
            </a:pPr>
            <a:r>
              <a:rPr lang="zh-CN" altLang="zh-CN" sz="3200" dirty="0" smtClean="0"/>
              <a:t>专项检查</a:t>
            </a:r>
            <a:endParaRPr lang="en-US" altLang="zh-CN" sz="3200" dirty="0" smtClean="0"/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2.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立足本职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，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建功立业</a:t>
            </a:r>
            <a:endParaRPr lang="zh-CN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1)</a:t>
            </a:r>
            <a:r>
              <a:rPr lang="zh-CN" altLang="zh-CN" sz="3200" dirty="0" smtClean="0"/>
              <a:t>我们的愿景</a:t>
            </a:r>
            <a:endParaRPr lang="en-US" altLang="zh-CN" sz="3200" dirty="0" smtClean="0"/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2)</a:t>
            </a:r>
            <a:r>
              <a:rPr lang="zh-CN" altLang="zh-CN" sz="3200" dirty="0" smtClean="0"/>
              <a:t>发展战略</a:t>
            </a:r>
            <a:endParaRPr lang="en-US" altLang="zh-CN" sz="3200" dirty="0" smtClean="0"/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3)</a:t>
            </a:r>
            <a:r>
              <a:rPr lang="zh-CN" altLang="zh-CN" sz="3200" dirty="0" smtClean="0"/>
              <a:t>发展目标</a:t>
            </a:r>
            <a:endParaRPr lang="en-US" altLang="zh-CN" sz="3200" dirty="0" smtClean="0"/>
          </a:p>
          <a:p>
            <a:pPr marL="619125" lvl="0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用信息技术提升监理服务品质</a:t>
            </a:r>
            <a:r>
              <a:rPr lang="zh-CN" altLang="en-US" sz="3200" b="1" dirty="0" smtClean="0"/>
              <a:t>及</a:t>
            </a:r>
            <a:r>
              <a:rPr lang="zh-CN" altLang="zh-CN" sz="3200" b="1" dirty="0" smtClean="0"/>
              <a:t>增值服务</a:t>
            </a:r>
            <a:endParaRPr lang="en-US" altLang="zh-CN" sz="3200" b="1" dirty="0" smtClean="0"/>
          </a:p>
          <a:p>
            <a:pPr marL="619125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3200" b="1" dirty="0" smtClean="0"/>
              <a:t>渗透</a:t>
            </a:r>
            <a:r>
              <a:rPr lang="zh-CN" altLang="zh-CN" sz="3200" b="1" u="wavyDbl" dirty="0" smtClean="0">
                <a:solidFill>
                  <a:srgbClr val="FFFF00"/>
                </a:solidFill>
                <a:ea typeface="楷体_GB2312" pitchFamily="49" charset="-122"/>
              </a:rPr>
              <a:t>政府采购服务</a:t>
            </a:r>
            <a:r>
              <a:rPr lang="zh-CN" altLang="en-US" sz="3200" b="1" dirty="0" smtClean="0"/>
              <a:t>市场</a:t>
            </a:r>
            <a:endParaRPr lang="en-US" altLang="zh-CN" sz="3200" b="1" dirty="0" smtClean="0"/>
          </a:p>
          <a:p>
            <a:pPr marL="619125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拓展检测业务</a:t>
            </a:r>
            <a:endParaRPr lang="en-US" altLang="zh-CN" sz="3200" b="1" dirty="0" smtClean="0"/>
          </a:p>
          <a:p>
            <a:pPr marL="1079500" indent="-546100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l"/>
              <a:tabLst>
                <a:tab pos="1082675" algn="l"/>
                <a:tab pos="1158875" algn="l"/>
              </a:tabLst>
            </a:pPr>
            <a:r>
              <a:rPr lang="zh-CN" altLang="en-US" sz="2800" dirty="0" smtClean="0"/>
              <a:t>及早进入铁路总公司的试验检测单位名录</a:t>
            </a:r>
            <a:endParaRPr lang="en-US" altLang="zh-CN" sz="2800" dirty="0" smtClean="0"/>
          </a:p>
          <a:p>
            <a:pPr marL="1079500" indent="-546100">
              <a:spcBef>
                <a:spcPts val="0"/>
              </a:spcBef>
              <a:buClr>
                <a:srgbClr val="C00000"/>
              </a:buClr>
              <a:buFont typeface="Wingdings" pitchFamily="2" charset="2"/>
              <a:buChar char="l"/>
              <a:tabLst>
                <a:tab pos="1082675" algn="l"/>
                <a:tab pos="1158875" algn="l"/>
              </a:tabLst>
            </a:pPr>
            <a:r>
              <a:rPr lang="zh-CN" altLang="zh-CN" sz="2800" dirty="0" smtClean="0"/>
              <a:t>创出试验检测品牌</a:t>
            </a:r>
            <a:endParaRPr lang="en-US" altLang="zh-CN" sz="2800" dirty="0" smtClean="0"/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6647776_215938252132_2.jpg"/>
          <p:cNvPicPr>
            <a:picLocks noChangeAspect="1"/>
          </p:cNvPicPr>
          <p:nvPr/>
        </p:nvPicPr>
        <p:blipFill>
          <a:blip r:embed="rId2" cstate="print"/>
          <a:srcRect b="4987"/>
          <a:stretch>
            <a:fillRect/>
          </a:stretch>
        </p:blipFill>
        <p:spPr>
          <a:xfrm>
            <a:off x="0" y="-1"/>
            <a:ext cx="9144000" cy="6489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0" y="1268760"/>
            <a:ext cx="9144000" cy="2205245"/>
          </a:xfrm>
        </p:spPr>
        <p:txBody>
          <a:bodyPr lIns="0" rIns="0">
            <a:noAutofit/>
          </a:bodyPr>
          <a:lstStyle/>
          <a:p>
            <a:r>
              <a:rPr lang="zh-CN" altLang="zh-CN" sz="6600" dirty="0">
                <a:solidFill>
                  <a:srgbClr val="FF0000"/>
                </a:solidFill>
                <a:effectLst/>
                <a:latin typeface="仿宋_GB2312" pitchFamily="49" charset="-122"/>
                <a:ea typeface="仿宋_GB2312" pitchFamily="49" charset="-122"/>
              </a:rPr>
              <a:t>立足</a:t>
            </a:r>
            <a:r>
              <a:rPr lang="zh-CN" altLang="zh-CN" sz="6600" dirty="0" smtClean="0">
                <a:solidFill>
                  <a:srgbClr val="FF0000"/>
                </a:solidFill>
                <a:effectLst/>
                <a:latin typeface="仿宋_GB2312" pitchFamily="49" charset="-122"/>
                <a:ea typeface="仿宋_GB2312" pitchFamily="49" charset="-122"/>
              </a:rPr>
              <a:t>本职，</a:t>
            </a:r>
            <a:r>
              <a:rPr lang="zh-CN" altLang="zh-CN" sz="6600" dirty="0" smtClean="0">
                <a:solidFill>
                  <a:srgbClr val="FFFF00"/>
                </a:solidFill>
                <a:effectLst/>
                <a:latin typeface="仿宋_GB2312" pitchFamily="49" charset="-122"/>
                <a:ea typeface="仿宋_GB2312" pitchFamily="49" charset="-122"/>
              </a:rPr>
              <a:t>践行使命</a:t>
            </a:r>
            <a:endParaRPr lang="zh-CN" altLang="en-US" sz="6600" dirty="0">
              <a:solidFill>
                <a:srgbClr val="FFFF00"/>
              </a:solidFill>
              <a:effectLst/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376645" y="3699030"/>
            <a:ext cx="6400800" cy="1478015"/>
          </a:xfrm>
          <a:ln>
            <a:noFill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zh-CN" altLang="en-US" sz="4800" b="0" dirty="0" smtClean="0">
                <a:effectLst/>
                <a:latin typeface="华文行楷" pitchFamily="2" charset="-122"/>
                <a:ea typeface="华文行楷" pitchFamily="2" charset="-122"/>
              </a:rPr>
              <a:t>刘凤奎</a:t>
            </a:r>
          </a:p>
          <a:p>
            <a:pPr>
              <a:spcBef>
                <a:spcPts val="0"/>
              </a:spcBef>
            </a:pPr>
            <a:r>
              <a:rPr lang="zh-CN" altLang="en-US" sz="4000" b="0" dirty="0" smtClean="0">
                <a:effectLst/>
              </a:rPr>
              <a:t>20</a:t>
            </a:r>
            <a:r>
              <a:rPr lang="en-US" altLang="zh-CN" sz="4000" b="0" dirty="0" smtClean="0">
                <a:effectLst/>
              </a:rPr>
              <a:t>19</a:t>
            </a:r>
            <a:r>
              <a:rPr lang="zh-CN" altLang="en-US" sz="4000" b="0" dirty="0" smtClean="0">
                <a:effectLst/>
              </a:rPr>
              <a:t>年</a:t>
            </a:r>
            <a:r>
              <a:rPr lang="en-US" altLang="zh-CN" sz="4000" b="0" dirty="0" smtClean="0">
                <a:effectLst/>
              </a:rPr>
              <a:t>7</a:t>
            </a:r>
            <a:r>
              <a:rPr lang="zh-CN" altLang="en-US" sz="4000" b="0" dirty="0" smtClean="0">
                <a:effectLst/>
              </a:rPr>
              <a:t>月</a:t>
            </a:r>
            <a:r>
              <a:rPr lang="en-US" altLang="zh-CN" sz="4000" b="0" dirty="0" smtClean="0">
                <a:effectLst/>
              </a:rPr>
              <a:t>20</a:t>
            </a:r>
            <a:r>
              <a:rPr lang="zh-CN" altLang="en-US" sz="4000" b="0" dirty="0" smtClean="0">
                <a:effectLst/>
              </a:rPr>
              <a:t>日</a:t>
            </a:r>
          </a:p>
          <a:p>
            <a:endParaRPr lang="zh-CN" altLang="en-US" dirty="0"/>
          </a:p>
        </p:txBody>
      </p:sp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2.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立足本职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，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建功立业</a:t>
            </a:r>
            <a:endParaRPr lang="zh-CN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1)</a:t>
            </a:r>
            <a:r>
              <a:rPr lang="zh-CN" altLang="zh-CN" sz="3200" dirty="0" smtClean="0"/>
              <a:t>我们的愿景</a:t>
            </a:r>
            <a:endParaRPr lang="en-US" altLang="zh-CN" sz="3200" dirty="0" smtClean="0"/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2)</a:t>
            </a:r>
            <a:r>
              <a:rPr lang="zh-CN" altLang="zh-CN" sz="3200" dirty="0" smtClean="0"/>
              <a:t>发展战略</a:t>
            </a:r>
            <a:endParaRPr lang="en-US" altLang="zh-CN" sz="3200" dirty="0" smtClean="0"/>
          </a:p>
          <a:p>
            <a:pPr>
              <a:spcBef>
                <a:spcPts val="600"/>
              </a:spcBef>
            </a:pPr>
            <a:r>
              <a:rPr lang="en-US" altLang="zh-CN" sz="3200" dirty="0" smtClean="0"/>
              <a:t> 3)</a:t>
            </a:r>
            <a:r>
              <a:rPr lang="zh-CN" altLang="zh-CN" sz="3200" dirty="0" smtClean="0"/>
              <a:t>发展目标</a:t>
            </a:r>
            <a:endParaRPr lang="en-US" altLang="zh-CN" sz="3200" dirty="0" smtClean="0"/>
          </a:p>
          <a:p>
            <a:pPr marL="619125" lvl="0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用信息技术提升监理服务品质</a:t>
            </a:r>
            <a:r>
              <a:rPr lang="zh-CN" altLang="en-US" sz="3200" b="1" dirty="0" smtClean="0"/>
              <a:t>及</a:t>
            </a:r>
            <a:r>
              <a:rPr lang="zh-CN" altLang="zh-CN" sz="3200" b="1" dirty="0" smtClean="0"/>
              <a:t>增值服务</a:t>
            </a:r>
            <a:endParaRPr lang="en-US" altLang="zh-CN" sz="3200" b="1" dirty="0" smtClean="0"/>
          </a:p>
          <a:p>
            <a:pPr marL="619125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3200" b="1" dirty="0" smtClean="0"/>
              <a:t>渗透</a:t>
            </a:r>
            <a:r>
              <a:rPr lang="zh-CN" altLang="zh-CN" sz="3200" b="1" u="wavyDbl" dirty="0" smtClean="0">
                <a:solidFill>
                  <a:srgbClr val="FFFF00"/>
                </a:solidFill>
                <a:ea typeface="楷体_GB2312" pitchFamily="49" charset="-122"/>
              </a:rPr>
              <a:t>政府采购服务</a:t>
            </a:r>
            <a:r>
              <a:rPr lang="zh-CN" altLang="en-US" sz="3200" b="1" dirty="0" smtClean="0"/>
              <a:t>市场</a:t>
            </a:r>
            <a:endParaRPr lang="en-US" altLang="zh-CN" sz="3200" b="1" dirty="0" smtClean="0"/>
          </a:p>
          <a:p>
            <a:pPr marL="619125" indent="-266700">
              <a:spcBef>
                <a:spcPts val="6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拓展检测业务</a:t>
            </a:r>
            <a:endParaRPr lang="en-US" altLang="zh-CN" sz="3200" b="1" dirty="0" smtClean="0"/>
          </a:p>
          <a:p>
            <a:pPr marL="619125" lvl="0" indent="-266700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资质申报</a:t>
            </a:r>
            <a:endParaRPr lang="zh-CN" altLang="zh-CN" sz="3200" dirty="0" smtClean="0"/>
          </a:p>
        </p:txBody>
      </p:sp>
      <p:sp>
        <p:nvSpPr>
          <p:cNvPr id="4" name="圆角矩形标注 3"/>
          <p:cNvSpPr/>
          <p:nvPr/>
        </p:nvSpPr>
        <p:spPr>
          <a:xfrm>
            <a:off x="5472100" y="1673805"/>
            <a:ext cx="3465385" cy="1485164"/>
          </a:xfrm>
          <a:prstGeom prst="wedgeRoundRectCallout">
            <a:avLst>
              <a:gd name="adj1" fmla="val -132603"/>
              <a:gd name="adj2" fmla="val 232620"/>
              <a:gd name="adj3" fmla="val 16667"/>
            </a:avLst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lvl="0" algn="l">
              <a:spcBef>
                <a:spcPts val="0"/>
              </a:spcBef>
              <a:buClr>
                <a:srgbClr val="C00000"/>
              </a:buClr>
              <a:buNone/>
              <a:tabLst>
                <a:tab pos="1158875" algn="l"/>
              </a:tabLst>
            </a:pPr>
            <a:r>
              <a:rPr lang="zh-CN" altLang="en-US" sz="2800" dirty="0" smtClean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申报测量资质</a:t>
            </a:r>
            <a:endParaRPr lang="zh-CN" altLang="zh-CN" sz="2800" dirty="0" smtClean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 lvl="0" algn="l">
              <a:spcBef>
                <a:spcPts val="0"/>
              </a:spcBef>
              <a:buClr>
                <a:srgbClr val="C00000"/>
              </a:buClr>
              <a:buNone/>
              <a:tabLst>
                <a:tab pos="1158875" algn="l"/>
                <a:tab pos="3140075" algn="l"/>
                <a:tab pos="3413125" algn="l"/>
              </a:tabLst>
            </a:pPr>
            <a:r>
              <a:rPr lang="zh-CN" altLang="en-US" sz="28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申报</a:t>
            </a:r>
            <a:r>
              <a:rPr lang="zh-CN" altLang="zh-CN" sz="2800" b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监理综合资质</a:t>
            </a:r>
          </a:p>
          <a:p>
            <a:pPr algn="l">
              <a:spcBef>
                <a:spcPts val="0"/>
              </a:spcBef>
              <a:buClr>
                <a:srgbClr val="C00000"/>
              </a:buClr>
              <a:buNone/>
            </a:pPr>
            <a:r>
              <a:rPr lang="zh-CN" altLang="zh-CN" sz="2800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造价咨询</a:t>
            </a:r>
            <a:r>
              <a:rPr lang="zh-CN" altLang="en-US" sz="2800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资质</a:t>
            </a:r>
            <a:r>
              <a:rPr lang="zh-CN" altLang="zh-CN" sz="2800" dirty="0" smtClean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升甲</a:t>
            </a:r>
            <a:endParaRPr lang="en-US" altLang="zh-CN" sz="2800" dirty="0" smtClean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2.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立足本职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，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建功立业</a:t>
            </a:r>
            <a:endParaRPr lang="en-US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 marL="685800" indent="-685800">
              <a:spcBef>
                <a:spcPts val="1200"/>
              </a:spcBef>
              <a:buFont typeface="Wingdings" pitchFamily="2" charset="2"/>
              <a:buChar char="Ø"/>
              <a:tabLst>
                <a:tab pos="87313" algn="l"/>
                <a:tab pos="174625" algn="l"/>
                <a:tab pos="363538" algn="l"/>
              </a:tabLst>
            </a:pPr>
            <a:r>
              <a:rPr lang="zh-CN" altLang="en-US" b="1" dirty="0" smtClean="0">
                <a:ea typeface="隶书" pitchFamily="49" charset="-122"/>
              </a:rPr>
              <a:t>企业为员工实现个人价值创造条件</a:t>
            </a:r>
          </a:p>
          <a:p>
            <a:pPr marL="685800" indent="-685800">
              <a:spcBef>
                <a:spcPts val="1200"/>
              </a:spcBef>
              <a:buFont typeface="Wingdings" pitchFamily="2" charset="2"/>
              <a:buChar char="Ø"/>
              <a:tabLst>
                <a:tab pos="87313" algn="l"/>
                <a:tab pos="174625" algn="l"/>
                <a:tab pos="363538" algn="l"/>
              </a:tabLst>
            </a:pPr>
            <a:r>
              <a:rPr lang="zh-CN" altLang="en-US" b="1" dirty="0" smtClean="0">
                <a:ea typeface="隶书" pitchFamily="49" charset="-122"/>
              </a:rPr>
              <a:t>员工为企业拥有价值奉献才智</a:t>
            </a:r>
            <a:endParaRPr lang="zh-CN" altLang="zh-CN" b="1" dirty="0" smtClean="0">
              <a:ea typeface="隶书" pitchFamily="49" charset="-122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521550" y="3834045"/>
            <a:ext cx="8100900" cy="2474680"/>
          </a:xfrm>
          <a:prstGeom prst="rect">
            <a:avLst/>
          </a:prstGeom>
          <a:solidFill>
            <a:srgbClr val="008000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762000" indent="-762000">
              <a:buNone/>
            </a:pPr>
            <a:r>
              <a:rPr lang="zh-CN" altLang="zh-CN" sz="4000" b="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根据公司的发展目标，</a:t>
            </a:r>
            <a:endParaRPr lang="en-US" altLang="zh-CN" sz="4000" b="0" dirty="0" smtClean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  <a:p>
            <a:pPr marL="762000" indent="-762000">
              <a:buNone/>
            </a:pPr>
            <a:r>
              <a:rPr lang="zh-CN" altLang="en-US" sz="4000" b="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希望</a:t>
            </a:r>
            <a:r>
              <a:rPr lang="zh-CN" altLang="zh-CN" sz="4000" b="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每个员工</a:t>
            </a:r>
            <a:r>
              <a:rPr lang="zh-CN" altLang="en-US" sz="4000" b="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都能</a:t>
            </a:r>
            <a:r>
              <a:rPr lang="zh-CN" altLang="zh-CN" sz="4000" b="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结合自身</a:t>
            </a:r>
            <a:r>
              <a:rPr lang="zh-CN" altLang="en-US" sz="4000" b="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特长</a:t>
            </a:r>
            <a:r>
              <a:rPr lang="zh-CN" altLang="zh-CN" sz="4000" b="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，</a:t>
            </a:r>
            <a:endParaRPr lang="en-US" altLang="zh-CN" sz="4000" b="0" dirty="0" smtClean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  <a:p>
            <a:pPr marL="762000" indent="-762000">
              <a:buNone/>
            </a:pPr>
            <a:r>
              <a:rPr lang="zh-CN" altLang="zh-CN" sz="4000" b="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找到</a:t>
            </a:r>
            <a:r>
              <a:rPr lang="zh-CN" altLang="en-US" sz="4000" u="wavyDbl" dirty="0" smtClean="0">
                <a:solidFill>
                  <a:srgbClr val="FFFF00"/>
                </a:solidFill>
              </a:rPr>
              <a:t>建功立业</a:t>
            </a:r>
            <a:r>
              <a:rPr lang="zh-CN" altLang="en-US" sz="4000" b="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的</a:t>
            </a:r>
            <a:r>
              <a:rPr lang="zh-CN" altLang="zh-CN" sz="4000" b="0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切入点。</a:t>
            </a:r>
            <a:endParaRPr lang="zh-CN" altLang="en-US" sz="4000" b="0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3.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坚持“三严三实”，才能不辱使命</a:t>
            </a:r>
          </a:p>
          <a:p>
            <a:pPr marL="180000" indent="0">
              <a:spcBef>
                <a:spcPts val="1200"/>
              </a:spcBef>
              <a:buFont typeface="Wingdings" pitchFamily="2" charset="2"/>
              <a:buChar char="Ø"/>
            </a:pPr>
            <a:r>
              <a:rPr lang="zh-CN" altLang="zh-CN" b="1" dirty="0" smtClean="0"/>
              <a:t>三严：严以修身、严以用权、严以律己</a:t>
            </a:r>
            <a:endParaRPr lang="zh-CN" altLang="zh-CN" dirty="0" smtClean="0"/>
          </a:p>
          <a:p>
            <a:pPr marL="180000" indent="0">
              <a:spcBef>
                <a:spcPts val="1200"/>
              </a:spcBef>
              <a:buFont typeface="Wingdings" pitchFamily="2" charset="2"/>
              <a:buChar char="Ø"/>
            </a:pPr>
            <a:r>
              <a:rPr lang="zh-CN" altLang="zh-CN" b="1" dirty="0" smtClean="0"/>
              <a:t>三实：谋事要实、创业要事、做人要实</a:t>
            </a:r>
            <a:endParaRPr lang="en-US" altLang="zh-CN" b="1" dirty="0" smtClean="0"/>
          </a:p>
          <a:p>
            <a:pPr marL="580050" lvl="1" indent="0">
              <a:spcBef>
                <a:spcPts val="1200"/>
              </a:spcBef>
              <a:buFont typeface="Wingdings" pitchFamily="2" charset="2"/>
              <a:buChar char="ü"/>
            </a:pPr>
            <a:r>
              <a:rPr lang="zh-CN" altLang="zh-CN" b="1" dirty="0" smtClean="0"/>
              <a:t>做合格的党员</a:t>
            </a:r>
            <a:endParaRPr lang="en-US" altLang="zh-CN" b="1" dirty="0" smtClean="0"/>
          </a:p>
          <a:p>
            <a:pPr marL="580050" lvl="1" indent="0">
              <a:spcBef>
                <a:spcPts val="1200"/>
              </a:spcBef>
              <a:buFont typeface="Wingdings" pitchFamily="2" charset="2"/>
              <a:buChar char="ü"/>
            </a:pPr>
            <a:r>
              <a:rPr lang="zh-CN" altLang="en-US" b="1" dirty="0" smtClean="0"/>
              <a:t>做</a:t>
            </a:r>
            <a:r>
              <a:rPr lang="zh-CN" altLang="zh-CN" b="1" dirty="0" smtClean="0"/>
              <a:t>思想的先锋</a:t>
            </a:r>
            <a:endParaRPr lang="en-US" altLang="zh-CN" b="1" dirty="0" smtClean="0"/>
          </a:p>
          <a:p>
            <a:pPr marL="580050" lvl="1" indent="0">
              <a:spcBef>
                <a:spcPts val="1200"/>
              </a:spcBef>
              <a:buFont typeface="Wingdings" pitchFamily="2" charset="2"/>
              <a:buChar char="ü"/>
            </a:pPr>
            <a:r>
              <a:rPr lang="zh-CN" altLang="en-US" b="1" dirty="0" smtClean="0"/>
              <a:t>做</a:t>
            </a:r>
            <a:r>
              <a:rPr lang="zh-CN" altLang="zh-CN" b="1" dirty="0" smtClean="0"/>
              <a:t>工作的标兵</a:t>
            </a:r>
            <a:endParaRPr lang="en-US" altLang="zh-CN" b="1" dirty="0" smtClean="0"/>
          </a:p>
          <a:p>
            <a:pPr marL="580050" lvl="1" indent="0">
              <a:spcBef>
                <a:spcPts val="1200"/>
              </a:spcBef>
              <a:buFont typeface="Wingdings" pitchFamily="2" charset="2"/>
              <a:buChar char="ü"/>
            </a:pPr>
            <a:r>
              <a:rPr lang="zh-CN" altLang="en-US" b="1" dirty="0" smtClean="0"/>
              <a:t>做</a:t>
            </a:r>
            <a:r>
              <a:rPr lang="zh-CN" altLang="zh-CN" b="1" dirty="0" smtClean="0"/>
              <a:t>道德的楷模</a:t>
            </a:r>
            <a:endParaRPr lang="en-US" altLang="zh-CN" b="1" dirty="0" smtClean="0"/>
          </a:p>
          <a:p>
            <a:pPr marL="180000" indent="0">
              <a:spcBef>
                <a:spcPts val="1200"/>
              </a:spcBef>
            </a:pPr>
            <a:endParaRPr lang="zh-CN" altLang="zh-CN" dirty="0" smtClean="0"/>
          </a:p>
        </p:txBody>
      </p:sp>
      <p:graphicFrame>
        <p:nvGraphicFramePr>
          <p:cNvPr id="4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247075" y="3699030"/>
          <a:ext cx="3668724" cy="2750905"/>
        </p:xfrm>
        <a:graphic>
          <a:graphicData uri="http://schemas.openxmlformats.org/presentationml/2006/ole">
            <p:oleObj spid="_x0000_s38914" name="演示文稿" r:id="rId4" imgW="4568998" imgH="3425889" progId="PowerPoint.Show.12">
              <p:embed/>
            </p:oleObj>
          </a:graphicData>
        </a:graphic>
      </p:graphicFrame>
    </p:spTree>
  </p:cSld>
  <p:clrMapOvr>
    <a:masterClrMapping/>
  </p:clrMapOvr>
  <p:transition spd="med">
    <p:split orient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4.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找准切入点，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扬帆新时代</a:t>
            </a:r>
            <a:endParaRPr lang="en-US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 marL="180000" indent="0">
              <a:spcBef>
                <a:spcPts val="1200"/>
              </a:spcBef>
            </a:pPr>
            <a:r>
              <a:rPr lang="en-US" altLang="zh-CN" b="1" dirty="0" smtClean="0"/>
              <a:t>1)</a:t>
            </a:r>
            <a:r>
              <a:rPr lang="zh-CN" altLang="en-US" b="1" dirty="0" smtClean="0"/>
              <a:t>坚持</a:t>
            </a:r>
            <a:r>
              <a:rPr lang="zh-CN" altLang="zh-CN" b="1" dirty="0" smtClean="0"/>
              <a:t>学习</a:t>
            </a:r>
            <a:endParaRPr lang="en-US" altLang="zh-CN" b="1" dirty="0" smtClean="0"/>
          </a:p>
          <a:p>
            <a:pPr marL="271463" indent="0">
              <a:spcBef>
                <a:spcPts val="1200"/>
              </a:spcBef>
              <a:buFont typeface="Wingdings" pitchFamily="2" charset="2"/>
              <a:buChar char="Ø"/>
            </a:pPr>
            <a:r>
              <a:rPr lang="zh-CN" altLang="en-US" sz="3200" b="1" dirty="0" smtClean="0"/>
              <a:t>学习新时代中国特色社会主义思想，</a:t>
            </a:r>
            <a:endParaRPr lang="en-US" altLang="zh-CN" sz="3200" b="1" dirty="0" smtClean="0"/>
          </a:p>
          <a:p>
            <a:pPr marL="180000" indent="0">
              <a:spcBef>
                <a:spcPts val="1200"/>
              </a:spcBef>
            </a:pPr>
            <a:r>
              <a:rPr lang="zh-CN" altLang="en-US" sz="3200" b="1" dirty="0" smtClean="0"/>
              <a:t>  树立远大理想</a:t>
            </a:r>
            <a:endParaRPr lang="zh-CN" altLang="zh-CN" sz="3200" b="1" dirty="0" smtClean="0"/>
          </a:p>
          <a:p>
            <a:pPr marL="271463" indent="0">
              <a:spcBef>
                <a:spcPts val="1200"/>
              </a:spcBef>
              <a:buFont typeface="Wingdings" pitchFamily="2" charset="2"/>
              <a:buChar char="Ø"/>
            </a:pPr>
            <a:r>
              <a:rPr lang="zh-CN" altLang="en-US" sz="3200" b="1" dirty="0" smtClean="0"/>
              <a:t>学习专业技能，提升建功立业的本领</a:t>
            </a:r>
            <a:endParaRPr lang="en-US" altLang="zh-CN" sz="3200" b="1" dirty="0" smtClean="0"/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4.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找准切入点，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扬帆新时代</a:t>
            </a:r>
            <a:endParaRPr lang="en-US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 marL="180000" indent="0">
              <a:spcBef>
                <a:spcPts val="1200"/>
              </a:spcBef>
            </a:pPr>
            <a:r>
              <a:rPr lang="en-US" altLang="zh-CN" b="1" dirty="0" smtClean="0"/>
              <a:t>1)</a:t>
            </a:r>
            <a:r>
              <a:rPr lang="zh-CN" altLang="en-US" b="1" dirty="0" smtClean="0"/>
              <a:t>坚持</a:t>
            </a:r>
            <a:r>
              <a:rPr lang="zh-CN" altLang="zh-CN" b="1" dirty="0" smtClean="0"/>
              <a:t>学习</a:t>
            </a:r>
            <a:endParaRPr lang="en-US" altLang="zh-CN" b="1" dirty="0" smtClean="0"/>
          </a:p>
          <a:p>
            <a:pPr marL="180000" indent="0">
              <a:spcBef>
                <a:spcPts val="1200"/>
              </a:spcBef>
            </a:pPr>
            <a:r>
              <a:rPr lang="en-US" altLang="zh-CN" b="1" dirty="0" smtClean="0"/>
              <a:t>2)</a:t>
            </a:r>
            <a:r>
              <a:rPr lang="zh-CN" altLang="en-US" b="1" dirty="0" smtClean="0"/>
              <a:t>常</a:t>
            </a:r>
            <a:r>
              <a:rPr lang="zh-CN" altLang="zh-CN" b="1" dirty="0" smtClean="0"/>
              <a:t>温初心</a:t>
            </a:r>
            <a:endParaRPr lang="en-US" altLang="zh-CN" b="1" dirty="0" smtClean="0"/>
          </a:p>
          <a:p>
            <a:pPr marL="180000" indent="0">
              <a:spcBef>
                <a:spcPts val="1200"/>
              </a:spcBef>
            </a:pPr>
            <a:endParaRPr lang="en-US" altLang="zh-CN" b="1" dirty="0" smtClean="0"/>
          </a:p>
        </p:txBody>
      </p:sp>
      <p:sp>
        <p:nvSpPr>
          <p:cNvPr id="4" name="云形 3"/>
          <p:cNvSpPr/>
          <p:nvPr/>
        </p:nvSpPr>
        <p:spPr>
          <a:xfrm>
            <a:off x="2824789" y="2033845"/>
            <a:ext cx="6319211" cy="2205245"/>
          </a:xfrm>
          <a:prstGeom prst="cloud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l">
              <a:spcBef>
                <a:spcPts val="600"/>
              </a:spcBef>
              <a:buNone/>
            </a:pPr>
            <a:r>
              <a:rPr lang="zh-CN" altLang="zh-CN" sz="2800" dirty="0" smtClean="0">
                <a:solidFill>
                  <a:srgbClr val="FFFF00"/>
                </a:solidFill>
                <a:latin typeface="新宋体" pitchFamily="49" charset="-122"/>
                <a:ea typeface="新宋体" pitchFamily="49" charset="-122"/>
              </a:rPr>
              <a:t>初来公司时是怎么想的？</a:t>
            </a:r>
          </a:p>
          <a:p>
            <a:pPr algn="l">
              <a:spcBef>
                <a:spcPts val="600"/>
              </a:spcBef>
              <a:buNone/>
            </a:pPr>
            <a:r>
              <a:rPr lang="zh-CN" altLang="zh-CN" sz="2800" dirty="0" smtClean="0">
                <a:solidFill>
                  <a:srgbClr val="FFFF00"/>
                </a:solidFill>
                <a:latin typeface="新宋体" pitchFamily="49" charset="-122"/>
                <a:ea typeface="新宋体" pitchFamily="49" charset="-122"/>
              </a:rPr>
              <a:t>个人是什么状态？</a:t>
            </a:r>
            <a:endParaRPr lang="en-US" altLang="zh-CN" sz="2800" dirty="0" smtClean="0">
              <a:solidFill>
                <a:srgbClr val="FFFF00"/>
              </a:solidFill>
              <a:latin typeface="新宋体" pitchFamily="49" charset="-122"/>
              <a:ea typeface="新宋体" pitchFamily="49" charset="-122"/>
            </a:endParaRPr>
          </a:p>
          <a:p>
            <a:pPr algn="l">
              <a:spcBef>
                <a:spcPts val="600"/>
              </a:spcBef>
              <a:buNone/>
            </a:pPr>
            <a:r>
              <a:rPr lang="zh-CN" altLang="zh-CN" sz="2800" dirty="0" smtClean="0">
                <a:solidFill>
                  <a:srgbClr val="FFFF00"/>
                </a:solidFill>
                <a:latin typeface="新宋体" pitchFamily="49" charset="-122"/>
                <a:ea typeface="新宋体" pitchFamily="49" charset="-122"/>
              </a:rPr>
              <a:t>最大的希望是什么？</a:t>
            </a:r>
          </a:p>
        </p:txBody>
      </p:sp>
      <p:sp>
        <p:nvSpPr>
          <p:cNvPr id="6" name="云形 5"/>
          <p:cNvSpPr/>
          <p:nvPr/>
        </p:nvSpPr>
        <p:spPr>
          <a:xfrm>
            <a:off x="0" y="4239090"/>
            <a:ext cx="8937485" cy="2115235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l">
              <a:spcBef>
                <a:spcPts val="0"/>
              </a:spcBef>
              <a:buNone/>
            </a:pPr>
            <a:r>
              <a:rPr lang="zh-CN" altLang="zh-CN" sz="28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多年过去了，如何评判当初的选择？</a:t>
            </a:r>
          </a:p>
          <a:p>
            <a:pPr algn="l">
              <a:spcBef>
                <a:spcPts val="0"/>
              </a:spcBef>
              <a:buNone/>
            </a:pPr>
            <a:r>
              <a:rPr lang="zh-CN" altLang="zh-CN" sz="28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除物质收获外，有精神收获吗？</a:t>
            </a:r>
            <a:endParaRPr lang="en-US" altLang="zh-CN" sz="2800" dirty="0" smtClean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 algn="l">
              <a:spcBef>
                <a:spcPts val="0"/>
              </a:spcBef>
              <a:buNone/>
            </a:pPr>
            <a:r>
              <a:rPr lang="zh-CN" altLang="zh-CN" sz="28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公司对自己的成长有帮助吗？</a:t>
            </a:r>
          </a:p>
        </p:txBody>
      </p:sp>
      <p:sp>
        <p:nvSpPr>
          <p:cNvPr id="7" name="云形 6"/>
          <p:cNvSpPr/>
          <p:nvPr/>
        </p:nvSpPr>
        <p:spPr>
          <a:xfrm>
            <a:off x="4662010" y="1943835"/>
            <a:ext cx="4275475" cy="261029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spcBef>
                <a:spcPts val="1200"/>
              </a:spcBef>
              <a:buNone/>
            </a:pPr>
            <a:r>
              <a:rPr lang="zh-CN" altLang="en-US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物欲之外</a:t>
            </a:r>
            <a:endParaRPr lang="en-US" altLang="zh-CN" dirty="0" smtClean="0">
              <a:solidFill>
                <a:srgbClr val="FF0000"/>
              </a:solidFill>
              <a:latin typeface="幼圆" pitchFamily="49" charset="-122"/>
              <a:ea typeface="幼圆" pitchFamily="49" charset="-122"/>
            </a:endParaRPr>
          </a:p>
          <a:p>
            <a:pPr algn="l">
              <a:spcBef>
                <a:spcPts val="1200"/>
              </a:spcBef>
              <a:buNone/>
            </a:pPr>
            <a:r>
              <a:rPr lang="zh-CN" altLang="en-US" dirty="0" smtClean="0">
                <a:solidFill>
                  <a:srgbClr val="FF0000"/>
                </a:solidFill>
                <a:latin typeface="幼圆" pitchFamily="49" charset="-122"/>
                <a:ea typeface="幼圆" pitchFamily="49" charset="-122"/>
              </a:rPr>
              <a:t>你追求什么？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4.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找准切入点，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扬帆新时代</a:t>
            </a:r>
            <a:endParaRPr lang="en-US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 marL="180000" indent="0">
              <a:spcBef>
                <a:spcPts val="1200"/>
              </a:spcBef>
            </a:pPr>
            <a:r>
              <a:rPr lang="en-US" altLang="zh-CN" b="1" dirty="0" smtClean="0"/>
              <a:t>1)</a:t>
            </a:r>
            <a:r>
              <a:rPr lang="zh-CN" altLang="en-US" b="1" dirty="0" smtClean="0"/>
              <a:t>坚持</a:t>
            </a:r>
            <a:r>
              <a:rPr lang="zh-CN" altLang="zh-CN" b="1" dirty="0" smtClean="0"/>
              <a:t>学习</a:t>
            </a:r>
            <a:endParaRPr lang="en-US" altLang="zh-CN" b="1" dirty="0" smtClean="0"/>
          </a:p>
          <a:p>
            <a:pPr marL="180000" indent="0">
              <a:spcBef>
                <a:spcPts val="1200"/>
              </a:spcBef>
            </a:pPr>
            <a:r>
              <a:rPr lang="en-US" altLang="zh-CN" b="1" dirty="0" smtClean="0"/>
              <a:t>2</a:t>
            </a:r>
            <a:r>
              <a:rPr lang="en-US" altLang="zh-CN" b="1" dirty="0" smtClean="0"/>
              <a:t>)</a:t>
            </a:r>
            <a:r>
              <a:rPr lang="zh-CN" altLang="en-US" b="1" dirty="0" smtClean="0"/>
              <a:t>常</a:t>
            </a:r>
            <a:r>
              <a:rPr lang="zh-CN" altLang="zh-CN" b="1" dirty="0" smtClean="0"/>
              <a:t>温</a:t>
            </a:r>
            <a:r>
              <a:rPr lang="zh-CN" altLang="zh-CN" b="1" dirty="0" smtClean="0"/>
              <a:t>初心</a:t>
            </a:r>
            <a:endParaRPr lang="en-US" altLang="zh-CN" b="1" dirty="0" smtClean="0"/>
          </a:p>
          <a:p>
            <a:pPr marL="180000" indent="0">
              <a:spcBef>
                <a:spcPts val="1200"/>
              </a:spcBef>
            </a:pPr>
            <a:r>
              <a:rPr lang="en-US" altLang="zh-CN" b="1" dirty="0" smtClean="0"/>
              <a:t>3)</a:t>
            </a:r>
            <a:r>
              <a:rPr lang="zh-CN" altLang="zh-CN" b="1" dirty="0" smtClean="0"/>
              <a:t>找准切入点，</a:t>
            </a:r>
            <a:r>
              <a:rPr lang="zh-CN" altLang="en-US" b="1" dirty="0" smtClean="0"/>
              <a:t>扬帆新时代</a:t>
            </a:r>
            <a:endParaRPr lang="en-US" altLang="zh-CN" b="1" dirty="0" smtClean="0"/>
          </a:p>
          <a:p>
            <a:pPr marL="180000" indent="0">
              <a:spcBef>
                <a:spcPts val="1200"/>
              </a:spcBef>
            </a:pPr>
            <a:r>
              <a:rPr lang="en-US" altLang="zh-CN" b="1" dirty="0" smtClean="0"/>
              <a:t>  </a:t>
            </a:r>
            <a:r>
              <a:rPr lang="zh-CN" altLang="zh-CN" b="1" dirty="0" smtClean="0">
                <a:solidFill>
                  <a:srgbClr val="FFFF00"/>
                </a:solidFill>
              </a:rPr>
              <a:t>团结带领广大员工为企业发展</a:t>
            </a:r>
            <a:r>
              <a:rPr lang="zh-CN" altLang="en-US" b="1" dirty="0" smtClean="0">
                <a:solidFill>
                  <a:srgbClr val="FFFF00"/>
                </a:solidFill>
              </a:rPr>
              <a:t>努力奋斗</a:t>
            </a:r>
            <a:endParaRPr lang="zh-CN" altLang="zh-CN" dirty="0" smtClean="0">
              <a:solidFill>
                <a:srgbClr val="FFFF00"/>
              </a:solidFill>
            </a:endParaRPr>
          </a:p>
        </p:txBody>
      </p:sp>
      <p:sp>
        <p:nvSpPr>
          <p:cNvPr id="4" name="云形 3"/>
          <p:cNvSpPr/>
          <p:nvPr/>
        </p:nvSpPr>
        <p:spPr>
          <a:xfrm>
            <a:off x="206515" y="4194085"/>
            <a:ext cx="8685965" cy="243027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marL="648000" algn="l">
              <a:spcBef>
                <a:spcPts val="300"/>
              </a:spcBef>
              <a:buNone/>
            </a:pPr>
            <a:r>
              <a:rPr lang="zh-CN" altLang="zh-CN" sz="2800" dirty="0" smtClean="0">
                <a:solidFill>
                  <a:srgbClr val="FF0000"/>
                </a:solidFill>
                <a:latin typeface="方正舒体" pitchFamily="2" charset="-122"/>
                <a:ea typeface="方正舒体" pitchFamily="2" charset="-122"/>
              </a:rPr>
              <a:t>对当前的状态满意吗？</a:t>
            </a:r>
          </a:p>
          <a:p>
            <a:pPr marL="648000" algn="l">
              <a:spcBef>
                <a:spcPts val="300"/>
              </a:spcBef>
              <a:buNone/>
            </a:pPr>
            <a:r>
              <a:rPr lang="zh-CN" altLang="zh-CN" sz="2800" dirty="0" smtClean="0">
                <a:solidFill>
                  <a:srgbClr val="FF0000"/>
                </a:solidFill>
                <a:latin typeface="方正舒体" pitchFamily="2" charset="-122"/>
                <a:ea typeface="方正舒体" pitchFamily="2" charset="-122"/>
              </a:rPr>
              <a:t>若不满意，是什么原因呢？</a:t>
            </a:r>
            <a:endParaRPr lang="en-US" altLang="zh-CN" sz="2800" dirty="0" smtClean="0">
              <a:solidFill>
                <a:srgbClr val="FF0000"/>
              </a:solidFill>
              <a:latin typeface="方正舒体" pitchFamily="2" charset="-122"/>
              <a:ea typeface="方正舒体" pitchFamily="2" charset="-122"/>
            </a:endParaRPr>
          </a:p>
          <a:p>
            <a:pPr marL="648000" algn="l">
              <a:spcBef>
                <a:spcPts val="300"/>
              </a:spcBef>
              <a:buNone/>
            </a:pPr>
            <a:r>
              <a:rPr lang="zh-CN" altLang="en-US" sz="2800" dirty="0" smtClean="0">
                <a:solidFill>
                  <a:srgbClr val="FF0000"/>
                </a:solidFill>
                <a:latin typeface="方正舒体" pitchFamily="2" charset="-122"/>
                <a:ea typeface="方正舒体" pitchFamily="2" charset="-122"/>
              </a:rPr>
              <a:t>单位问题还是个人问题？</a:t>
            </a:r>
            <a:endParaRPr lang="en-US" altLang="zh-CN" sz="2800" dirty="0" smtClean="0">
              <a:solidFill>
                <a:srgbClr val="FF0000"/>
              </a:solidFill>
              <a:latin typeface="方正舒体" pitchFamily="2" charset="-122"/>
              <a:ea typeface="方正舒体" pitchFamily="2" charset="-122"/>
            </a:endParaRPr>
          </a:p>
          <a:p>
            <a:pPr marL="648000" algn="l">
              <a:spcBef>
                <a:spcPts val="300"/>
              </a:spcBef>
              <a:buNone/>
            </a:pPr>
            <a:r>
              <a:rPr lang="zh-CN" altLang="en-US" sz="2800" dirty="0" smtClean="0">
                <a:solidFill>
                  <a:srgbClr val="FF0000"/>
                </a:solidFill>
                <a:latin typeface="方正舒体" pitchFamily="2" charset="-122"/>
                <a:ea typeface="方正舒体" pitchFamily="2" charset="-122"/>
              </a:rPr>
              <a:t>你今后打算怎么办</a:t>
            </a:r>
            <a:r>
              <a:rPr lang="zh-CN" altLang="zh-CN" sz="2800" dirty="0" smtClean="0">
                <a:solidFill>
                  <a:srgbClr val="FF0000"/>
                </a:solidFill>
                <a:latin typeface="方正舒体" pitchFamily="2" charset="-122"/>
                <a:ea typeface="方正舒体" pitchFamily="2" charset="-122"/>
              </a:rPr>
              <a:t>？</a:t>
            </a: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03党旗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6515" y="4419110"/>
            <a:ext cx="3048000" cy="19964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en-US" dirty="0">
                <a:latin typeface="隶书"/>
                <a:ea typeface="隶书"/>
              </a:rPr>
              <a:t>二</a:t>
            </a:r>
            <a:r>
              <a:rPr lang="zh-CN" altLang="zh-CN" dirty="0" smtClean="0">
                <a:latin typeface="隶书"/>
                <a:ea typeface="隶书"/>
              </a:rPr>
              <a:t>部分</a:t>
            </a:r>
            <a:r>
              <a:rPr lang="en-US" altLang="zh-CN" sz="3200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立足本职 践行使命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4.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找准切入点，</a:t>
            </a:r>
            <a:r>
              <a:rPr lang="zh-CN" altLang="en-US" b="1" u="wavyDbl" dirty="0" smtClean="0">
                <a:solidFill>
                  <a:srgbClr val="FFFF00"/>
                </a:solidFill>
                <a:ea typeface="楷体_GB2312" pitchFamily="49" charset="-122"/>
              </a:rPr>
              <a:t>扬帆新时代</a:t>
            </a:r>
            <a:endParaRPr lang="en-US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 algn="ctr">
              <a:spcBef>
                <a:spcPts val="3600"/>
              </a:spcBef>
            </a:pPr>
            <a:r>
              <a:rPr lang="zh-CN" altLang="en-US" sz="4800" b="1" dirty="0" smtClean="0">
                <a:solidFill>
                  <a:srgbClr val="FF0000"/>
                </a:solidFill>
              </a:rPr>
              <a:t>让</a:t>
            </a:r>
            <a:r>
              <a:rPr lang="zh-CN" altLang="zh-CN" sz="4800" b="1" dirty="0" smtClean="0">
                <a:solidFill>
                  <a:srgbClr val="FF0000"/>
                </a:solidFill>
              </a:rPr>
              <a:t>我们不忘初心、牢记使命</a:t>
            </a:r>
          </a:p>
          <a:p>
            <a:pPr algn="ctr">
              <a:spcBef>
                <a:spcPts val="1800"/>
              </a:spcBef>
            </a:pPr>
            <a:r>
              <a:rPr lang="zh-CN" altLang="zh-CN" sz="4800" b="1" dirty="0" smtClean="0">
                <a:solidFill>
                  <a:srgbClr val="00B0F0"/>
                </a:solidFill>
              </a:rPr>
              <a:t>立足本职，做出最好的自己</a:t>
            </a:r>
            <a:endParaRPr lang="en-US" altLang="zh-CN" sz="4800" b="1" dirty="0" smtClean="0">
              <a:solidFill>
                <a:srgbClr val="00B0F0"/>
              </a:solidFill>
            </a:endParaRPr>
          </a:p>
          <a:p>
            <a:pPr algn="ctr">
              <a:spcBef>
                <a:spcPts val="3000"/>
              </a:spcBef>
            </a:pPr>
            <a:r>
              <a:rPr lang="zh-CN" altLang="zh-CN" sz="4800" b="1" dirty="0" smtClean="0">
                <a:solidFill>
                  <a:srgbClr val="FFFF00"/>
                </a:solidFill>
              </a:rPr>
              <a:t>为党旗增光添彩！</a:t>
            </a: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828800"/>
          </a:xfrm>
        </p:spPr>
        <p:txBody>
          <a:bodyPr/>
          <a:lstStyle/>
          <a:p>
            <a:r>
              <a:rPr lang="zh-CN" altLang="en-US"/>
              <a:t> </a:t>
            </a:r>
          </a:p>
        </p:txBody>
      </p:sp>
      <p:pic>
        <p:nvPicPr>
          <p:cNvPr id="1047558" name="Picture 6" descr="图片4"/>
          <p:cNvPicPr>
            <a:picLocks noGrp="1" noChangeAspect="1" noChangeArrowheads="1" noCrop="1"/>
          </p:cNvPicPr>
          <p:nvPr>
            <p:ph type="subTitle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59113" y="3213100"/>
            <a:ext cx="2746375" cy="2746375"/>
          </a:xfrm>
          <a:noFill/>
          <a:ln/>
        </p:spPr>
      </p:pic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AFDAD795-2092-4795-A1F0-81C45434072E}" type="slidenum">
              <a:rPr lang="zh-CN" altLang="en-US"/>
              <a:pPr/>
              <a:t>27</a:t>
            </a:fld>
            <a:endParaRPr lang="en-US" altLang="zh-CN"/>
          </a:p>
        </p:txBody>
      </p:sp>
      <p:pic>
        <p:nvPicPr>
          <p:cNvPr id="1047554" name="Picture 2" descr="图片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80513" cy="6489340"/>
          </a:xfrm>
          <a:prstGeom prst="rect">
            <a:avLst/>
          </a:prstGeom>
          <a:noFill/>
        </p:spPr>
      </p:pic>
      <p:sp>
        <p:nvSpPr>
          <p:cNvPr id="1047556" name="WordArt 4"/>
          <p:cNvSpPr>
            <a:spLocks noChangeArrowheads="1" noChangeShapeType="1" noTextEdit="1"/>
          </p:cNvSpPr>
          <p:nvPr/>
        </p:nvSpPr>
        <p:spPr bwMode="auto">
          <a:xfrm>
            <a:off x="1557338" y="1133475"/>
            <a:ext cx="6677025" cy="12144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>
              <a:buNone/>
            </a:pPr>
            <a:r>
              <a:rPr lang="zh-CN" altLang="en-US" sz="6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隶书"/>
                <a:ea typeface="隶书"/>
              </a:rPr>
              <a:t>谢谢大家</a:t>
            </a:r>
          </a:p>
        </p:txBody>
      </p:sp>
      <p:sp>
        <p:nvSpPr>
          <p:cNvPr id="1047557" name="Text Box 5"/>
          <p:cNvSpPr txBox="1">
            <a:spLocks noChangeArrowheads="1"/>
          </p:cNvSpPr>
          <p:nvPr/>
        </p:nvSpPr>
        <p:spPr bwMode="auto">
          <a:xfrm>
            <a:off x="2627313" y="4076700"/>
            <a:ext cx="36004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42900" indent="-342900" fontAlgn="base">
              <a:spcBef>
                <a:spcPct val="50000"/>
              </a:spcBef>
              <a:buFont typeface="Wingdings" pitchFamily="2" charset="2"/>
              <a:buNone/>
            </a:pPr>
            <a:r>
              <a:rPr kumimoji="1" lang="zh-CN" altLang="en-US" sz="6600" dirty="0">
                <a:solidFill>
                  <a:schemeClr val="hlink"/>
                </a:solidFill>
                <a:latin typeface="Times New Roman" pitchFamily="18" charset="0"/>
                <a:ea typeface="华文行楷" pitchFamily="2" charset="-122"/>
              </a:rPr>
              <a:t>刘凤奎</a:t>
            </a:r>
          </a:p>
        </p:txBody>
      </p:sp>
      <p:sp>
        <p:nvSpPr>
          <p:cNvPr id="1047559" name="Rectangle 7"/>
          <p:cNvSpPr>
            <a:spLocks noChangeArrowheads="1"/>
          </p:cNvSpPr>
          <p:nvPr/>
        </p:nvSpPr>
        <p:spPr bwMode="auto">
          <a:xfrm>
            <a:off x="5921375" y="4284663"/>
            <a:ext cx="2700338" cy="1349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762000" indent="-762000" algn="l"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dirty="0">
                <a:solidFill>
                  <a:schemeClr val="bg1"/>
                </a:solidFill>
              </a:rPr>
              <a:t>13609366861</a:t>
            </a:r>
          </a:p>
          <a:p>
            <a:pPr marL="762000" indent="-762000" algn="l">
              <a:spcBef>
                <a:spcPct val="20000"/>
              </a:spcBef>
              <a:buFont typeface="Wingdings" pitchFamily="2" charset="2"/>
              <a:buNone/>
            </a:pPr>
            <a:r>
              <a:rPr lang="en-US" altLang="zh-CN" sz="3200" dirty="0">
                <a:solidFill>
                  <a:schemeClr val="bg1"/>
                </a:solidFill>
              </a:rPr>
              <a:t>0931-7911906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.00255 L -0.29965 0.0018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047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47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47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47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47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047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475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047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47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7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47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47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47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7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75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sz="6000" dirty="0">
                <a:solidFill>
                  <a:srgbClr val="C00000"/>
                </a:solidFill>
                <a:latin typeface="隶书"/>
                <a:ea typeface="华文新魏"/>
              </a:rPr>
              <a:t>立足本职，践行</a:t>
            </a:r>
            <a:r>
              <a:rPr lang="zh-CN" altLang="zh-CN" sz="6000" dirty="0" smtClean="0">
                <a:solidFill>
                  <a:srgbClr val="C00000"/>
                </a:solidFill>
                <a:latin typeface="隶书"/>
                <a:ea typeface="华文新魏"/>
              </a:rPr>
              <a:t>使命</a:t>
            </a:r>
            <a:endParaRPr lang="zh-CN" altLang="en-US" sz="6000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62000" indent="-762000">
              <a:spcBef>
                <a:spcPct val="50000"/>
              </a:spcBef>
            </a:pPr>
            <a:endParaRPr lang="en-US" altLang="zh-CN" dirty="0" smtClean="0"/>
          </a:p>
          <a:p>
            <a:pPr marL="360000" indent="0">
              <a:spcBef>
                <a:spcPts val="2400"/>
              </a:spcBef>
            </a:pPr>
            <a:r>
              <a:rPr lang="zh-CN" altLang="zh-CN" sz="4400" b="1" dirty="0" smtClean="0"/>
              <a:t>第一部分</a:t>
            </a:r>
            <a:r>
              <a:rPr lang="en-US" altLang="zh-CN" sz="4400" b="1" dirty="0" smtClean="0"/>
              <a:t>  </a:t>
            </a:r>
            <a:r>
              <a:rPr lang="zh-CN" altLang="zh-CN" sz="4400" b="1" dirty="0" smtClean="0"/>
              <a:t>不忘初心</a:t>
            </a:r>
            <a:r>
              <a:rPr lang="en-US" altLang="zh-CN" sz="4400" b="1" dirty="0" smtClean="0"/>
              <a:t> </a:t>
            </a:r>
            <a:r>
              <a:rPr lang="zh-CN" altLang="zh-CN" sz="4400" b="1" dirty="0" smtClean="0"/>
              <a:t>志存高远</a:t>
            </a:r>
          </a:p>
          <a:p>
            <a:pPr marL="360000" indent="0">
              <a:spcBef>
                <a:spcPts val="2400"/>
              </a:spcBef>
            </a:pPr>
            <a:r>
              <a:rPr lang="zh-CN" altLang="zh-CN" sz="4400" b="1" dirty="0" smtClean="0"/>
              <a:t>第二部分</a:t>
            </a:r>
            <a:r>
              <a:rPr lang="en-US" altLang="zh-CN" sz="4400" b="1" dirty="0" smtClean="0"/>
              <a:t>  </a:t>
            </a:r>
            <a:r>
              <a:rPr lang="zh-CN" altLang="zh-CN" sz="4400" b="1" dirty="0" smtClean="0"/>
              <a:t>立足本职</a:t>
            </a:r>
            <a:r>
              <a:rPr lang="en-US" altLang="zh-CN" sz="4400" b="1" dirty="0" smtClean="0"/>
              <a:t> </a:t>
            </a:r>
            <a:r>
              <a:rPr lang="zh-CN" altLang="zh-CN" sz="4400" b="1" dirty="0" smtClean="0"/>
              <a:t>践行使命</a:t>
            </a:r>
          </a:p>
        </p:txBody>
      </p:sp>
    </p:spTree>
  </p:cSld>
  <p:clrMapOvr>
    <a:masterClrMapping/>
  </p:clrMapOvr>
  <p:transition spd="med">
    <p:wheel spokes="1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zh-CN" dirty="0" smtClean="0">
                <a:latin typeface="隶书"/>
                <a:ea typeface="隶书"/>
              </a:rPr>
              <a:t>一部分</a:t>
            </a:r>
            <a:r>
              <a:rPr lang="en-US" altLang="zh-CN" dirty="0" smtClean="0">
                <a:latin typeface="隶书"/>
                <a:ea typeface="隶书"/>
              </a:rPr>
              <a:t> </a:t>
            </a:r>
            <a:r>
              <a:rPr lang="zh-CN" altLang="zh-CN" dirty="0" smtClean="0"/>
              <a:t>不</a:t>
            </a:r>
            <a:r>
              <a:rPr lang="zh-CN" altLang="zh-CN" dirty="0"/>
              <a:t>忘</a:t>
            </a:r>
            <a:r>
              <a:rPr lang="zh-CN" altLang="zh-CN" dirty="0" smtClean="0"/>
              <a:t>初心</a:t>
            </a:r>
            <a:r>
              <a:rPr lang="zh-CN" altLang="en-US" dirty="0" smtClean="0"/>
              <a:t> </a:t>
            </a:r>
            <a:r>
              <a:rPr lang="zh-CN" altLang="zh-CN" dirty="0" smtClean="0"/>
              <a:t>志</a:t>
            </a:r>
            <a:r>
              <a:rPr lang="zh-CN" altLang="zh-CN" dirty="0"/>
              <a:t>存高远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000" indent="-360000">
              <a:lnSpc>
                <a:spcPct val="120000"/>
              </a:lnSpc>
              <a:spcBef>
                <a:spcPts val="600"/>
              </a:spcBef>
            </a:pPr>
            <a:endParaRPr lang="en-US" altLang="zh-CN" sz="3900" b="1" dirty="0" smtClean="0">
              <a:solidFill>
                <a:srgbClr val="FFFFFF"/>
              </a:solidFill>
              <a:latin typeface="仿宋_GB2312"/>
              <a:ea typeface="仿宋_GB2312"/>
            </a:endParaRPr>
          </a:p>
          <a:p>
            <a:pPr marL="360000" indent="-360000">
              <a:lnSpc>
                <a:spcPct val="120000"/>
              </a:lnSpc>
              <a:spcBef>
                <a:spcPts val="2400"/>
              </a:spcBef>
            </a:pPr>
            <a:r>
              <a:rPr lang="en-US" altLang="zh-CN" sz="3900" b="1" dirty="0" smtClean="0">
                <a:solidFill>
                  <a:srgbClr val="FFFFFF"/>
                </a:solidFill>
                <a:latin typeface="仿宋_GB2312"/>
                <a:ea typeface="仿宋_GB2312"/>
              </a:rPr>
              <a:t>  </a:t>
            </a:r>
            <a:r>
              <a:rPr lang="en-US" altLang="zh-CN" sz="4000" dirty="0" smtClean="0"/>
              <a:t>1.</a:t>
            </a:r>
            <a:r>
              <a:rPr lang="zh-CN" altLang="zh-CN" sz="4000" b="1" u="wavyDbl" dirty="0" smtClean="0">
                <a:solidFill>
                  <a:srgbClr val="FFFF00"/>
                </a:solidFill>
                <a:ea typeface="楷体_GB2312" pitchFamily="49" charset="-122"/>
              </a:rPr>
              <a:t>初心和使命的含义</a:t>
            </a:r>
            <a:endParaRPr lang="zh-CN" altLang="zh-CN" sz="4000" dirty="0" smtClean="0"/>
          </a:p>
          <a:p>
            <a:pPr>
              <a:spcBef>
                <a:spcPts val="2400"/>
              </a:spcBef>
            </a:pPr>
            <a:r>
              <a:rPr lang="en-US" altLang="zh-CN" sz="4000" dirty="0" smtClean="0"/>
              <a:t>  2.</a:t>
            </a:r>
            <a:r>
              <a:rPr lang="zh-CN" altLang="zh-CN" sz="4000" b="1" u="wavyDbl" dirty="0" smtClean="0">
                <a:solidFill>
                  <a:srgbClr val="FFFF00"/>
                </a:solidFill>
                <a:ea typeface="楷体_GB2312" pitchFamily="49" charset="-122"/>
              </a:rPr>
              <a:t>中国共产党的初心和使命</a:t>
            </a:r>
          </a:p>
          <a:p>
            <a:pPr>
              <a:spcBef>
                <a:spcPts val="2400"/>
              </a:spcBef>
            </a:pPr>
            <a:r>
              <a:rPr lang="en-US" altLang="zh-CN" sz="4000" dirty="0" smtClean="0">
                <a:solidFill>
                  <a:srgbClr val="FFFF00"/>
                </a:solidFill>
              </a:rPr>
              <a:t>  </a:t>
            </a:r>
            <a:r>
              <a:rPr lang="en-US" altLang="zh-CN" sz="4000" dirty="0" smtClean="0"/>
              <a:t>3.</a:t>
            </a:r>
            <a:r>
              <a:rPr lang="zh-CN" altLang="zh-CN" sz="4000" b="1" u="wavyDbl" dirty="0" smtClean="0">
                <a:solidFill>
                  <a:srgbClr val="FFFF00"/>
                </a:solidFill>
                <a:ea typeface="楷体_GB2312" pitchFamily="49" charset="-122"/>
              </a:rPr>
              <a:t>个人层面的初心和使命</a:t>
            </a:r>
            <a:endParaRPr lang="en-US" altLang="zh-CN" sz="4000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>
              <a:spcBef>
                <a:spcPts val="2400"/>
              </a:spcBef>
            </a:pPr>
            <a:r>
              <a:rPr lang="en-US" altLang="zh-CN" sz="4000" dirty="0" smtClean="0"/>
              <a:t>  4.</a:t>
            </a:r>
            <a:r>
              <a:rPr lang="zh-CN" altLang="en-US" sz="4000" b="1" u="wavyDbl" dirty="0" smtClean="0">
                <a:solidFill>
                  <a:srgbClr val="FFFF00"/>
                </a:solidFill>
                <a:ea typeface="楷体_GB2312" pitchFamily="49" charset="-122"/>
              </a:rPr>
              <a:t>不忘初心，志存高远</a:t>
            </a:r>
            <a:endParaRPr lang="zh-CN" altLang="zh-CN" sz="4000" b="1" u="wavyDbl" dirty="0" smtClean="0">
              <a:solidFill>
                <a:srgbClr val="FFFF00"/>
              </a:solidFill>
              <a:ea typeface="楷体_GB2312" pitchFamily="49" charset="-122"/>
            </a:endParaRPr>
          </a:p>
        </p:txBody>
      </p:sp>
    </p:spTree>
  </p:cSld>
  <p:clrMapOvr>
    <a:masterClrMapping/>
  </p:clrMapOvr>
  <p:transition spd="med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zh-CN" dirty="0" smtClean="0">
                <a:latin typeface="隶书"/>
                <a:ea typeface="隶书"/>
              </a:rPr>
              <a:t>一部分</a:t>
            </a:r>
            <a:r>
              <a:rPr lang="en-US" altLang="zh-CN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不忘初心 志存高远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1.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初心和使命的含义</a:t>
            </a:r>
          </a:p>
          <a:p>
            <a:pPr marL="288000" indent="-7938">
              <a:spcBef>
                <a:spcPts val="1200"/>
              </a:spcBef>
              <a:buClr>
                <a:srgbClr val="C00000"/>
              </a:buClr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sz="3200" dirty="0" smtClean="0"/>
              <a:t> </a:t>
            </a:r>
            <a:endParaRPr lang="zh-CN" altLang="zh-CN" sz="3200" dirty="0" smtClean="0"/>
          </a:p>
        </p:txBody>
      </p:sp>
      <p:graphicFrame>
        <p:nvGraphicFramePr>
          <p:cNvPr id="12" name="图示 11"/>
          <p:cNvGraphicFramePr/>
          <p:nvPr/>
        </p:nvGraphicFramePr>
        <p:xfrm>
          <a:off x="386535" y="2528900"/>
          <a:ext cx="8358590" cy="2610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圆角矩形标注 12"/>
          <p:cNvSpPr/>
          <p:nvPr/>
        </p:nvSpPr>
        <p:spPr>
          <a:xfrm>
            <a:off x="206516" y="1988840"/>
            <a:ext cx="3105344" cy="1620180"/>
          </a:xfrm>
          <a:prstGeom prst="wedgeRoundRectCallout">
            <a:avLst>
              <a:gd name="adj1" fmla="val 24638"/>
              <a:gd name="adj2" fmla="val 138506"/>
              <a:gd name="adj3" fmla="val 16667"/>
            </a:avLst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l">
              <a:spcBef>
                <a:spcPts val="0"/>
              </a:spcBef>
              <a:buNone/>
            </a:pPr>
            <a:r>
              <a:rPr lang="zh-CN" altLang="zh-CN" sz="2800" dirty="0" smtClean="0">
                <a:solidFill>
                  <a:srgbClr val="FFFF00"/>
                </a:solidFill>
                <a:latin typeface="仿宋_GB2312" pitchFamily="49" charset="-122"/>
                <a:ea typeface="仿宋_GB2312" pitchFamily="49" charset="-122"/>
              </a:rPr>
              <a:t>初心</a:t>
            </a:r>
            <a:r>
              <a:rPr lang="zh-CN" altLang="en-US" sz="2800" dirty="0" smtClean="0">
                <a:solidFill>
                  <a:srgbClr val="FFFF00"/>
                </a:solidFill>
                <a:latin typeface="仿宋_GB2312" pitchFamily="49" charset="-122"/>
                <a:ea typeface="仿宋_GB2312" pitchFamily="49" charset="-122"/>
              </a:rPr>
              <a:t>即</a:t>
            </a:r>
            <a:r>
              <a:rPr lang="zh-CN" altLang="zh-CN" sz="2800" dirty="0" smtClean="0">
                <a:solidFill>
                  <a:srgbClr val="FFFF00"/>
                </a:solidFill>
                <a:latin typeface="仿宋_GB2312" pitchFamily="49" charset="-122"/>
                <a:ea typeface="仿宋_GB2312" pitchFamily="49" charset="-122"/>
              </a:rPr>
              <a:t>本心，</a:t>
            </a:r>
            <a:endParaRPr lang="en-US" altLang="zh-CN" sz="2800" dirty="0" smtClean="0">
              <a:solidFill>
                <a:srgbClr val="FFFF00"/>
              </a:solidFill>
              <a:latin typeface="仿宋_GB2312" pitchFamily="49" charset="-122"/>
              <a:ea typeface="仿宋_GB2312" pitchFamily="49" charset="-122"/>
            </a:endParaRPr>
          </a:p>
          <a:p>
            <a:pPr algn="l">
              <a:spcBef>
                <a:spcPts val="0"/>
              </a:spcBef>
              <a:buNone/>
            </a:pPr>
            <a:r>
              <a:rPr lang="zh-CN" altLang="en-US" sz="2800" dirty="0" smtClean="0">
                <a:solidFill>
                  <a:srgbClr val="FFFF00"/>
                </a:solidFill>
                <a:latin typeface="仿宋_GB2312" pitchFamily="49" charset="-122"/>
                <a:ea typeface="仿宋_GB2312" pitchFamily="49" charset="-122"/>
              </a:rPr>
              <a:t>也</a:t>
            </a:r>
            <a:r>
              <a:rPr lang="zh-CN" altLang="zh-CN" sz="2800" dirty="0" smtClean="0">
                <a:solidFill>
                  <a:srgbClr val="FFFF00"/>
                </a:solidFill>
                <a:latin typeface="仿宋_GB2312" pitchFamily="49" charset="-122"/>
                <a:ea typeface="仿宋_GB2312" pitchFamily="49" charset="-122"/>
              </a:rPr>
              <a:t>就是最初的心愿表现为理想和信念</a:t>
            </a:r>
            <a:endParaRPr lang="zh-CN" altLang="en-US" sz="2800" dirty="0">
              <a:solidFill>
                <a:srgbClr val="FFFF00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4553490" y="323655"/>
            <a:ext cx="4590510" cy="1215135"/>
          </a:xfrm>
          <a:prstGeom prst="wedgeRoundRectCallout">
            <a:avLst>
              <a:gd name="adj1" fmla="val -53291"/>
              <a:gd name="adj2" fmla="val 215361"/>
              <a:gd name="adj3" fmla="val 16667"/>
            </a:avLst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l">
              <a:spcBef>
                <a:spcPts val="0"/>
              </a:spcBef>
              <a:buNone/>
            </a:pPr>
            <a:r>
              <a:rPr lang="zh-CN" altLang="zh-CN" sz="2800" dirty="0" smtClean="0">
                <a:solidFill>
                  <a:srgbClr val="FFFF00"/>
                </a:solidFill>
                <a:latin typeface="仿宋_GB2312" pitchFamily="49" charset="-122"/>
                <a:ea typeface="仿宋_GB2312" pitchFamily="49" charset="-122"/>
              </a:rPr>
              <a:t>使命是指使</a:t>
            </a:r>
            <a:r>
              <a:rPr lang="zh-CN" altLang="en-US" sz="2800" dirty="0" smtClean="0">
                <a:solidFill>
                  <a:srgbClr val="FFFF00"/>
                </a:solidFill>
                <a:latin typeface="仿宋_GB2312" pitchFamily="49" charset="-122"/>
                <a:ea typeface="仿宋_GB2312" pitchFamily="49" charset="-122"/>
              </a:rPr>
              <a:t>者</a:t>
            </a:r>
            <a:r>
              <a:rPr lang="zh-CN" altLang="zh-CN" sz="2800" dirty="0" smtClean="0">
                <a:solidFill>
                  <a:srgbClr val="FFFF00"/>
                </a:solidFill>
                <a:latin typeface="仿宋_GB2312" pitchFamily="49" charset="-122"/>
                <a:ea typeface="仿宋_GB2312" pitchFamily="49" charset="-122"/>
              </a:rPr>
              <a:t>所领受的任务，表现为责任和担当</a:t>
            </a:r>
            <a:endParaRPr lang="zh-CN" altLang="en-US" sz="2800" dirty="0">
              <a:solidFill>
                <a:srgbClr val="FFFF00"/>
              </a:solidFill>
              <a:latin typeface="仿宋_GB2312" pitchFamily="49" charset="-122"/>
              <a:ea typeface="仿宋_GB2312" pitchFamily="49" charset="-122"/>
            </a:endParaRPr>
          </a:p>
        </p:txBody>
      </p:sp>
      <p:sp>
        <p:nvSpPr>
          <p:cNvPr id="9" name="前凸带形 8"/>
          <p:cNvSpPr/>
          <p:nvPr/>
        </p:nvSpPr>
        <p:spPr>
          <a:xfrm>
            <a:off x="656565" y="5139190"/>
            <a:ext cx="7335815" cy="1215135"/>
          </a:xfrm>
          <a:prstGeom prst="ribbon">
            <a:avLst>
              <a:gd name="adj1" fmla="val 16667"/>
              <a:gd name="adj2" fmla="val 75000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spcBef>
                <a:spcPts val="0"/>
              </a:spcBef>
              <a:buNone/>
            </a:pPr>
            <a:r>
              <a:rPr lang="zh-CN" altLang="zh-CN" sz="3200" dirty="0" smtClean="0">
                <a:latin typeface="华文新魏" pitchFamily="2" charset="-122"/>
                <a:ea typeface="华文新魏" pitchFamily="2" charset="-122"/>
              </a:rPr>
              <a:t>初心是使命的内在本原，</a:t>
            </a:r>
            <a:endParaRPr lang="en-US" altLang="zh-CN" sz="3200" dirty="0" smtClean="0">
              <a:latin typeface="华文新魏" pitchFamily="2" charset="-122"/>
              <a:ea typeface="华文新魏" pitchFamily="2" charset="-122"/>
            </a:endParaRPr>
          </a:p>
          <a:p>
            <a:pPr algn="r">
              <a:spcBef>
                <a:spcPts val="0"/>
              </a:spcBef>
              <a:buNone/>
            </a:pPr>
            <a:r>
              <a:rPr lang="zh-CN" altLang="zh-CN" sz="3200" dirty="0" smtClean="0">
                <a:latin typeface="华文新魏" pitchFamily="2" charset="-122"/>
                <a:ea typeface="华文新魏" pitchFamily="2" charset="-122"/>
              </a:rPr>
              <a:t>使命是初心的外化归宿</a:t>
            </a:r>
            <a:endParaRPr lang="zh-CN" altLang="en-US" sz="3200" dirty="0"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13" grpId="0" animBg="1"/>
      <p:bldP spid="14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zh-CN" dirty="0" smtClean="0">
                <a:latin typeface="隶书"/>
                <a:ea typeface="隶书"/>
              </a:rPr>
              <a:t>一部分</a:t>
            </a:r>
            <a:r>
              <a:rPr lang="en-US" altLang="zh-CN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不忘初心 志存高远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lnSpc>
                <a:spcPct val="150000"/>
              </a:lnSpc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1.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初心和使命的含义</a:t>
            </a:r>
            <a:endParaRPr lang="en-US" altLang="zh-CN" dirty="0" smtClean="0"/>
          </a:p>
          <a:p>
            <a:pPr marL="720000" indent="-432000">
              <a:spcBef>
                <a:spcPts val="1200"/>
              </a:spcBef>
              <a:buFont typeface="Wingdings" pitchFamily="2" charset="2"/>
              <a:buChar char="Ø"/>
            </a:pPr>
            <a:r>
              <a:rPr lang="zh-CN" altLang="zh-CN" dirty="0" smtClean="0">
                <a:latin typeface="楷体_GB2312" pitchFamily="49" charset="-122"/>
                <a:ea typeface="楷体_GB2312" pitchFamily="49" charset="-122"/>
              </a:rPr>
              <a:t>一切向前走，都不能忘记走过的路；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marL="720000" indent="-432000">
              <a:spcBef>
                <a:spcPts val="1200"/>
              </a:spcBef>
              <a:buFont typeface="Wingdings" pitchFamily="2" charset="2"/>
              <a:buChar char="Ø"/>
            </a:pPr>
            <a:r>
              <a:rPr lang="zh-CN" altLang="zh-CN" dirty="0" smtClean="0">
                <a:latin typeface="楷体_GB2312" pitchFamily="49" charset="-122"/>
                <a:ea typeface="楷体_GB2312" pitchFamily="49" charset="-122"/>
              </a:rPr>
              <a:t>走得再远、走到再光辉的未来，也不能忘记走过的过去，</a:t>
            </a:r>
            <a:endParaRPr lang="en-US" altLang="zh-CN" dirty="0" smtClean="0">
              <a:latin typeface="楷体_GB2312" pitchFamily="49" charset="-122"/>
              <a:ea typeface="楷体_GB2312" pitchFamily="49" charset="-122"/>
            </a:endParaRPr>
          </a:p>
          <a:p>
            <a:pPr marL="720000" indent="-432000">
              <a:spcBef>
                <a:spcPts val="1200"/>
              </a:spcBef>
              <a:buFont typeface="Wingdings" pitchFamily="2" charset="2"/>
              <a:buChar char="Ø"/>
            </a:pPr>
            <a:r>
              <a:rPr lang="zh-CN" altLang="zh-CN" dirty="0" smtClean="0">
                <a:latin typeface="楷体_GB2312" pitchFamily="49" charset="-122"/>
                <a:ea typeface="楷体_GB2312" pitchFamily="49" charset="-122"/>
              </a:rPr>
              <a:t>不能忘记为什么出发。</a:t>
            </a:r>
            <a:endParaRPr lang="en-US" altLang="zh-CN" dirty="0" smtClean="0"/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zh-CN" dirty="0" smtClean="0">
                <a:latin typeface="隶书"/>
                <a:ea typeface="隶书"/>
              </a:rPr>
              <a:t>一部分</a:t>
            </a:r>
            <a:r>
              <a:rPr lang="en-US" altLang="zh-CN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不忘初心 志存高远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2.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中国共产党的初心和使命</a:t>
            </a:r>
          </a:p>
          <a:p>
            <a:pPr marL="449263" indent="-449263"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endParaRPr lang="en-US" altLang="zh-CN" dirty="0" smtClean="0"/>
          </a:p>
          <a:p>
            <a:pPr marL="619125" indent="-266700" algn="ctr">
              <a:spcBef>
                <a:spcPts val="6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4000" b="1" dirty="0" smtClean="0"/>
              <a:t>为中国人民谋幸福</a:t>
            </a:r>
            <a:endParaRPr lang="en-US" altLang="zh-CN" sz="4000" b="1" dirty="0" smtClean="0"/>
          </a:p>
          <a:p>
            <a:pPr marL="619125" indent="-266700" algn="ctr">
              <a:spcBef>
                <a:spcPts val="6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4000" b="1" dirty="0" smtClean="0"/>
              <a:t>为中华民族谋复兴</a:t>
            </a:r>
          </a:p>
        </p:txBody>
      </p:sp>
      <p:pic>
        <p:nvPicPr>
          <p:cNvPr id="6" name="图片 5" descr="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zh-CN" dirty="0" smtClean="0">
                <a:latin typeface="隶书"/>
                <a:ea typeface="隶书"/>
              </a:rPr>
              <a:t>一部分</a:t>
            </a:r>
            <a:r>
              <a:rPr lang="en-US" altLang="zh-CN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不忘初心 志存高远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2.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中国共产党的初心和使命</a:t>
            </a:r>
            <a:endParaRPr lang="en-US" altLang="zh-CN" b="1" u="wavyDbl" dirty="0" smtClean="0">
              <a:solidFill>
                <a:srgbClr val="FFFF00"/>
              </a:solidFill>
              <a:ea typeface="楷体_GB2312" pitchFamily="49" charset="-122"/>
            </a:endParaRPr>
          </a:p>
          <a:p>
            <a:pPr marL="619125" indent="-2667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远观：以共产主义为远大目标，</a:t>
            </a:r>
            <a:endParaRPr lang="en-US" altLang="zh-CN" sz="3200" b="1" dirty="0" smtClean="0"/>
          </a:p>
          <a:p>
            <a:pPr marL="619125" indent="-266700">
              <a:spcBef>
                <a:spcPts val="6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r>
              <a:rPr lang="en-US" altLang="zh-CN" sz="3200" b="1" dirty="0" smtClean="0"/>
              <a:t>        </a:t>
            </a:r>
            <a:r>
              <a:rPr lang="zh-CN" altLang="zh-CN" sz="3200" b="1" dirty="0" smtClean="0"/>
              <a:t>探索人类的发展模式和道路</a:t>
            </a:r>
          </a:p>
          <a:p>
            <a:pPr marL="619125" indent="-2667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中观：为中国人民谋幸福</a:t>
            </a:r>
            <a:endParaRPr lang="en-US" altLang="zh-CN" sz="3200" b="1" dirty="0" smtClean="0"/>
          </a:p>
          <a:p>
            <a:pPr marL="619125" indent="-266700">
              <a:spcBef>
                <a:spcPts val="6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r>
              <a:rPr lang="en-US" altLang="zh-CN" sz="3200" b="1" dirty="0" smtClean="0"/>
              <a:t>        </a:t>
            </a:r>
            <a:r>
              <a:rPr lang="zh-CN" altLang="zh-CN" sz="3200" b="1" dirty="0" smtClean="0"/>
              <a:t>为中华民族谋复兴</a:t>
            </a:r>
          </a:p>
          <a:p>
            <a:pPr marL="619125" indent="-2667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Ø"/>
              <a:tabLst>
                <a:tab pos="533400" algn="l"/>
                <a:tab pos="715963" algn="l"/>
                <a:tab pos="990600" algn="l"/>
              </a:tabLst>
            </a:pPr>
            <a:r>
              <a:rPr lang="zh-CN" altLang="zh-CN" sz="3200" b="1" dirty="0" smtClean="0"/>
              <a:t>近观：推进中国特色社会主义伟大事业，</a:t>
            </a:r>
            <a:endParaRPr lang="en-US" altLang="zh-CN" sz="3200" b="1" dirty="0" smtClean="0"/>
          </a:p>
          <a:p>
            <a:pPr marL="619125" indent="-266700">
              <a:spcBef>
                <a:spcPts val="18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r>
              <a:rPr lang="en-US" altLang="zh-CN" sz="3200" b="1" dirty="0" smtClean="0"/>
              <a:t>        </a:t>
            </a:r>
            <a:r>
              <a:rPr lang="zh-CN" altLang="zh-CN" sz="3200" b="1" dirty="0" smtClean="0"/>
              <a:t>努力实现两个一百年伟大目标</a:t>
            </a:r>
          </a:p>
        </p:txBody>
      </p:sp>
      <p:sp>
        <p:nvSpPr>
          <p:cNvPr id="4" name="上箭头 3"/>
          <p:cNvSpPr/>
          <p:nvPr/>
        </p:nvSpPr>
        <p:spPr>
          <a:xfrm>
            <a:off x="251520" y="1718810"/>
            <a:ext cx="4095454" cy="4770530"/>
          </a:xfrm>
          <a:prstGeom prst="upArrow">
            <a:avLst>
              <a:gd name="adj1" fmla="val 78476"/>
              <a:gd name="adj2" fmla="val 4320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">
              <a:spcBef>
                <a:spcPts val="600"/>
              </a:spcBef>
              <a:buNone/>
            </a:pPr>
            <a:r>
              <a:rPr lang="en-US" altLang="zh-CN" sz="3200" dirty="0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2020-2035</a:t>
            </a:r>
            <a:r>
              <a:rPr lang="zh-CN" altLang="en-US" sz="3200" dirty="0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年</a:t>
            </a:r>
            <a:endParaRPr lang="en-US" altLang="zh-CN" sz="3200" dirty="0" smtClean="0">
              <a:solidFill>
                <a:srgbClr val="FFFF00"/>
              </a:solidFill>
              <a:latin typeface="华文新魏" pitchFamily="2" charset="-122"/>
              <a:ea typeface="华文新魏" pitchFamily="2" charset="-122"/>
            </a:endParaRPr>
          </a:p>
          <a:p>
            <a:pPr marL="72000" algn="l">
              <a:spcBef>
                <a:spcPts val="600"/>
              </a:spcBef>
              <a:buNone/>
            </a:pPr>
            <a:r>
              <a:rPr lang="zh-CN" altLang="zh-CN" sz="3200" dirty="0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在全面建成小康社会的基础上，</a:t>
            </a:r>
            <a:endParaRPr lang="en-US" altLang="zh-CN" sz="3200" dirty="0" smtClean="0">
              <a:solidFill>
                <a:srgbClr val="FFFF00"/>
              </a:solidFill>
              <a:latin typeface="华文新魏" pitchFamily="2" charset="-122"/>
              <a:ea typeface="华文新魏" pitchFamily="2" charset="-122"/>
            </a:endParaRPr>
          </a:p>
          <a:p>
            <a:pPr marL="72000" algn="l">
              <a:spcBef>
                <a:spcPts val="600"/>
              </a:spcBef>
              <a:buNone/>
            </a:pPr>
            <a:r>
              <a:rPr lang="zh-CN" altLang="zh-CN" sz="3200" dirty="0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基本实现社会主义现代化</a:t>
            </a:r>
            <a:endParaRPr lang="zh-CN" altLang="en-US" sz="3200" dirty="0">
              <a:solidFill>
                <a:srgbClr val="FFFF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" name="上箭头 5"/>
          <p:cNvSpPr/>
          <p:nvPr/>
        </p:nvSpPr>
        <p:spPr>
          <a:xfrm>
            <a:off x="4391980" y="908720"/>
            <a:ext cx="4572000" cy="5580620"/>
          </a:xfrm>
          <a:prstGeom prst="upArrow">
            <a:avLst>
              <a:gd name="adj1" fmla="val 78476"/>
              <a:gd name="adj2" fmla="val 43208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">
              <a:spcBef>
                <a:spcPts val="600"/>
              </a:spcBef>
              <a:buNone/>
            </a:pPr>
            <a:r>
              <a:rPr lang="en-US" altLang="zh-CN" sz="3200" dirty="0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2035-2050</a:t>
            </a:r>
            <a:r>
              <a:rPr lang="zh-CN" altLang="zh-CN" sz="3200" dirty="0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年</a:t>
            </a:r>
            <a:endParaRPr lang="en-US" altLang="zh-CN" sz="3200" dirty="0" smtClean="0">
              <a:solidFill>
                <a:srgbClr val="FFFF00"/>
              </a:solidFill>
              <a:latin typeface="华文新魏" pitchFamily="2" charset="-122"/>
              <a:ea typeface="华文新魏" pitchFamily="2" charset="-122"/>
            </a:endParaRPr>
          </a:p>
          <a:p>
            <a:pPr marL="72000" algn="l">
              <a:spcBef>
                <a:spcPts val="600"/>
              </a:spcBef>
              <a:buNone/>
            </a:pPr>
            <a:r>
              <a:rPr lang="zh-CN" altLang="zh-CN" sz="3200" dirty="0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在基本实现现代化的基础上，</a:t>
            </a:r>
            <a:endParaRPr lang="en-US" altLang="zh-CN" sz="3200" dirty="0" smtClean="0">
              <a:solidFill>
                <a:srgbClr val="FFFF00"/>
              </a:solidFill>
              <a:latin typeface="华文新魏" pitchFamily="2" charset="-122"/>
              <a:ea typeface="华文新魏" pitchFamily="2" charset="-122"/>
            </a:endParaRPr>
          </a:p>
          <a:p>
            <a:pPr marL="72000">
              <a:spcBef>
                <a:spcPts val="600"/>
              </a:spcBef>
              <a:buNone/>
            </a:pPr>
            <a:r>
              <a:rPr lang="zh-CN" altLang="zh-CN" sz="3200" dirty="0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把我国建成</a:t>
            </a:r>
            <a:endParaRPr lang="en-US" altLang="zh-CN" sz="3200" dirty="0" smtClean="0">
              <a:solidFill>
                <a:srgbClr val="FFFF00"/>
              </a:solidFill>
              <a:latin typeface="华文新魏" pitchFamily="2" charset="-122"/>
              <a:ea typeface="华文新魏" pitchFamily="2" charset="-122"/>
            </a:endParaRPr>
          </a:p>
          <a:p>
            <a:pPr marL="72000" algn="l">
              <a:spcBef>
                <a:spcPts val="600"/>
              </a:spcBef>
              <a:buNone/>
            </a:pPr>
            <a:r>
              <a:rPr lang="zh-CN" altLang="zh-CN" sz="3200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富强民主文明和谐</a:t>
            </a:r>
            <a:endParaRPr lang="en-US" altLang="zh-CN" sz="3200" dirty="0" smtClean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 marL="72000" algn="l">
              <a:spcBef>
                <a:spcPts val="600"/>
              </a:spcBef>
              <a:buNone/>
            </a:pPr>
            <a:r>
              <a:rPr lang="zh-CN" altLang="zh-CN" sz="3200" dirty="0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美丽的社会主义</a:t>
            </a:r>
            <a:endParaRPr lang="en-US" altLang="zh-CN" sz="3200" dirty="0" smtClean="0">
              <a:solidFill>
                <a:srgbClr val="FFFF00"/>
              </a:solidFill>
              <a:latin typeface="华文新魏" pitchFamily="2" charset="-122"/>
              <a:ea typeface="华文新魏" pitchFamily="2" charset="-122"/>
            </a:endParaRPr>
          </a:p>
          <a:p>
            <a:pPr marL="72000" algn="l">
              <a:spcBef>
                <a:spcPts val="600"/>
              </a:spcBef>
              <a:buNone/>
            </a:pPr>
            <a:r>
              <a:rPr lang="zh-CN" altLang="zh-CN" sz="3200" dirty="0" smtClean="0">
                <a:solidFill>
                  <a:srgbClr val="FFFF00"/>
                </a:solidFill>
                <a:latin typeface="华文新魏" pitchFamily="2" charset="-122"/>
                <a:ea typeface="华文新魏" pitchFamily="2" charset="-122"/>
              </a:rPr>
              <a:t>现代化强国</a:t>
            </a:r>
            <a:endParaRPr lang="zh-CN" altLang="en-US" sz="3200" dirty="0">
              <a:solidFill>
                <a:srgbClr val="FFFF0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>
                <a:latin typeface="隶书"/>
                <a:ea typeface="隶书"/>
              </a:rPr>
              <a:t>第</a:t>
            </a:r>
            <a:r>
              <a:rPr lang="zh-CN" altLang="zh-CN" dirty="0" smtClean="0">
                <a:latin typeface="隶书"/>
                <a:ea typeface="隶书"/>
              </a:rPr>
              <a:t>一部分</a:t>
            </a:r>
            <a:r>
              <a:rPr lang="en-US" altLang="zh-CN" dirty="0" smtClean="0">
                <a:latin typeface="隶书"/>
                <a:ea typeface="隶书"/>
              </a:rPr>
              <a:t> </a:t>
            </a:r>
            <a:r>
              <a:rPr lang="zh-CN" altLang="en-US" dirty="0" smtClean="0">
                <a:latin typeface="隶书"/>
                <a:ea typeface="隶书"/>
              </a:rPr>
              <a:t>不忘初心 志存高远</a:t>
            </a:r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>
            <a:normAutofit/>
          </a:bodyPr>
          <a:lstStyle/>
          <a:p>
            <a:pPr marL="449263" indent="-449263">
              <a:spcBef>
                <a:spcPts val="1200"/>
              </a:spcBef>
              <a:tabLst>
                <a:tab pos="87313" algn="l"/>
                <a:tab pos="174625" algn="l"/>
                <a:tab pos="261938" algn="l"/>
              </a:tabLst>
            </a:pPr>
            <a:r>
              <a:rPr lang="en-US" altLang="zh-CN" dirty="0" smtClean="0"/>
              <a:t> 3.</a:t>
            </a:r>
            <a:r>
              <a:rPr lang="zh-CN" altLang="zh-CN" b="1" u="wavyDbl" dirty="0" smtClean="0">
                <a:solidFill>
                  <a:srgbClr val="FFFF00"/>
                </a:solidFill>
                <a:ea typeface="楷体_GB2312" pitchFamily="49" charset="-122"/>
              </a:rPr>
              <a:t>个人层面的初心和使命</a:t>
            </a:r>
          </a:p>
          <a:p>
            <a:pPr marL="619125" indent="-266700" algn="ctr">
              <a:spcBef>
                <a:spcPts val="6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endParaRPr lang="en-US" altLang="zh-CN" sz="4000" b="1" dirty="0" smtClean="0"/>
          </a:p>
          <a:p>
            <a:pPr marL="619125" indent="-266700" algn="ctr">
              <a:spcBef>
                <a:spcPts val="6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4000" b="1" dirty="0" smtClean="0"/>
              <a:t>党员</a:t>
            </a:r>
            <a:r>
              <a:rPr lang="zh-CN" altLang="zh-CN" sz="4000" b="1" dirty="0" smtClean="0"/>
              <a:t>个人</a:t>
            </a:r>
            <a:r>
              <a:rPr lang="zh-CN" altLang="en-US" sz="4000" b="1" dirty="0" smtClean="0"/>
              <a:t>的初心和使命</a:t>
            </a:r>
            <a:endParaRPr lang="en-US" altLang="zh-CN" sz="4000" b="1" dirty="0" smtClean="0"/>
          </a:p>
          <a:p>
            <a:pPr marL="619125" indent="-266700" algn="ctr">
              <a:spcBef>
                <a:spcPts val="6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sz="4000" b="1" dirty="0" smtClean="0"/>
              <a:t>与党的宗旨（纲领）</a:t>
            </a:r>
            <a:endParaRPr lang="en-US" altLang="zh-CN" sz="4000" b="1" dirty="0" smtClean="0"/>
          </a:p>
          <a:p>
            <a:pPr marL="619125" indent="-266700" algn="ctr">
              <a:spcBef>
                <a:spcPts val="600"/>
              </a:spcBef>
              <a:buClr>
                <a:srgbClr val="C00000"/>
              </a:buClr>
              <a:tabLst>
                <a:tab pos="533400" algn="l"/>
                <a:tab pos="715963" algn="l"/>
                <a:tab pos="990600" algn="l"/>
              </a:tabLst>
            </a:pPr>
            <a:r>
              <a:rPr lang="zh-CN" altLang="en-US" dirty="0" smtClean="0">
                <a:solidFill>
                  <a:srgbClr val="FFC000"/>
                </a:solidFill>
              </a:rPr>
              <a:t>一脉相承</a:t>
            </a:r>
            <a:endParaRPr lang="zh-CN" altLang="zh-CN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spd="med">
    <p:split orient="vert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24953</TotalTime>
  <Words>1234</Words>
  <Application>Microsoft Office PowerPoint</Application>
  <PresentationFormat>全屏显示(4:3)</PresentationFormat>
  <Paragraphs>194</Paragraphs>
  <Slides>27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自定义设计方案</vt:lpstr>
      <vt:lpstr>演示文稿</vt:lpstr>
      <vt:lpstr>幻灯片 1</vt:lpstr>
      <vt:lpstr>立足本职，践行使命</vt:lpstr>
      <vt:lpstr>立足本职，践行使命</vt:lpstr>
      <vt:lpstr>第一部分 不忘初心 志存高远</vt:lpstr>
      <vt:lpstr>第一部分 不忘初心 志存高远</vt:lpstr>
      <vt:lpstr>第一部分 不忘初心 志存高远</vt:lpstr>
      <vt:lpstr>第一部分 不忘初心 志存高远</vt:lpstr>
      <vt:lpstr>第一部分 不忘初心 志存高远</vt:lpstr>
      <vt:lpstr>第一部分 不忘初心 志存高远</vt:lpstr>
      <vt:lpstr>第一部分 不忘初心 志存高远</vt:lpstr>
      <vt:lpstr>第一部分 不忘初心 志存高远</vt:lpstr>
      <vt:lpstr>立足本职，践行使命</vt:lpstr>
      <vt:lpstr>第二部分 立足本职 践行使命</vt:lpstr>
      <vt:lpstr>第二部分 立足本职 践行使命</vt:lpstr>
      <vt:lpstr>第二部分 立足本职 践行使命</vt:lpstr>
      <vt:lpstr>第二部分 立足本职 践行使命</vt:lpstr>
      <vt:lpstr>第二部分 立足本职 践行使命</vt:lpstr>
      <vt:lpstr>第二部分 立足本职 践行使命</vt:lpstr>
      <vt:lpstr>第二部分 立足本职 践行使命</vt:lpstr>
      <vt:lpstr>第二部分 立足本职 践行使命</vt:lpstr>
      <vt:lpstr>第二部分 立足本职 践行使命</vt:lpstr>
      <vt:lpstr>第二部分 立足本职 践行使命</vt:lpstr>
      <vt:lpstr>第二部分 立足本职 践行使命</vt:lpstr>
      <vt:lpstr>第二部分 立足本职 践行使命</vt:lpstr>
      <vt:lpstr>第二部分 立足本职 践行使命</vt:lpstr>
      <vt:lpstr>第二部分 立足本职 践行使命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thinkpad</dc:creator>
  <cp:lastModifiedBy>刘凤奎</cp:lastModifiedBy>
  <cp:revision>1769</cp:revision>
  <dcterms:created xsi:type="dcterms:W3CDTF">1601-01-01T00:00:00Z</dcterms:created>
  <dcterms:modified xsi:type="dcterms:W3CDTF">2019-07-20T01:32:40Z</dcterms:modified>
</cp:coreProperties>
</file>