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3"/>
  </p:notesMasterIdLst>
  <p:handoutMasterIdLst>
    <p:handoutMasterId r:id="rId14"/>
  </p:handoutMasterIdLst>
  <p:sldIdLst>
    <p:sldId id="1401" r:id="rId2"/>
    <p:sldId id="1404" r:id="rId3"/>
    <p:sldId id="1585" r:id="rId4"/>
    <p:sldId id="1586" r:id="rId5"/>
    <p:sldId id="1587" r:id="rId6"/>
    <p:sldId id="1588" r:id="rId7"/>
    <p:sldId id="1589" r:id="rId8"/>
    <p:sldId id="1590" r:id="rId9"/>
    <p:sldId id="1610" r:id="rId10"/>
    <p:sldId id="1591" r:id="rId11"/>
    <p:sldId id="1592" r:id="rId12"/>
  </p:sldIdLst>
  <p:sldSz cx="9144000" cy="6858000" type="screen4x3"/>
  <p:notesSz cx="6834188" cy="9979025"/>
  <p:defaultTextStyle>
    <a:defPPr>
      <a:defRPr lang="en-US"/>
    </a:defPPr>
    <a:lvl1pPr algn="ctr" rtl="0" fontAlgn="b">
      <a:spcBef>
        <a:spcPct val="25000"/>
      </a:spcBef>
      <a:spcAft>
        <a:spcPct val="0"/>
      </a:spcAft>
      <a:buClr>
        <a:schemeClr val="hlink"/>
      </a:buClr>
      <a:buFont typeface="Wingdings" pitchFamily="2" charset="2"/>
      <a:buChar char="Ø"/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1pPr>
    <a:lvl2pPr marL="457200" algn="ctr" rtl="0" fontAlgn="b">
      <a:spcBef>
        <a:spcPct val="25000"/>
      </a:spcBef>
      <a:spcAft>
        <a:spcPct val="0"/>
      </a:spcAft>
      <a:buClr>
        <a:schemeClr val="hlink"/>
      </a:buClr>
      <a:buFont typeface="Wingdings" pitchFamily="2" charset="2"/>
      <a:buChar char="Ø"/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2pPr>
    <a:lvl3pPr marL="914400" algn="ctr" rtl="0" fontAlgn="b">
      <a:spcBef>
        <a:spcPct val="25000"/>
      </a:spcBef>
      <a:spcAft>
        <a:spcPct val="0"/>
      </a:spcAft>
      <a:buClr>
        <a:schemeClr val="hlink"/>
      </a:buClr>
      <a:buFont typeface="Wingdings" pitchFamily="2" charset="2"/>
      <a:buChar char="Ø"/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3pPr>
    <a:lvl4pPr marL="1371600" algn="ctr" rtl="0" fontAlgn="b">
      <a:spcBef>
        <a:spcPct val="25000"/>
      </a:spcBef>
      <a:spcAft>
        <a:spcPct val="0"/>
      </a:spcAft>
      <a:buClr>
        <a:schemeClr val="hlink"/>
      </a:buClr>
      <a:buFont typeface="Wingdings" pitchFamily="2" charset="2"/>
      <a:buChar char="Ø"/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4pPr>
    <a:lvl5pPr marL="1828800" algn="ctr" rtl="0" fontAlgn="b">
      <a:spcBef>
        <a:spcPct val="25000"/>
      </a:spcBef>
      <a:spcAft>
        <a:spcPct val="0"/>
      </a:spcAft>
      <a:buClr>
        <a:schemeClr val="hlink"/>
      </a:buClr>
      <a:buFont typeface="Wingdings" pitchFamily="2" charset="2"/>
      <a:buChar char="Ø"/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FF00FF"/>
    <a:srgbClr val="008000"/>
    <a:srgbClr val="FF66FF"/>
    <a:srgbClr val="FF9900"/>
    <a:srgbClr val="FF0000"/>
    <a:srgbClr val="FF6600"/>
    <a:srgbClr val="808000"/>
    <a:srgbClr val="33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806" autoAdjust="0"/>
    <p:restoredTop sz="96429" autoAdjust="0"/>
  </p:normalViewPr>
  <p:slideViewPr>
    <p:cSldViewPr>
      <p:cViewPr>
        <p:scale>
          <a:sx n="50" d="100"/>
          <a:sy n="50" d="100"/>
        </p:scale>
        <p:origin x="-370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82" y="75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675"/>
    </p:cViewPr>
  </p:sorter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3500" y="0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80550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3500" y="9480550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fld id="{A33B1ADD-C70F-46E0-B00F-63E1124DC49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3500" y="0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7713"/>
            <a:ext cx="4991100" cy="3743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740275"/>
            <a:ext cx="501173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80550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3500" y="9480550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fld id="{6564EDA8-F2BC-4640-B7AC-63A2847881A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64EDA8-F2BC-4640-B7AC-63A2847881AB}" type="slidenum">
              <a:rPr lang="zh-CN" altLang="en-US" smtClean="0"/>
              <a:pPr/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</a:t>
            </a:r>
            <a:endParaRPr lang="en-US" altLang="zh-CN" dirty="0" smtClean="0"/>
          </a:p>
          <a:p>
            <a:r>
              <a:rPr lang="zh-CN" altLang="en-US" dirty="0" smtClean="0"/>
              <a:t>编辑母版副标题样式</a:t>
            </a:r>
            <a:endParaRPr lang="zh-CN" altLang="en-US" dirty="0"/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20" name="灯片编号占位符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3" name="日期占位符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15" name="页脚占位符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39999">
              <a:srgbClr val="0A128C"/>
            </a:gs>
            <a:gs pos="39999">
              <a:srgbClr val="0A128C"/>
            </a:gs>
            <a:gs pos="30000">
              <a:srgbClr val="0A128C"/>
            </a:gs>
          </a:gsLst>
          <a:lin ang="1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6338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61510" y="0"/>
            <a:ext cx="87759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 rt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76545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455DA-3CDF-4A6B-9C53-AFD1F8F62589}" type="datetimeFigureOut">
              <a:rPr lang="zh-CN" altLang="en-US" smtClean="0"/>
              <a:pPr/>
              <a:t>2019/7/19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1510" y="1178749"/>
            <a:ext cx="8775975" cy="531059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72000" tIns="36000" rIns="72000" bIns="3600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3184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1806344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" y="6497057"/>
            <a:ext cx="2906813" cy="36094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lang="zh-CN" altLang="en-US" sz="4800" b="1" kern="1200" dirty="0" smtClean="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隶书" pitchFamily="49" charset="-122"/>
          <a:ea typeface="隶书" pitchFamily="49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3600" kern="1200">
          <a:solidFill>
            <a:schemeClr val="bg1"/>
          </a:solidFill>
          <a:latin typeface="仿宋_GB2312" pitchFamily="49" charset="-122"/>
          <a:ea typeface="仿宋_GB2312" pitchFamily="49" charset="-122"/>
          <a:cs typeface="+mn-cs"/>
        </a:defRPr>
      </a:lvl1pPr>
      <a:lvl2pPr marL="742950" indent="-74295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bg1"/>
          </a:solidFill>
          <a:latin typeface="楷体_GB2312" pitchFamily="49" charset="-122"/>
          <a:ea typeface="楷体_GB2312" pitchFamily="49" charset="-122"/>
          <a:cs typeface="+mn-cs"/>
        </a:defRPr>
      </a:lvl2pPr>
      <a:lvl3pPr marL="361950" indent="-361950" algn="l" defTabSz="914400" rtl="0" eaLnBrk="1" latinLnBrk="0" hangingPunct="1">
        <a:spcBef>
          <a:spcPct val="20000"/>
        </a:spcBef>
        <a:buClr>
          <a:srgbClr val="FF0000"/>
        </a:buClr>
        <a:buFont typeface="Wingdings" pitchFamily="2" charset="2"/>
        <a:buChar char="Ø"/>
        <a:defRPr sz="3200" kern="1200">
          <a:solidFill>
            <a:schemeClr val="bg1"/>
          </a:solidFill>
          <a:latin typeface="仿宋_GB2312" pitchFamily="49" charset="-122"/>
          <a:ea typeface="仿宋_GB2312" pitchFamily="49" charset="-122"/>
          <a:cs typeface="+mn-cs"/>
        </a:defRPr>
      </a:lvl3pPr>
      <a:lvl4pPr marL="809625" indent="-447675" algn="l" defTabSz="914400" rtl="0" eaLnBrk="1" latinLnBrk="0" hangingPunct="1">
        <a:spcBef>
          <a:spcPct val="20000"/>
        </a:spcBef>
        <a:buClr>
          <a:srgbClr val="FFC000"/>
        </a:buClr>
        <a:buFont typeface="Wingdings" pitchFamily="2" charset="2"/>
        <a:buChar char="ü"/>
        <a:defRPr sz="2800" kern="1200">
          <a:solidFill>
            <a:schemeClr val="bg1"/>
          </a:solidFill>
          <a:latin typeface="楷体_GB2312" pitchFamily="49" charset="-122"/>
          <a:ea typeface="楷体_GB2312" pitchFamily="49" charset="-122"/>
          <a:cs typeface="+mn-cs"/>
        </a:defRPr>
      </a:lvl4pPr>
      <a:lvl5pPr marL="1162050" indent="-352425" algn="l" defTabSz="914400" rtl="0" eaLnBrk="1" latinLnBrk="0" hangingPunct="1">
        <a:spcBef>
          <a:spcPct val="20000"/>
        </a:spcBef>
        <a:buClr>
          <a:srgbClr val="006600"/>
        </a:buClr>
        <a:buSzPct val="80000"/>
        <a:buFont typeface="Wingdings" pitchFamily="2" charset="2"/>
        <a:buChar char="p"/>
        <a:defRPr sz="2800" kern="1200">
          <a:solidFill>
            <a:schemeClr val="bg1"/>
          </a:solidFill>
          <a:latin typeface="华文仿宋" pitchFamily="2" charset="-122"/>
          <a:ea typeface="华文仿宋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TH"/>
          <p:cNvPicPr>
            <a:picLocks noChangeAspect="1" noChangeArrowheads="1"/>
          </p:cNvPicPr>
          <p:nvPr/>
        </p:nvPicPr>
        <p:blipFill>
          <a:blip r:embed="rId2" cstate="print">
            <a:lum bright="-15000" contrast="-30000"/>
          </a:blip>
          <a:stretch>
            <a:fillRect/>
          </a:stretch>
        </p:blipFill>
        <p:spPr bwMode="auto">
          <a:xfrm>
            <a:off x="4436984" y="3678530"/>
            <a:ext cx="4707015" cy="317947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0" y="1313765"/>
            <a:ext cx="9144000" cy="1485165"/>
          </a:xfrm>
        </p:spPr>
        <p:txBody>
          <a:bodyPr lIns="0" rIns="0">
            <a:noAutofit/>
          </a:bodyPr>
          <a:lstStyle/>
          <a:p>
            <a:r>
              <a:rPr lang="zh-CN" altLang="zh-CN" sz="6600" dirty="0">
                <a:solidFill>
                  <a:schemeClr val="bg1"/>
                </a:solidFill>
                <a:effectLst/>
              </a:rPr>
              <a:t>做自己尊重的</a:t>
            </a:r>
            <a:r>
              <a:rPr lang="zh-CN" altLang="zh-CN" sz="6600" dirty="0" smtClean="0">
                <a:solidFill>
                  <a:schemeClr val="bg1"/>
                </a:solidFill>
                <a:effectLst/>
              </a:rPr>
              <a:t>人</a:t>
            </a:r>
            <a:endParaRPr lang="zh-CN" altLang="en-US" sz="6600" spc="-150" dirty="0">
              <a:solidFill>
                <a:schemeClr val="bg1"/>
              </a:solidFill>
              <a:effectLst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1286635" y="2933945"/>
            <a:ext cx="6400800" cy="1478015"/>
          </a:xfrm>
          <a:ln>
            <a:noFill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zh-CN" altLang="en-US" sz="480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刘凤奎</a:t>
            </a:r>
          </a:p>
          <a:p>
            <a:pPr>
              <a:spcBef>
                <a:spcPts val="0"/>
              </a:spcBef>
            </a:pPr>
            <a:r>
              <a:rPr lang="zh-CN" altLang="en-US" sz="4000" b="0" dirty="0" smtClean="0">
                <a:effectLst/>
              </a:rPr>
              <a:t>20</a:t>
            </a:r>
            <a:r>
              <a:rPr lang="en-US" altLang="zh-CN" sz="4000" b="0" dirty="0" smtClean="0">
                <a:effectLst/>
              </a:rPr>
              <a:t>16</a:t>
            </a:r>
            <a:r>
              <a:rPr lang="zh-CN" altLang="en-US" sz="4000" b="0" dirty="0" smtClean="0">
                <a:effectLst/>
              </a:rPr>
              <a:t>年</a:t>
            </a:r>
            <a:r>
              <a:rPr lang="en-US" altLang="zh-CN" sz="4000" b="0" dirty="0" smtClean="0">
                <a:effectLst/>
              </a:rPr>
              <a:t>2</a:t>
            </a:r>
            <a:r>
              <a:rPr lang="zh-CN" altLang="en-US" sz="4000" b="0" dirty="0" smtClean="0">
                <a:effectLst/>
              </a:rPr>
              <a:t>月</a:t>
            </a:r>
            <a:r>
              <a:rPr lang="en-US" altLang="zh-CN" sz="4000" b="0" dirty="0" smtClean="0">
                <a:effectLst/>
              </a:rPr>
              <a:t>20</a:t>
            </a:r>
            <a:r>
              <a:rPr lang="zh-CN" altLang="en-US" sz="4000" b="0" dirty="0" smtClean="0">
                <a:effectLst/>
              </a:rPr>
              <a:t>日</a:t>
            </a:r>
          </a:p>
          <a:p>
            <a:endParaRPr lang="zh-CN" alt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隶书"/>
                <a:ea typeface="隶书"/>
              </a:rPr>
              <a:t>一、自己尊重的人是怎样的人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3.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自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己尊重的人</a:t>
            </a:r>
            <a:r>
              <a:rPr lang="zh-CN" altLang="zh-CN" dirty="0" smtClean="0"/>
              <a:t>是怎样的人</a:t>
            </a:r>
            <a:endParaRPr lang="en-US" altLang="zh-CN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1)</a:t>
            </a:r>
            <a:r>
              <a:rPr lang="zh-CN" altLang="zh-CN" sz="3200" dirty="0" smtClean="0"/>
              <a:t>拥有尊严的人</a:t>
            </a:r>
            <a:endParaRPr lang="en-US" altLang="zh-CN" sz="3200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2)</a:t>
            </a:r>
            <a:r>
              <a:rPr lang="zh-CN" altLang="zh-CN" sz="3200" dirty="0" smtClean="0"/>
              <a:t>诚信可靠的人</a:t>
            </a:r>
            <a:endParaRPr lang="en-US" altLang="zh-CN" sz="3200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3)</a:t>
            </a:r>
            <a:r>
              <a:rPr lang="zh-CN" altLang="zh-CN" sz="3200" dirty="0" smtClean="0"/>
              <a:t>克己复礼的人</a:t>
            </a:r>
            <a:endParaRPr lang="en-US" altLang="zh-CN" sz="3200" dirty="0" smtClean="0"/>
          </a:p>
          <a:p>
            <a:pPr marL="619125" indent="-266700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不能自我膨胀</a:t>
            </a:r>
            <a:endParaRPr lang="en-US" altLang="zh-CN" sz="3200" b="1" dirty="0" smtClean="0"/>
          </a:p>
          <a:p>
            <a:pPr marL="619125" indent="-266700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不可随心所欲</a:t>
            </a:r>
            <a:endParaRPr lang="en-US" altLang="zh-CN" sz="3200" b="1" dirty="0" smtClean="0"/>
          </a:p>
          <a:p>
            <a:pPr marL="619125" indent="-266700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遵守公序良俗</a:t>
            </a:r>
          </a:p>
          <a:p>
            <a:pPr marL="619125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endParaRPr lang="en-US" altLang="zh-CN" sz="3200" b="1" dirty="0" smtClean="0"/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隶书"/>
                <a:ea typeface="隶书"/>
              </a:rPr>
              <a:t>一、自己尊重的人是怎样的人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3.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自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己尊重的人</a:t>
            </a:r>
            <a:r>
              <a:rPr lang="zh-CN" altLang="zh-CN" dirty="0" smtClean="0"/>
              <a:t>是怎样的人</a:t>
            </a:r>
            <a:endParaRPr lang="en-US" altLang="zh-CN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1)</a:t>
            </a:r>
            <a:r>
              <a:rPr lang="zh-CN" altLang="zh-CN" sz="3200" dirty="0" smtClean="0"/>
              <a:t>拥有尊严的人</a:t>
            </a:r>
            <a:endParaRPr lang="en-US" altLang="zh-CN" sz="3200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2)</a:t>
            </a:r>
            <a:r>
              <a:rPr lang="zh-CN" altLang="zh-CN" sz="3200" dirty="0" smtClean="0"/>
              <a:t>诚信可靠的人</a:t>
            </a:r>
            <a:endParaRPr lang="en-US" altLang="zh-CN" sz="3200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3)</a:t>
            </a:r>
            <a:r>
              <a:rPr lang="zh-CN" altLang="zh-CN" sz="3200" dirty="0" smtClean="0"/>
              <a:t>克己复礼的人</a:t>
            </a:r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4)</a:t>
            </a:r>
            <a:r>
              <a:rPr lang="zh-CN" altLang="zh-CN" sz="3200" dirty="0" smtClean="0"/>
              <a:t>创造幸福的人</a:t>
            </a:r>
            <a:endParaRPr lang="en-US" altLang="zh-CN" sz="3200" dirty="0" smtClean="0"/>
          </a:p>
          <a:p>
            <a:pPr marL="619125" lvl="0" indent="-266700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创造幸福与个人能力的绝对大小无关</a:t>
            </a:r>
          </a:p>
          <a:p>
            <a:pPr marL="619125" lvl="0" indent="-266700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德行比能力、地位更能给人幸福</a:t>
            </a:r>
            <a:endParaRPr lang="en-US" altLang="zh-CN" sz="3200" b="1" dirty="0" smtClean="0"/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隶书"/>
                <a:ea typeface="隶书"/>
              </a:rPr>
              <a:t>一、自己尊重的人是怎样的人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1.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做自己尊重的人</a:t>
            </a:r>
            <a:r>
              <a:rPr lang="zh-CN" altLang="zh-CN" dirty="0" smtClean="0"/>
              <a:t>之内涵</a:t>
            </a:r>
            <a:endParaRPr lang="en-US" altLang="zh-CN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1)</a:t>
            </a:r>
            <a:r>
              <a:rPr lang="zh-CN" altLang="zh-CN" sz="3200" dirty="0" smtClean="0"/>
              <a:t>保持人性的尊严</a:t>
            </a:r>
          </a:p>
          <a:p>
            <a:pPr marL="619125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尊严是做人的基石！</a:t>
            </a:r>
            <a:endParaRPr lang="en-US" altLang="zh-CN" sz="3200" dirty="0" smtClean="0"/>
          </a:p>
          <a:p>
            <a:pPr marL="619125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sz="3200" b="1" dirty="0" smtClean="0"/>
              <a:t>经得住诱惑</a:t>
            </a:r>
            <a:endParaRPr lang="en-US" altLang="zh-CN" dirty="0" smtClean="0"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隶书"/>
                <a:ea typeface="隶书"/>
              </a:rPr>
              <a:t>一、自己尊重的人是怎样的人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1.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做自己尊重的人</a:t>
            </a:r>
            <a:r>
              <a:rPr lang="zh-CN" altLang="zh-CN" dirty="0" smtClean="0"/>
              <a:t>之内涵</a:t>
            </a:r>
            <a:endParaRPr lang="en-US" altLang="zh-CN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1)</a:t>
            </a:r>
            <a:r>
              <a:rPr lang="zh-CN" altLang="zh-CN" sz="3200" dirty="0" smtClean="0"/>
              <a:t>保持人性的尊严</a:t>
            </a:r>
            <a:endParaRPr lang="en-US" altLang="zh-CN" sz="3200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2)</a:t>
            </a:r>
            <a:r>
              <a:rPr lang="zh-CN" altLang="zh-CN" sz="3200" dirty="0" smtClean="0"/>
              <a:t>赢得别人的尊重</a:t>
            </a:r>
            <a:endParaRPr lang="en-US" altLang="zh-CN" sz="3200" dirty="0" smtClean="0"/>
          </a:p>
          <a:p>
            <a:pPr marL="619125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自己看得起自己</a:t>
            </a:r>
            <a:endParaRPr lang="en-US" altLang="zh-CN" sz="3200" b="1" dirty="0" smtClean="0"/>
          </a:p>
          <a:p>
            <a:pPr marL="619125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sz="3200" b="1" dirty="0" smtClean="0"/>
              <a:t>要有精神追求</a:t>
            </a:r>
            <a:endParaRPr lang="zh-CN" altLang="zh-CN" sz="3200" b="1" dirty="0" smtClean="0"/>
          </a:p>
          <a:p>
            <a:pPr marL="449263" indent="-449263">
              <a:lnSpc>
                <a:spcPct val="150000"/>
              </a:lnSpc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87313" algn="l"/>
                <a:tab pos="174625" algn="l"/>
                <a:tab pos="261938" algn="l"/>
              </a:tabLst>
            </a:pPr>
            <a:endParaRPr lang="zh-CN" altLang="zh-CN" sz="3200" dirty="0" smtClean="0"/>
          </a:p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endParaRPr lang="en-US" altLang="zh-CN" dirty="0" smtClean="0"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隶书"/>
                <a:ea typeface="隶书"/>
              </a:rPr>
              <a:t>一、自己尊重的人是怎样的人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1.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做自己尊重的人</a:t>
            </a:r>
            <a:r>
              <a:rPr lang="zh-CN" altLang="zh-CN" dirty="0" smtClean="0"/>
              <a:t>之内涵</a:t>
            </a:r>
            <a:endParaRPr lang="en-US" altLang="zh-CN" dirty="0" smtClean="0"/>
          </a:p>
          <a:p>
            <a:pPr marL="282575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1)</a:t>
            </a:r>
            <a:r>
              <a:rPr lang="zh-CN" altLang="zh-CN" sz="3200" dirty="0" smtClean="0"/>
              <a:t>保持人性的尊严</a:t>
            </a:r>
            <a:endParaRPr lang="en-US" altLang="zh-CN" sz="3200" dirty="0" smtClean="0"/>
          </a:p>
          <a:p>
            <a:pPr marL="282575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2)</a:t>
            </a:r>
            <a:r>
              <a:rPr lang="zh-CN" altLang="zh-CN" sz="3200" dirty="0" smtClean="0"/>
              <a:t>赢得别人的尊重</a:t>
            </a:r>
            <a:endParaRPr lang="en-US" altLang="zh-CN" sz="3200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3)</a:t>
            </a:r>
            <a:r>
              <a:rPr lang="zh-CN" altLang="zh-CN" sz="3200" dirty="0" smtClean="0"/>
              <a:t>见贤思齐的信念</a:t>
            </a:r>
          </a:p>
          <a:p>
            <a:pPr marL="576000" indent="-266700"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sz="3200" b="1" dirty="0" smtClean="0"/>
              <a:t>自尊</a:t>
            </a:r>
            <a:endParaRPr lang="en-US" altLang="zh-CN" sz="3200" b="1" dirty="0" smtClean="0"/>
          </a:p>
          <a:p>
            <a:pPr marL="576000" indent="-266700"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完善自我</a:t>
            </a:r>
            <a:r>
              <a:rPr lang="zh-CN" altLang="en-US" sz="3200" b="1" dirty="0" smtClean="0"/>
              <a:t>的</a:t>
            </a:r>
            <a:r>
              <a:rPr lang="zh-CN" altLang="zh-CN" sz="3200" b="1" dirty="0" smtClean="0"/>
              <a:t>动力</a:t>
            </a:r>
            <a:endParaRPr lang="en-US" altLang="zh-CN" sz="3200" b="1" dirty="0" smtClean="0"/>
          </a:p>
          <a:p>
            <a:pPr marL="576000" indent="-266700"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向自己尊重的人</a:t>
            </a:r>
            <a:r>
              <a:rPr lang="zh-CN" altLang="en-US" sz="3200" b="1" dirty="0" smtClean="0"/>
              <a:t>学习</a:t>
            </a:r>
            <a:endParaRPr lang="en-US" altLang="zh-CN" sz="3200" b="1" dirty="0" smtClean="0"/>
          </a:p>
          <a:p>
            <a:pPr marL="576000" indent="-266700"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提升自身人性的内在追求</a:t>
            </a:r>
            <a:endParaRPr lang="en-US" altLang="zh-CN" sz="3200" b="1" dirty="0" smtClean="0"/>
          </a:p>
        </p:txBody>
      </p:sp>
      <p:pic>
        <p:nvPicPr>
          <p:cNvPr id="4" name="图片 3" descr="自尊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98410" y="2123855"/>
            <a:ext cx="3343906" cy="4392258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隶书"/>
                <a:ea typeface="隶书"/>
              </a:rPr>
              <a:t>一、自己尊重的人是怎样的人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2.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自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己尊重的人</a:t>
            </a:r>
            <a:r>
              <a:rPr lang="zh-CN" altLang="zh-CN" dirty="0" smtClean="0"/>
              <a:t>之行为特征</a:t>
            </a:r>
            <a:endParaRPr lang="en-US" altLang="zh-CN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1)</a:t>
            </a:r>
            <a:r>
              <a:rPr lang="zh-CN" altLang="zh-CN" sz="3200" dirty="0" smtClean="0"/>
              <a:t>外在表现</a:t>
            </a:r>
            <a:r>
              <a:rPr lang="zh-CN" altLang="en-US" sz="3200" dirty="0" smtClean="0"/>
              <a:t>为</a:t>
            </a:r>
            <a:r>
              <a:rPr lang="zh-CN" altLang="zh-CN" sz="3200" dirty="0" smtClean="0"/>
              <a:t>自重</a:t>
            </a:r>
            <a:endParaRPr lang="en-US" altLang="zh-CN" sz="3200" dirty="0" smtClean="0"/>
          </a:p>
          <a:p>
            <a:pPr marL="619125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有明确的价值观</a:t>
            </a:r>
            <a:endParaRPr lang="en-US" altLang="zh-CN" sz="3200" b="1" dirty="0" smtClean="0"/>
          </a:p>
          <a:p>
            <a:pPr marL="619125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有理想</a:t>
            </a:r>
            <a:endParaRPr lang="en-US" altLang="zh-CN" sz="3200" b="1" dirty="0" smtClean="0"/>
          </a:p>
          <a:p>
            <a:pPr marL="619125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endParaRPr lang="en-US" altLang="zh-CN" sz="3200" b="1" dirty="0" smtClean="0"/>
          </a:p>
          <a:p>
            <a:pPr marL="619125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知道自己</a:t>
            </a:r>
            <a:r>
              <a:rPr lang="zh-CN" altLang="en-US" sz="3200" b="1" dirty="0" smtClean="0"/>
              <a:t>应做</a:t>
            </a:r>
            <a:r>
              <a:rPr lang="zh-CN" altLang="zh-CN" sz="3200" b="1" dirty="0" smtClean="0"/>
              <a:t>怎样的人</a:t>
            </a:r>
          </a:p>
        </p:txBody>
      </p:sp>
      <p:pic>
        <p:nvPicPr>
          <p:cNvPr id="4" name="图片 3" descr="自重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86935" y="2123855"/>
            <a:ext cx="4914412" cy="2970329"/>
          </a:xfrm>
          <a:prstGeom prst="rect">
            <a:avLst/>
          </a:prstGeom>
        </p:spPr>
      </p:pic>
    </p:spTree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隶书"/>
                <a:ea typeface="隶书"/>
              </a:rPr>
              <a:t>一、自己尊重的人是怎样的人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2.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自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己尊重的人</a:t>
            </a:r>
            <a:r>
              <a:rPr lang="zh-CN" altLang="zh-CN" dirty="0" smtClean="0"/>
              <a:t>之行为特征</a:t>
            </a:r>
            <a:endParaRPr lang="en-US" altLang="zh-CN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1)</a:t>
            </a:r>
            <a:r>
              <a:rPr lang="zh-CN" altLang="zh-CN" sz="3200" dirty="0" smtClean="0"/>
              <a:t>外在表现</a:t>
            </a:r>
            <a:r>
              <a:rPr lang="zh-CN" altLang="en-US" sz="3200" dirty="0" smtClean="0"/>
              <a:t>为</a:t>
            </a:r>
            <a:r>
              <a:rPr lang="zh-CN" altLang="zh-CN" sz="3200" dirty="0" smtClean="0"/>
              <a:t>自重</a:t>
            </a:r>
            <a:endParaRPr lang="en-US" altLang="zh-CN" sz="3200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2)</a:t>
            </a:r>
            <a:r>
              <a:rPr lang="zh-CN" altLang="zh-CN" sz="3200" dirty="0" smtClean="0"/>
              <a:t>内在基因是自信、自强……</a:t>
            </a:r>
            <a:endParaRPr lang="en-US" altLang="zh-CN" sz="3200" dirty="0" smtClean="0"/>
          </a:p>
          <a:p>
            <a:pPr marL="619125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en-US" altLang="zh-CN" sz="3200" dirty="0" smtClean="0"/>
              <a:t>	</a:t>
            </a:r>
            <a:r>
              <a:rPr lang="zh-CN" altLang="zh-CN" sz="3200" b="1" dirty="0" smtClean="0"/>
              <a:t>坚信自身的价值</a:t>
            </a:r>
            <a:endParaRPr lang="en-US" altLang="zh-CN" sz="3200" b="1" dirty="0" smtClean="0"/>
          </a:p>
          <a:p>
            <a:pPr marL="619125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努力创造幸福</a:t>
            </a:r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隶书"/>
                <a:ea typeface="隶书"/>
              </a:rPr>
              <a:t>一、自己尊重的人是怎样的人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2.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自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己尊重的人</a:t>
            </a:r>
            <a:r>
              <a:rPr lang="zh-CN" altLang="zh-CN" dirty="0" smtClean="0"/>
              <a:t>之行为特征</a:t>
            </a:r>
            <a:endParaRPr lang="en-US" altLang="zh-CN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1)</a:t>
            </a:r>
            <a:r>
              <a:rPr lang="zh-CN" altLang="zh-CN" sz="3200" dirty="0" smtClean="0"/>
              <a:t>外在表现</a:t>
            </a:r>
            <a:r>
              <a:rPr lang="zh-CN" altLang="en-US" sz="3200" dirty="0" smtClean="0"/>
              <a:t>为</a:t>
            </a:r>
            <a:r>
              <a:rPr lang="zh-CN" altLang="zh-CN" sz="3200" dirty="0" smtClean="0"/>
              <a:t>自重</a:t>
            </a:r>
            <a:endParaRPr lang="en-US" altLang="zh-CN" sz="3200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2)</a:t>
            </a:r>
            <a:r>
              <a:rPr lang="zh-CN" altLang="zh-CN" sz="3200" dirty="0" smtClean="0"/>
              <a:t>内在基因是自信、自强……</a:t>
            </a:r>
            <a:r>
              <a:rPr lang="en-US" altLang="zh-CN" sz="3200" dirty="0" smtClean="0"/>
              <a:t>	</a:t>
            </a:r>
            <a:endParaRPr lang="zh-CN" altLang="zh-CN" sz="3200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3)</a:t>
            </a:r>
            <a:r>
              <a:rPr lang="zh-CN" altLang="zh-CN" sz="3200" dirty="0" smtClean="0"/>
              <a:t>典型特征是</a:t>
            </a:r>
            <a:r>
              <a:rPr lang="zh-CN" altLang="zh-CN" sz="3200" b="1" dirty="0" smtClean="0">
                <a:solidFill>
                  <a:srgbClr val="FF0000"/>
                </a:solidFill>
              </a:rPr>
              <a:t>自律</a:t>
            </a:r>
            <a:endParaRPr lang="en-US" altLang="zh-CN" sz="3200" b="1" dirty="0" smtClean="0">
              <a:solidFill>
                <a:srgbClr val="FF0000"/>
              </a:solidFill>
            </a:endParaRPr>
          </a:p>
          <a:p>
            <a:pPr marL="619125" indent="-266700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2800" dirty="0" smtClean="0"/>
              <a:t>植根于内心的修养</a:t>
            </a:r>
            <a:endParaRPr lang="en-US" altLang="zh-CN" sz="2800" dirty="0" smtClean="0"/>
          </a:p>
          <a:p>
            <a:pPr marL="619125" indent="-266700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2800" dirty="0" smtClean="0"/>
              <a:t>无需提醒的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自觉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pPr marL="619125" indent="-266700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2800" dirty="0" smtClean="0"/>
              <a:t>以约束为前提的自由</a:t>
            </a:r>
            <a:endParaRPr lang="en-US" altLang="zh-CN" sz="2800" dirty="0" smtClean="0"/>
          </a:p>
          <a:p>
            <a:pPr marL="619125" indent="-266700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2800" dirty="0" smtClean="0"/>
              <a:t>为别人着想的善良</a:t>
            </a:r>
          </a:p>
        </p:txBody>
      </p:sp>
      <p:sp>
        <p:nvSpPr>
          <p:cNvPr id="4" name="心形 3"/>
          <p:cNvSpPr/>
          <p:nvPr/>
        </p:nvSpPr>
        <p:spPr>
          <a:xfrm>
            <a:off x="4031940" y="3248980"/>
            <a:ext cx="4797025" cy="3203975"/>
          </a:xfrm>
          <a:prstGeom prst="hear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ts val="3000"/>
              </a:lnSpc>
              <a:spcBef>
                <a:spcPts val="0"/>
              </a:spcBef>
              <a:buClr>
                <a:srgbClr val="C00000"/>
              </a:buClr>
              <a:buNone/>
              <a:tabLst>
                <a:tab pos="808038" algn="l"/>
                <a:tab pos="990600" algn="l"/>
              </a:tabLst>
            </a:pPr>
            <a:r>
              <a:rPr lang="zh-CN" altLang="zh-CN" sz="3200" dirty="0" smtClean="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rPr>
              <a:t>自觉</a:t>
            </a:r>
            <a:r>
              <a:rPr lang="zh-CN" altLang="en-US" sz="2000" dirty="0" smtClean="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rPr>
              <a:t>、</a:t>
            </a:r>
            <a:r>
              <a:rPr lang="zh-CN" altLang="zh-CN" sz="3200" dirty="0" smtClean="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rPr>
              <a:t>自律</a:t>
            </a:r>
            <a:endParaRPr lang="en-US" altLang="zh-CN" sz="3200" dirty="0" smtClean="0">
              <a:solidFill>
                <a:schemeClr val="tx1"/>
              </a:solidFill>
              <a:latin typeface="华文新魏" pitchFamily="2" charset="-122"/>
              <a:ea typeface="华文新魏" pitchFamily="2" charset="-122"/>
            </a:endParaRPr>
          </a:p>
          <a:p>
            <a:pPr algn="r">
              <a:lnSpc>
                <a:spcPts val="3000"/>
              </a:lnSpc>
              <a:spcBef>
                <a:spcPts val="0"/>
              </a:spcBef>
              <a:buClr>
                <a:srgbClr val="C00000"/>
              </a:buClr>
              <a:buNone/>
              <a:tabLst>
                <a:tab pos="808038" algn="l"/>
                <a:tab pos="990600" algn="l"/>
              </a:tabLst>
            </a:pPr>
            <a:r>
              <a:rPr lang="zh-CN" altLang="zh-CN" sz="3200" b="0" dirty="0" smtClean="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rPr>
              <a:t>的信念</a:t>
            </a:r>
            <a:endParaRPr lang="en-US" altLang="zh-CN" sz="3200" b="0" dirty="0" smtClean="0">
              <a:solidFill>
                <a:schemeClr val="tx1"/>
              </a:solidFill>
              <a:latin typeface="华文新魏" pitchFamily="2" charset="-122"/>
              <a:ea typeface="华文新魏" pitchFamily="2" charset="-122"/>
            </a:endParaRPr>
          </a:p>
          <a:p>
            <a:pPr algn="l">
              <a:lnSpc>
                <a:spcPts val="3000"/>
              </a:lnSpc>
              <a:spcBef>
                <a:spcPts val="0"/>
              </a:spcBef>
              <a:buClr>
                <a:srgbClr val="C00000"/>
              </a:buClr>
              <a:buNone/>
              <a:tabLst>
                <a:tab pos="808038" algn="l"/>
                <a:tab pos="990600" algn="l"/>
              </a:tabLst>
            </a:pPr>
            <a:r>
              <a:rPr lang="zh-CN" altLang="en-US" sz="2800" b="0" dirty="0" smtClean="0">
                <a:latin typeface="华文新魏" pitchFamily="2" charset="-122"/>
                <a:ea typeface="华文新魏" pitchFamily="2" charset="-122"/>
              </a:rPr>
              <a:t>折射出</a:t>
            </a:r>
            <a:endParaRPr lang="en-US" altLang="zh-CN" sz="2800" b="0" dirty="0" smtClean="0">
              <a:latin typeface="华文新魏" pitchFamily="2" charset="-122"/>
              <a:ea typeface="华文新魏" pitchFamily="2" charset="-122"/>
            </a:endParaRPr>
          </a:p>
          <a:p>
            <a:pPr algn="r">
              <a:lnSpc>
                <a:spcPts val="3000"/>
              </a:lnSpc>
              <a:spcBef>
                <a:spcPts val="0"/>
              </a:spcBef>
              <a:buClr>
                <a:srgbClr val="C00000"/>
              </a:buClr>
              <a:buNone/>
              <a:tabLst>
                <a:tab pos="808038" algn="l"/>
                <a:tab pos="990600" algn="l"/>
              </a:tabLst>
            </a:pPr>
            <a:r>
              <a:rPr lang="zh-CN" altLang="zh-CN" sz="3200" dirty="0" smtClean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高贵的心灵</a:t>
            </a:r>
            <a:endParaRPr lang="en-US" altLang="zh-CN" sz="3200" dirty="0" smtClean="0">
              <a:solidFill>
                <a:srgbClr val="FFFF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隶书"/>
                <a:ea typeface="隶书"/>
              </a:rPr>
              <a:t>一、自己尊重的人是怎样的人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3.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自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己尊重的人</a:t>
            </a:r>
            <a:r>
              <a:rPr lang="zh-CN" altLang="zh-CN" dirty="0" smtClean="0"/>
              <a:t>是怎样的人</a:t>
            </a:r>
            <a:endParaRPr lang="en-US" altLang="zh-CN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1)</a:t>
            </a:r>
            <a:r>
              <a:rPr lang="zh-CN" altLang="zh-CN" sz="3200" dirty="0" smtClean="0"/>
              <a:t>拥有尊严的人</a:t>
            </a:r>
            <a:endParaRPr lang="en-US" altLang="zh-CN" sz="3200" dirty="0" smtClean="0"/>
          </a:p>
          <a:p>
            <a:pPr marL="619125" lvl="0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自身价值：个人满足他人正当要求的特性</a:t>
            </a:r>
          </a:p>
          <a:p>
            <a:pPr marL="619125" lvl="0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自我肯定：自己要看得起自己</a:t>
            </a:r>
          </a:p>
          <a:p>
            <a:pPr marL="619125" lvl="0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别人认可：担当责任、奉献社会</a:t>
            </a:r>
            <a:endParaRPr lang="en-US" altLang="zh-CN" sz="3200" b="1" dirty="0" smtClean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656564" y="2753925"/>
            <a:ext cx="7605845" cy="3556000"/>
          </a:xfrm>
          <a:prstGeom prst="horizontalScroll">
            <a:avLst>
              <a:gd name="adj" fmla="val 12500"/>
            </a:avLst>
          </a:prstGeom>
          <a:solidFill>
            <a:srgbClr val="008000"/>
          </a:solidFill>
          <a:ln w="254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441325" algn="l">
              <a:spcBef>
                <a:spcPct val="10000"/>
              </a:spcBef>
              <a:buNone/>
              <a:tabLst>
                <a:tab pos="1790700" algn="l"/>
              </a:tabLst>
            </a:pPr>
            <a:r>
              <a:rPr lang="zh-CN" altLang="zh-CN" dirty="0" smtClean="0">
                <a:solidFill>
                  <a:schemeClr val="bg1"/>
                </a:solidFill>
              </a:rPr>
              <a:t>尊严就是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 marL="441325" algn="l">
              <a:spcBef>
                <a:spcPct val="10000"/>
              </a:spcBef>
              <a:buNone/>
              <a:tabLst>
                <a:tab pos="1790700" algn="l"/>
              </a:tabLst>
            </a:pPr>
            <a:r>
              <a:rPr lang="zh-CN" altLang="zh-CN" dirty="0" smtClean="0">
                <a:solidFill>
                  <a:schemeClr val="bg1"/>
                </a:solidFill>
              </a:rPr>
              <a:t>人的自身价值的自我肯定和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 marL="441325" algn="l">
              <a:spcBef>
                <a:spcPct val="10000"/>
              </a:spcBef>
              <a:buNone/>
              <a:tabLst>
                <a:tab pos="1790700" algn="l"/>
              </a:tabLst>
            </a:pPr>
            <a:r>
              <a:rPr lang="zh-CN" altLang="zh-CN" dirty="0" smtClean="0">
                <a:solidFill>
                  <a:schemeClr val="bg1"/>
                </a:solidFill>
              </a:rPr>
              <a:t>不可贬损性，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 marL="441325" algn="l">
              <a:spcBef>
                <a:spcPct val="10000"/>
              </a:spcBef>
              <a:buNone/>
              <a:tabLst>
                <a:tab pos="1790700" algn="l"/>
              </a:tabLst>
            </a:pPr>
            <a:r>
              <a:rPr lang="zh-CN" altLang="zh-CN" dirty="0" smtClean="0">
                <a:solidFill>
                  <a:schemeClr val="bg1"/>
                </a:solidFill>
              </a:rPr>
              <a:t>表现为品行令人敬畏。</a:t>
            </a:r>
          </a:p>
        </p:txBody>
      </p:sp>
    </p:spTree>
  </p:cSld>
  <p:clrMapOvr>
    <a:masterClrMapping/>
  </p:clrMapOvr>
  <p:transition spd="med">
    <p:wheel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隶书"/>
                <a:ea typeface="隶书"/>
              </a:rPr>
              <a:t>一、自己尊重的人是怎样的人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3.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自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己尊重的人</a:t>
            </a:r>
            <a:r>
              <a:rPr lang="zh-CN" altLang="zh-CN" dirty="0" smtClean="0"/>
              <a:t>是怎样的人</a:t>
            </a:r>
            <a:endParaRPr lang="en-US" altLang="zh-CN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1)</a:t>
            </a:r>
            <a:r>
              <a:rPr lang="zh-CN" altLang="zh-CN" sz="3200" dirty="0" smtClean="0"/>
              <a:t>拥有尊严的人</a:t>
            </a:r>
            <a:endParaRPr lang="en-US" altLang="zh-CN" sz="3200" dirty="0" smtClean="0"/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2)</a:t>
            </a:r>
            <a:r>
              <a:rPr lang="zh-CN" altLang="zh-CN" sz="3200" dirty="0" smtClean="0"/>
              <a:t>诚信可靠的人</a:t>
            </a:r>
          </a:p>
          <a:p>
            <a:pPr marL="619125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诚信，说话算数</a:t>
            </a:r>
          </a:p>
          <a:p>
            <a:pPr marL="619125" indent="-266700">
              <a:lnSpc>
                <a:spcPct val="150000"/>
              </a:lnSpc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谨言，守密</a:t>
            </a:r>
          </a:p>
        </p:txBody>
      </p:sp>
      <p:pic>
        <p:nvPicPr>
          <p:cNvPr id="6" name="图片 5" descr="074.JPG"/>
          <p:cNvPicPr>
            <a:picLocks noChangeAspect="1"/>
          </p:cNvPicPr>
          <p:nvPr/>
        </p:nvPicPr>
        <p:blipFill>
          <a:blip r:embed="rId3" cstate="print"/>
          <a:srcRect l="6253" t="47123" r="35458"/>
          <a:stretch>
            <a:fillRect/>
          </a:stretch>
        </p:blipFill>
        <p:spPr>
          <a:xfrm>
            <a:off x="4031940" y="3115407"/>
            <a:ext cx="4905545" cy="3337547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22417</TotalTime>
  <Words>485</Words>
  <Application>Microsoft Office PowerPoint</Application>
  <PresentationFormat>全屏显示(4:3)</PresentationFormat>
  <Paragraphs>82</Paragraphs>
  <Slides>11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自定义设计方案</vt:lpstr>
      <vt:lpstr>做自己尊重的人</vt:lpstr>
      <vt:lpstr>一、自己尊重的人是怎样的人</vt:lpstr>
      <vt:lpstr>一、自己尊重的人是怎样的人</vt:lpstr>
      <vt:lpstr>一、自己尊重的人是怎样的人</vt:lpstr>
      <vt:lpstr>一、自己尊重的人是怎样的人</vt:lpstr>
      <vt:lpstr>一、自己尊重的人是怎样的人</vt:lpstr>
      <vt:lpstr>一、自己尊重的人是怎样的人</vt:lpstr>
      <vt:lpstr>一、自己尊重的人是怎样的人</vt:lpstr>
      <vt:lpstr>一、自己尊重的人是怎样的人</vt:lpstr>
      <vt:lpstr>一、自己尊重的人是怎样的人</vt:lpstr>
      <vt:lpstr>一、自己尊重的人是怎样的人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thinkpad</dc:creator>
  <cp:lastModifiedBy>刘凤奎</cp:lastModifiedBy>
  <cp:revision>1389</cp:revision>
  <dcterms:created xsi:type="dcterms:W3CDTF">1601-01-01T00:00:00Z</dcterms:created>
  <dcterms:modified xsi:type="dcterms:W3CDTF">2019-07-19T06:38:29Z</dcterms:modified>
</cp:coreProperties>
</file>