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6"/>
  </p:notesMasterIdLst>
  <p:handoutMasterIdLst>
    <p:handoutMasterId r:id="rId7"/>
  </p:handoutMasterIdLst>
  <p:sldIdLst>
    <p:sldId id="1607" r:id="rId2"/>
    <p:sldId id="1605" r:id="rId3"/>
    <p:sldId id="1603" r:id="rId4"/>
    <p:sldId id="1619" r:id="rId5"/>
  </p:sldIdLst>
  <p:sldSz cx="9144000" cy="6858000" type="screen4x3"/>
  <p:notesSz cx="6834188" cy="9979025"/>
  <p:defaultTextStyle>
    <a:defPPr>
      <a:defRPr lang="en-US"/>
    </a:defPPr>
    <a:lvl1pPr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1pPr>
    <a:lvl2pPr marL="457200"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2pPr>
    <a:lvl3pPr marL="914400"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3pPr>
    <a:lvl4pPr marL="1371600"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4pPr>
    <a:lvl5pPr marL="1828800"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00FF"/>
    <a:srgbClr val="008000"/>
    <a:srgbClr val="FF66FF"/>
    <a:srgbClr val="FF9900"/>
    <a:srgbClr val="FF0000"/>
    <a:srgbClr val="FF6600"/>
    <a:srgbClr val="808000"/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06" autoAdjust="0"/>
    <p:restoredTop sz="96429" autoAdjust="0"/>
  </p:normalViewPr>
  <p:slideViewPr>
    <p:cSldViewPr>
      <p:cViewPr>
        <p:scale>
          <a:sx n="50" d="100"/>
          <a:sy n="50" d="100"/>
        </p:scale>
        <p:origin x="-37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2" y="75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675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3500" y="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8055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3500" y="948055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fld id="{A33B1ADD-C70F-46E0-B00F-63E1124DC49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3500" y="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7713"/>
            <a:ext cx="4991100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740275"/>
            <a:ext cx="501173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8055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3500" y="948055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fld id="{6564EDA8-F2BC-4640-B7AC-63A2847881A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</a:t>
            </a:r>
            <a:endParaRPr lang="en-US" altLang="zh-CN" dirty="0" smtClean="0"/>
          </a:p>
          <a:p>
            <a:r>
              <a:rPr lang="zh-CN" altLang="en-US" dirty="0" smtClean="0"/>
              <a:t>编辑母版副标题样式</a:t>
            </a:r>
            <a:endParaRPr lang="zh-CN" altLang="en-US" dirty="0"/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20" name="灯片编号占位符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3" name="日期占位符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5" name="页脚占位符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39999">
              <a:srgbClr val="0A128C"/>
            </a:gs>
            <a:gs pos="39999">
              <a:srgbClr val="0A128C"/>
            </a:gs>
            <a:gs pos="30000">
              <a:srgbClr val="0A128C"/>
            </a:gs>
          </a:gsLst>
          <a:lin ang="1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633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61510" y="0"/>
            <a:ext cx="87759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 rt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6545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1510" y="1178749"/>
            <a:ext cx="8775975" cy="531059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72000" tIns="36000" rIns="72000" bIns="3600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3184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1806344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" y="6497057"/>
            <a:ext cx="2906813" cy="36094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lang="zh-CN" altLang="en-US" sz="4800" b="1" kern="1200" dirty="0" smtClean="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隶书" pitchFamily="49" charset="-122"/>
          <a:ea typeface="隶书" pitchFamily="49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3600" kern="1200">
          <a:solidFill>
            <a:schemeClr val="bg1"/>
          </a:solidFill>
          <a:latin typeface="仿宋_GB2312" pitchFamily="49" charset="-122"/>
          <a:ea typeface="仿宋_GB2312" pitchFamily="49" charset="-122"/>
          <a:cs typeface="+mn-cs"/>
        </a:defRPr>
      </a:lvl1pPr>
      <a:lvl2pPr marL="742950" indent="-74295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bg1"/>
          </a:solidFill>
          <a:latin typeface="楷体_GB2312" pitchFamily="49" charset="-122"/>
          <a:ea typeface="楷体_GB2312" pitchFamily="49" charset="-122"/>
          <a:cs typeface="+mn-cs"/>
        </a:defRPr>
      </a:lvl2pPr>
      <a:lvl3pPr marL="361950" indent="-361950" algn="l" defTabSz="914400" rtl="0" eaLnBrk="1" latinLnBrk="0" hangingPunct="1">
        <a:spcBef>
          <a:spcPct val="20000"/>
        </a:spcBef>
        <a:buClr>
          <a:srgbClr val="FF0000"/>
        </a:buClr>
        <a:buFont typeface="Wingdings" pitchFamily="2" charset="2"/>
        <a:buChar char="Ø"/>
        <a:defRPr sz="3200" kern="1200">
          <a:solidFill>
            <a:schemeClr val="bg1"/>
          </a:solidFill>
          <a:latin typeface="仿宋_GB2312" pitchFamily="49" charset="-122"/>
          <a:ea typeface="仿宋_GB2312" pitchFamily="49" charset="-122"/>
          <a:cs typeface="+mn-cs"/>
        </a:defRPr>
      </a:lvl3pPr>
      <a:lvl4pPr marL="809625" indent="-447675" algn="l" defTabSz="914400" rtl="0" eaLnBrk="1" latinLnBrk="0" hangingPunct="1">
        <a:spcBef>
          <a:spcPct val="20000"/>
        </a:spcBef>
        <a:buClr>
          <a:srgbClr val="FFC000"/>
        </a:buClr>
        <a:buFont typeface="Wingdings" pitchFamily="2" charset="2"/>
        <a:buChar char="ü"/>
        <a:defRPr sz="2800" kern="1200">
          <a:solidFill>
            <a:schemeClr val="bg1"/>
          </a:solidFill>
          <a:latin typeface="楷体_GB2312" pitchFamily="49" charset="-122"/>
          <a:ea typeface="楷体_GB2312" pitchFamily="49" charset="-122"/>
          <a:cs typeface="+mn-cs"/>
        </a:defRPr>
      </a:lvl4pPr>
      <a:lvl5pPr marL="1162050" indent="-352425" algn="l" defTabSz="914400" rtl="0" eaLnBrk="1" latinLnBrk="0" hangingPunct="1">
        <a:spcBef>
          <a:spcPct val="20000"/>
        </a:spcBef>
        <a:buClr>
          <a:srgbClr val="006600"/>
        </a:buClr>
        <a:buSzPct val="80000"/>
        <a:buFont typeface="Wingdings" pitchFamily="2" charset="2"/>
        <a:buChar char="p"/>
        <a:defRPr sz="2800" kern="1200">
          <a:solidFill>
            <a:schemeClr val="bg1"/>
          </a:solidFill>
          <a:latin typeface="华文仿宋" pitchFamily="2" charset="-122"/>
          <a:ea typeface="华文仿宋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隶书"/>
                <a:ea typeface="隶书"/>
              </a:rPr>
              <a:t>二、</a:t>
            </a:r>
            <a:r>
              <a:rPr lang="zh-CN" altLang="en-US" dirty="0" smtClean="0">
                <a:latin typeface="隶书"/>
                <a:ea typeface="隶书"/>
              </a:rPr>
              <a:t>怎样做一个自己尊重的人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</a:t>
            </a:r>
            <a:r>
              <a:rPr lang="en-US" altLang="zh-CN" dirty="0" smtClean="0"/>
              <a:t>1</a:t>
            </a:r>
            <a:r>
              <a:rPr lang="en-US" altLang="zh-CN" dirty="0" smtClean="0"/>
              <a:t>)</a:t>
            </a:r>
            <a:r>
              <a:rPr lang="zh-CN" altLang="zh-CN" dirty="0" smtClean="0"/>
              <a:t>堂堂正正做人</a:t>
            </a:r>
            <a:endParaRPr lang="en-US" altLang="zh-CN" dirty="0" smtClean="0"/>
          </a:p>
          <a:p>
            <a:pPr marL="619125" lvl="0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不徇私枉法</a:t>
            </a:r>
          </a:p>
          <a:p>
            <a:pPr marL="619125" lvl="0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恪守职业道德（操守）</a:t>
            </a:r>
          </a:p>
          <a:p>
            <a:pPr marL="619125" lvl="0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不做被人看不起的事</a:t>
            </a:r>
            <a:endParaRPr lang="en-US" altLang="zh-CN" sz="3200" b="1" dirty="0" smtClean="0"/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3200" b="1" dirty="0" smtClean="0"/>
              <a:t>把</a:t>
            </a:r>
            <a:r>
              <a:rPr lang="zh-CN" altLang="zh-CN" sz="3200" b="1" dirty="0" smtClean="0"/>
              <a:t>外在约束，化为内在的动力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21550" y="2483895"/>
            <a:ext cx="7605845" cy="3735415"/>
          </a:xfrm>
          <a:prstGeom prst="horizontalScroll">
            <a:avLst>
              <a:gd name="adj" fmla="val 12500"/>
            </a:avLst>
          </a:prstGeom>
          <a:solidFill>
            <a:srgbClr val="008000"/>
          </a:solidFill>
          <a:ln w="254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41325" algn="l">
              <a:spcBef>
                <a:spcPts val="1800"/>
              </a:spcBef>
              <a:buNone/>
              <a:tabLst>
                <a:tab pos="1790700" algn="l"/>
              </a:tabLst>
            </a:pPr>
            <a:endParaRPr lang="en-US" altLang="zh-CN" dirty="0" smtClean="0">
              <a:solidFill>
                <a:schemeClr val="bg1"/>
              </a:solidFill>
            </a:endParaRPr>
          </a:p>
          <a:p>
            <a:pPr marL="360000" algn="l">
              <a:spcBef>
                <a:spcPts val="1200"/>
              </a:spcBef>
              <a:buNone/>
              <a:tabLst>
                <a:tab pos="1790700" algn="l"/>
              </a:tabLst>
            </a:pPr>
            <a:r>
              <a:rPr lang="zh-CN" altLang="zh-CN" dirty="0" smtClean="0">
                <a:solidFill>
                  <a:schemeClr val="bg1"/>
                </a:solidFill>
              </a:rPr>
              <a:t>①</a:t>
            </a:r>
            <a:r>
              <a:rPr lang="zh-CN" altLang="zh-CN" dirty="0" smtClean="0">
                <a:solidFill>
                  <a:schemeClr val="bg1"/>
                </a:solidFill>
              </a:rPr>
              <a:t>清正廉洁，守住法律底线</a:t>
            </a:r>
          </a:p>
          <a:p>
            <a:pPr marL="360000" algn="l">
              <a:spcBef>
                <a:spcPts val="1200"/>
              </a:spcBef>
              <a:buNone/>
              <a:tabLst>
                <a:tab pos="1790700" algn="l"/>
              </a:tabLst>
            </a:pPr>
            <a:r>
              <a:rPr lang="zh-CN" altLang="zh-CN" dirty="0" smtClean="0">
                <a:solidFill>
                  <a:schemeClr val="bg1"/>
                </a:solidFill>
              </a:rPr>
              <a:t>②洁身自好，珍惜自身形象</a:t>
            </a:r>
          </a:p>
          <a:p>
            <a:pPr marL="360000" algn="l">
              <a:spcBef>
                <a:spcPts val="1200"/>
              </a:spcBef>
              <a:buNone/>
              <a:tabLst>
                <a:tab pos="1790700" algn="l"/>
              </a:tabLst>
            </a:pPr>
            <a:r>
              <a:rPr lang="zh-CN" altLang="zh-CN" dirty="0" smtClean="0">
                <a:solidFill>
                  <a:schemeClr val="bg1"/>
                </a:solidFill>
              </a:rPr>
              <a:t>③团结互助，维护集体声誉</a:t>
            </a:r>
          </a:p>
          <a:p>
            <a:pPr marL="441325" algn="l">
              <a:spcBef>
                <a:spcPct val="10000"/>
              </a:spcBef>
              <a:buNone/>
              <a:tabLst>
                <a:tab pos="1790700" algn="l"/>
              </a:tabLst>
            </a:pPr>
            <a:endParaRPr lang="zh-CN" altLang="zh-CN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隶书"/>
                <a:ea typeface="隶书"/>
              </a:rPr>
              <a:t>二、</a:t>
            </a:r>
            <a:r>
              <a:rPr lang="zh-CN" altLang="en-US" dirty="0" smtClean="0">
                <a:latin typeface="隶书"/>
                <a:ea typeface="隶书"/>
              </a:rPr>
              <a:t>怎样做一个自己尊重的人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</a:t>
            </a:r>
            <a:r>
              <a:rPr lang="en-US" altLang="zh-CN" dirty="0" smtClean="0"/>
              <a:t>1</a:t>
            </a:r>
            <a:r>
              <a:rPr lang="en-US" altLang="zh-CN" dirty="0" smtClean="0"/>
              <a:t>)</a:t>
            </a:r>
            <a:r>
              <a:rPr lang="zh-CN" altLang="zh-CN" dirty="0" smtClean="0"/>
              <a:t>堂堂正正做人</a:t>
            </a:r>
            <a:endParaRPr lang="en-US" altLang="zh-CN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2)</a:t>
            </a:r>
            <a:r>
              <a:rPr lang="zh-CN" altLang="zh-CN" dirty="0" smtClean="0"/>
              <a:t>认认真真做事</a:t>
            </a:r>
            <a:endParaRPr lang="en-US" altLang="zh-CN" dirty="0" smtClean="0"/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敬业，尊重自己的工作</a:t>
            </a:r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享受工作成果给你的成就感</a:t>
            </a:r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做一个有价值的员工</a:t>
            </a:r>
            <a:endParaRPr lang="en-US" altLang="zh-CN" sz="3200" dirty="0" smtClean="0"/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隶书"/>
                <a:ea typeface="隶书"/>
              </a:rPr>
              <a:t>二、</a:t>
            </a:r>
            <a:r>
              <a:rPr lang="zh-CN" altLang="en-US" dirty="0" smtClean="0">
                <a:latin typeface="隶书"/>
                <a:ea typeface="隶书"/>
              </a:rPr>
              <a:t>怎样做一个自己尊重的人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</a:t>
            </a:r>
            <a:r>
              <a:rPr lang="en-US" altLang="zh-CN" dirty="0" smtClean="0"/>
              <a:t>1</a:t>
            </a:r>
            <a:r>
              <a:rPr lang="en-US" altLang="zh-CN" dirty="0" smtClean="0"/>
              <a:t>)</a:t>
            </a:r>
            <a:r>
              <a:rPr lang="zh-CN" altLang="zh-CN" dirty="0" smtClean="0"/>
              <a:t>堂堂正正做人</a:t>
            </a:r>
            <a:endParaRPr lang="en-US" altLang="zh-CN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2)</a:t>
            </a:r>
            <a:r>
              <a:rPr lang="zh-CN" altLang="zh-CN" dirty="0" smtClean="0"/>
              <a:t>认认真真做事</a:t>
            </a:r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3)</a:t>
            </a:r>
            <a:r>
              <a:rPr lang="zh-CN" altLang="zh-CN" dirty="0" smtClean="0"/>
              <a:t>本本分分</a:t>
            </a:r>
            <a:r>
              <a:rPr lang="zh-CN" altLang="en-US" dirty="0" smtClean="0"/>
              <a:t>担</a:t>
            </a:r>
            <a:r>
              <a:rPr lang="zh-CN" altLang="zh-CN" dirty="0" smtClean="0"/>
              <a:t>责</a:t>
            </a:r>
            <a:endParaRPr lang="en-US" altLang="zh-CN" dirty="0" smtClean="0"/>
          </a:p>
          <a:p>
            <a:pPr marL="619125" lvl="0" indent="-352425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2800" b="1" dirty="0" smtClean="0">
                <a:latin typeface="楷体_GB2312" pitchFamily="49" charset="-122"/>
                <a:ea typeface="楷体_GB2312" pitchFamily="49" charset="-122"/>
              </a:rPr>
              <a:t>对亲人负责：孝顺父母</a:t>
            </a:r>
            <a:r>
              <a:rPr lang="zh-CN" altLang="zh-CN" sz="2000" b="1" dirty="0" smtClean="0"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zh-CN" sz="2800" b="1" dirty="0" smtClean="0">
                <a:latin typeface="楷体_GB2312" pitchFamily="49" charset="-122"/>
                <a:ea typeface="楷体_GB2312" pitchFamily="49" charset="-122"/>
              </a:rPr>
              <a:t>关爱配偶</a:t>
            </a:r>
            <a:r>
              <a:rPr lang="zh-CN" altLang="zh-CN" sz="2000" b="1" dirty="0" smtClean="0">
                <a:latin typeface="楷体_GB2312" pitchFamily="49" charset="-122"/>
                <a:ea typeface="楷体_GB2312" pitchFamily="49" charset="-122"/>
              </a:rPr>
              <a:t>，</a:t>
            </a:r>
            <a:r>
              <a:rPr lang="zh-CN" altLang="zh-CN" sz="2800" b="1" dirty="0" smtClean="0">
                <a:latin typeface="楷体_GB2312" pitchFamily="49" charset="-122"/>
                <a:ea typeface="楷体_GB2312" pitchFamily="49" charset="-122"/>
              </a:rPr>
              <a:t>给孩子做好榜样</a:t>
            </a:r>
            <a:r>
              <a:rPr lang="en-US" altLang="zh-CN" sz="2000" b="1" dirty="0" smtClean="0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zh-CN" sz="2000" b="1" dirty="0" smtClean="0">
              <a:latin typeface="楷体_GB2312" pitchFamily="49" charset="-122"/>
              <a:ea typeface="楷体_GB2312" pitchFamily="49" charset="-122"/>
            </a:endParaRPr>
          </a:p>
          <a:p>
            <a:pPr marL="619125" lvl="0" indent="-352425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2800" b="1" dirty="0" smtClean="0">
                <a:latin typeface="楷体_GB2312" pitchFamily="49" charset="-122"/>
                <a:ea typeface="楷体_GB2312" pitchFamily="49" charset="-122"/>
              </a:rPr>
              <a:t>对伙伴包容：体谅领导，关心下属，理解同伴</a:t>
            </a:r>
          </a:p>
          <a:p>
            <a:pPr marL="619125" lvl="0" indent="-352425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2800" b="1" dirty="0" smtClean="0">
                <a:latin typeface="楷体_GB2312" pitchFamily="49" charset="-122"/>
                <a:ea typeface="楷体_GB2312" pitchFamily="49" charset="-122"/>
              </a:rPr>
              <a:t>对社会感恩：与人为善，人人为我，我为人人</a:t>
            </a:r>
            <a:endParaRPr lang="en-US" altLang="zh-CN" sz="2800" dirty="0" smtClean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隶书"/>
                <a:ea typeface="隶书"/>
              </a:rPr>
              <a:t>二、</a:t>
            </a:r>
            <a:r>
              <a:rPr lang="zh-CN" altLang="en-US" dirty="0" smtClean="0">
                <a:latin typeface="隶书"/>
                <a:ea typeface="隶书"/>
              </a:rPr>
              <a:t>怎样做一个自己尊重的人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</a:t>
            </a:r>
            <a:endParaRPr lang="zh-CN" altLang="zh-CN" dirty="0" smtClean="0"/>
          </a:p>
          <a:p>
            <a:pPr indent="-160338"/>
            <a:r>
              <a:rPr lang="zh-CN" altLang="zh-CN" sz="4000" dirty="0" smtClean="0"/>
              <a:t>退休之日，</a:t>
            </a:r>
            <a:endParaRPr lang="en-US" altLang="zh-CN" sz="4000" dirty="0" smtClean="0"/>
          </a:p>
          <a:p>
            <a:pPr indent="-68263"/>
            <a:r>
              <a:rPr lang="en-US" altLang="zh-CN" sz="4000" dirty="0" smtClean="0"/>
              <a:t>      </a:t>
            </a:r>
            <a:r>
              <a:rPr lang="zh-CN" altLang="zh-CN" sz="4000" dirty="0" smtClean="0"/>
              <a:t>你觉得职业中的自己值得尊重</a:t>
            </a:r>
            <a:r>
              <a:rPr lang="zh-CN" altLang="en-US" sz="4000" dirty="0" smtClean="0"/>
              <a:t>！</a:t>
            </a:r>
            <a:endParaRPr lang="en-US" altLang="zh-CN" sz="4000" dirty="0" smtClean="0"/>
          </a:p>
          <a:p>
            <a:pPr indent="-68263">
              <a:lnSpc>
                <a:spcPts val="800"/>
              </a:lnSpc>
              <a:spcBef>
                <a:spcPts val="600"/>
              </a:spcBef>
            </a:pPr>
            <a:endParaRPr lang="zh-CN" altLang="zh-CN" sz="4000" dirty="0" smtClean="0"/>
          </a:p>
          <a:p>
            <a:pPr indent="-160338"/>
            <a:r>
              <a:rPr lang="zh-CN" altLang="zh-CN" sz="4000" dirty="0" smtClean="0"/>
              <a:t>迟暮之年，</a:t>
            </a:r>
            <a:endParaRPr lang="en-US" altLang="zh-CN" sz="4000" dirty="0" smtClean="0"/>
          </a:p>
          <a:p>
            <a:pPr indent="-68263"/>
            <a:r>
              <a:rPr lang="en-US" altLang="zh-CN" sz="4000" dirty="0" smtClean="0"/>
              <a:t>      </a:t>
            </a:r>
            <a:r>
              <a:rPr lang="zh-CN" altLang="zh-CN" sz="4000" dirty="0" smtClean="0"/>
              <a:t>你感到生活中的自己值得尊重</a:t>
            </a:r>
            <a:r>
              <a:rPr lang="zh-CN" altLang="en-US" sz="4000" dirty="0" smtClean="0"/>
              <a:t>！</a:t>
            </a:r>
            <a:endParaRPr lang="en-US" altLang="zh-CN" sz="3200" b="1" dirty="0" smtClean="0"/>
          </a:p>
        </p:txBody>
      </p:sp>
    </p:spTree>
  </p:cSld>
  <p:clrMapOvr>
    <a:masterClrMapping/>
  </p:clrMapOvr>
  <p:transition spd="med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22420</TotalTime>
  <Words>198</Words>
  <Application>Microsoft Office PowerPoint</Application>
  <PresentationFormat>全屏显示(4:3)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自定义设计方案</vt:lpstr>
      <vt:lpstr>二、怎样做一个自己尊重的人</vt:lpstr>
      <vt:lpstr>二、怎样做一个自己尊重的人</vt:lpstr>
      <vt:lpstr>二、怎样做一个自己尊重的人</vt:lpstr>
      <vt:lpstr>二、怎样做一个自己尊重的人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thinkpad</dc:creator>
  <cp:lastModifiedBy>刘凤奎</cp:lastModifiedBy>
  <cp:revision>1389</cp:revision>
  <dcterms:created xsi:type="dcterms:W3CDTF">1601-01-01T00:00:00Z</dcterms:created>
  <dcterms:modified xsi:type="dcterms:W3CDTF">2019-07-19T08:45:36Z</dcterms:modified>
</cp:coreProperties>
</file>