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09" autoAdjust="0"/>
  </p:normalViewPr>
  <p:slideViewPr>
    <p:cSldViewPr>
      <p:cViewPr varScale="1">
        <p:scale>
          <a:sx n="71" d="100"/>
          <a:sy n="71" d="100"/>
        </p:scale>
        <p:origin x="-113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91186C-5306-4D00-A84B-008B3F652D53}" type="datetimeFigureOut">
              <a:rPr lang="zh-CN" altLang="en-US" smtClean="0"/>
              <a:t>2016/2/14 Sunday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07881B-6A38-47B7-B2EB-533153155A01}" type="slidenum">
              <a:rPr lang="zh-CN" altLang="en-US" smtClean="0"/>
              <a:t>‹#›</a:t>
            </a:fld>
            <a:endParaRPr lang="zh-CN" altLang="en-US"/>
          </a:p>
        </p:txBody>
      </p:sp>
    </p:spTree>
    <p:extLst>
      <p:ext uri="{BB962C8B-B14F-4D97-AF65-F5344CB8AC3E}">
        <p14:creationId xmlns:p14="http://schemas.microsoft.com/office/powerpoint/2010/main" val="1642118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07881B-6A38-47B7-B2EB-533153155A01}" type="slidenum">
              <a:rPr lang="zh-CN" altLang="en-US" smtClean="0"/>
              <a:t>1</a:t>
            </a:fld>
            <a:endParaRPr lang="zh-CN" altLang="en-US"/>
          </a:p>
        </p:txBody>
      </p:sp>
    </p:spTree>
    <p:extLst>
      <p:ext uri="{BB962C8B-B14F-4D97-AF65-F5344CB8AC3E}">
        <p14:creationId xmlns:p14="http://schemas.microsoft.com/office/powerpoint/2010/main" val="3043600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Date Placeholder 29"/>
          <p:cNvSpPr>
            <a:spLocks noGrp="1"/>
          </p:cNvSpPr>
          <p:nvPr>
            <p:ph type="dt" sz="half" idx="10"/>
          </p:nvPr>
        </p:nvSpPr>
        <p:spPr/>
        <p:txBody>
          <a:bodyPr/>
          <a:lstStyle/>
          <a:p>
            <a:fld id="{530820CF-B880-4189-942D-D702A7CBA730}" type="datetimeFigureOut">
              <a:rPr lang="zh-CN" altLang="en-US" smtClean="0"/>
              <a:t>2016/2/14 Sunday</a:t>
            </a:fld>
            <a:endParaRPr lang="zh-CN" altLang="en-US"/>
          </a:p>
        </p:txBody>
      </p:sp>
      <p:sp>
        <p:nvSpPr>
          <p:cNvPr id="19" name="Footer Placeholder 18"/>
          <p:cNvSpPr>
            <a:spLocks noGrp="1"/>
          </p:cNvSpPr>
          <p:nvPr>
            <p:ph type="ftr" sz="quarter" idx="11"/>
          </p:nvPr>
        </p:nvSpPr>
        <p:spPr/>
        <p:txBody>
          <a:bodyPr/>
          <a:lstStyle/>
          <a:p>
            <a:endParaRPr lang="zh-CN" altLang="en-US"/>
          </a:p>
        </p:txBody>
      </p:sp>
      <p:sp>
        <p:nvSpPr>
          <p:cNvPr id="27" name="Slide Number Placeholder 2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2016/2/14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2016/2/14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Content Placeholder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2016/2/14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2016/2/14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2016/2/14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Date Placeholder 6"/>
          <p:cNvSpPr>
            <a:spLocks noGrp="1"/>
          </p:cNvSpPr>
          <p:nvPr>
            <p:ph type="dt" sz="half" idx="10"/>
          </p:nvPr>
        </p:nvSpPr>
        <p:spPr/>
        <p:txBody>
          <a:bodyPr/>
          <a:lstStyle/>
          <a:p>
            <a:fld id="{530820CF-B880-4189-942D-D702A7CBA730}" type="datetimeFigureOut">
              <a:rPr lang="zh-CN" altLang="en-US" smtClean="0"/>
              <a:t>2016/2/14 Sunday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2016/2/14 Sunday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2016/2/14 Sunday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2016/2/14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2016/2/14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8077200" y="6356350"/>
            <a:ext cx="609600" cy="365125"/>
          </a:xfrm>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t>2016/2/14 Sunday</a:t>
            </a:fld>
            <a:endParaRPr lang="zh-CN" alt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t>‹#›</a:t>
            </a:fld>
            <a:endParaRPr lang="zh-CN" alt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pPr algn="ctr"/>
            <a:r>
              <a:rPr lang="zh-CN" altLang="en-US" dirty="0" smtClean="0">
                <a:solidFill>
                  <a:schemeClr val="bg1"/>
                </a:solidFill>
              </a:rPr>
              <a:t>营业线及邻近营业线施工安全监理控制重点及体会</a:t>
            </a:r>
            <a:endParaRPr lang="zh-CN" altLang="en-US" dirty="0">
              <a:solidFill>
                <a:schemeClr val="bg1"/>
              </a:solidFill>
            </a:endParaRPr>
          </a:p>
        </p:txBody>
      </p:sp>
      <p:sp>
        <p:nvSpPr>
          <p:cNvPr id="3" name="副标题 2"/>
          <p:cNvSpPr>
            <a:spLocks noGrp="1"/>
          </p:cNvSpPr>
          <p:nvPr>
            <p:ph type="subTitle" idx="1"/>
          </p:nvPr>
        </p:nvSpPr>
        <p:spPr>
          <a:xfrm>
            <a:off x="2627784" y="5373216"/>
            <a:ext cx="5832648" cy="504056"/>
          </a:xfrm>
        </p:spPr>
        <p:txBody>
          <a:bodyPr/>
          <a:lstStyle/>
          <a:p>
            <a:r>
              <a:rPr lang="zh-CN" altLang="en-US" b="1" dirty="0" smtClean="0">
                <a:solidFill>
                  <a:schemeClr val="bg1"/>
                </a:solidFill>
              </a:rPr>
              <a:t>兰州交大宁西二线监理站    许光</a:t>
            </a:r>
            <a:endParaRPr lang="zh-CN" altLang="en-US" b="1" dirty="0">
              <a:solidFill>
                <a:schemeClr val="bg1"/>
              </a:solidFill>
            </a:endParaRPr>
          </a:p>
        </p:txBody>
      </p:sp>
    </p:spTree>
    <p:extLst>
      <p:ext uri="{BB962C8B-B14F-4D97-AF65-F5344CB8AC3E}">
        <p14:creationId xmlns:p14="http://schemas.microsoft.com/office/powerpoint/2010/main" val="14717376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邻近营业线施工等级</a:t>
            </a:r>
            <a:endParaRPr lang="zh-CN" altLang="en-US" sz="3600" dirty="0"/>
          </a:p>
        </p:txBody>
      </p:sp>
      <p:sp>
        <p:nvSpPr>
          <p:cNvPr id="3" name="内容占位符 2"/>
          <p:cNvSpPr>
            <a:spLocks noGrp="1"/>
          </p:cNvSpPr>
          <p:nvPr>
            <p:ph idx="1"/>
          </p:nvPr>
        </p:nvSpPr>
        <p:spPr/>
        <p:txBody>
          <a:bodyPr/>
          <a:lstStyle/>
          <a:p>
            <a:r>
              <a:rPr lang="en-US" altLang="zh-CN" dirty="0" smtClean="0"/>
              <a:t>C</a:t>
            </a:r>
            <a:r>
              <a:rPr lang="zh-CN" altLang="en-US" dirty="0" smtClean="0"/>
              <a:t>类施工：</a:t>
            </a:r>
            <a:endParaRPr lang="en-US" altLang="zh-CN" dirty="0" smtClean="0"/>
          </a:p>
          <a:p>
            <a:endParaRPr lang="zh-CN" altLang="en-US" dirty="0"/>
          </a:p>
        </p:txBody>
      </p:sp>
      <p:pic>
        <p:nvPicPr>
          <p:cNvPr id="4" name="图片 3" descr="C:\Users\xuguang\AppData\Roaming\Tencent\Users\915981011\QQ\WinTemp\RichOle\(L3GLW8G9392CF%U71GX9YP.png"/>
          <p:cNvPicPr/>
          <p:nvPr/>
        </p:nvPicPr>
        <p:blipFill>
          <a:blip r:embed="rId2">
            <a:extLst>
              <a:ext uri="{28A0092B-C50C-407E-A947-70E740481C1C}">
                <a14:useLocalDpi xmlns:a14="http://schemas.microsoft.com/office/drawing/2010/main" val="0"/>
              </a:ext>
            </a:extLst>
          </a:blip>
          <a:srcRect/>
          <a:stretch>
            <a:fillRect/>
          </a:stretch>
        </p:blipFill>
        <p:spPr bwMode="auto">
          <a:xfrm>
            <a:off x="467544" y="2708920"/>
            <a:ext cx="7272808" cy="3096344"/>
          </a:xfrm>
          <a:prstGeom prst="rect">
            <a:avLst/>
          </a:prstGeom>
          <a:noFill/>
          <a:ln>
            <a:noFill/>
          </a:ln>
        </p:spPr>
      </p:pic>
    </p:spTree>
    <p:extLst>
      <p:ext uri="{BB962C8B-B14F-4D97-AF65-F5344CB8AC3E}">
        <p14:creationId xmlns:p14="http://schemas.microsoft.com/office/powerpoint/2010/main" val="2215744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三、营业线及邻近营业线施工安全监理</a:t>
            </a:r>
            <a:r>
              <a:rPr lang="en-US" altLang="zh-CN" sz="3600" dirty="0" smtClean="0"/>
              <a:t/>
            </a:r>
            <a:br>
              <a:rPr lang="en-US" altLang="zh-CN" sz="3600" dirty="0" smtClean="0"/>
            </a:br>
            <a:r>
              <a:rPr lang="en-US" altLang="zh-CN" sz="3600" dirty="0"/>
              <a:t> </a:t>
            </a:r>
            <a:r>
              <a:rPr lang="en-US" altLang="zh-CN" sz="3600" dirty="0" smtClean="0"/>
              <a:t>        </a:t>
            </a:r>
            <a:r>
              <a:rPr lang="zh-CN" altLang="en-US" sz="3600" dirty="0" smtClean="0"/>
              <a:t>控制要点</a:t>
            </a:r>
            <a:endParaRPr lang="zh-CN" altLang="en-US" sz="3600" dirty="0"/>
          </a:p>
        </p:txBody>
      </p:sp>
      <p:sp>
        <p:nvSpPr>
          <p:cNvPr id="3" name="内容占位符 2"/>
          <p:cNvSpPr>
            <a:spLocks noGrp="1"/>
          </p:cNvSpPr>
          <p:nvPr>
            <p:ph idx="1"/>
          </p:nvPr>
        </p:nvSpPr>
        <p:spPr/>
        <p:txBody>
          <a:bodyPr/>
          <a:lstStyle/>
          <a:p>
            <a:pPr marL="0" indent="0">
              <a:buNone/>
            </a:pPr>
            <a:r>
              <a:rPr lang="en-US" altLang="zh-CN" dirty="0" smtClean="0"/>
              <a:t>1</a:t>
            </a:r>
            <a:r>
              <a:rPr lang="zh-CN" altLang="en-US" dirty="0" smtClean="0"/>
              <a:t>、 </a:t>
            </a:r>
            <a:r>
              <a:rPr lang="zh-CN" altLang="en-US" sz="2800" dirty="0" smtClean="0"/>
              <a:t>施工准备阶段监理控制要点</a:t>
            </a:r>
            <a:endParaRPr lang="en-US" altLang="zh-CN" sz="2800" dirty="0" smtClean="0"/>
          </a:p>
          <a:p>
            <a:pPr marL="0" indent="0">
              <a:buNone/>
            </a:pPr>
            <a:r>
              <a:rPr lang="en-US" altLang="zh-CN" sz="2800" dirty="0" smtClean="0"/>
              <a:t>2</a:t>
            </a:r>
            <a:r>
              <a:rPr lang="zh-CN" altLang="en-US" sz="2800" dirty="0" smtClean="0"/>
              <a:t>、施工阶段监理控制要点</a:t>
            </a:r>
            <a:endParaRPr lang="en-US" altLang="zh-CN" sz="2800" dirty="0" smtClean="0"/>
          </a:p>
          <a:p>
            <a:pPr marL="0" indent="0">
              <a:buNone/>
            </a:pPr>
            <a:r>
              <a:rPr lang="en-US" altLang="zh-CN" sz="2800" dirty="0" smtClean="0"/>
              <a:t>3</a:t>
            </a:r>
            <a:r>
              <a:rPr lang="zh-CN" altLang="en-US" sz="2800" dirty="0" smtClean="0"/>
              <a:t>、施工完毕阶段监理控制要点</a:t>
            </a:r>
            <a:endParaRPr lang="zh-CN" altLang="en-US" sz="2800" dirty="0"/>
          </a:p>
        </p:txBody>
      </p:sp>
    </p:spTree>
    <p:extLst>
      <p:ext uri="{BB962C8B-B14F-4D97-AF65-F5344CB8AC3E}">
        <p14:creationId xmlns:p14="http://schemas.microsoft.com/office/powerpoint/2010/main" val="1886129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1</a:t>
            </a:r>
            <a:r>
              <a:rPr lang="zh-CN" altLang="en-US" sz="3600" dirty="0" smtClean="0"/>
              <a:t>、施工准备阶段监理控制要点</a:t>
            </a:r>
            <a:endParaRPr lang="zh-CN" altLang="en-US" sz="3600" dirty="0"/>
          </a:p>
        </p:txBody>
      </p:sp>
      <p:sp>
        <p:nvSpPr>
          <p:cNvPr id="3" name="内容占位符 2"/>
          <p:cNvSpPr>
            <a:spLocks noGrp="1"/>
          </p:cNvSpPr>
          <p:nvPr>
            <p:ph idx="1"/>
          </p:nvPr>
        </p:nvSpPr>
        <p:spPr/>
        <p:txBody>
          <a:bodyPr/>
          <a:lstStyle/>
          <a:p>
            <a:pPr marL="0" indent="0">
              <a:buNone/>
            </a:pPr>
            <a:r>
              <a:rPr lang="en-US" altLang="zh-CN" dirty="0" smtClean="0"/>
              <a:t>1</a:t>
            </a:r>
            <a:r>
              <a:rPr lang="zh-CN" altLang="en-US" dirty="0"/>
              <a:t>）</a:t>
            </a:r>
            <a:r>
              <a:rPr lang="zh-CN" altLang="zh-CN" dirty="0" smtClean="0"/>
              <a:t>监理</a:t>
            </a:r>
            <a:r>
              <a:rPr lang="zh-CN" altLang="zh-CN" dirty="0"/>
              <a:t>人员应认真复核正式批准的施工图纸、了解工程的主要技术标准、图纸、资料是否齐全、清楚，工程数量有无误差及其它漏项，发现错误，及时书面报告项目总监理工程师。</a:t>
            </a:r>
          </a:p>
          <a:p>
            <a:pPr marL="0" indent="0">
              <a:buNone/>
            </a:pPr>
            <a:r>
              <a:rPr lang="en-US" altLang="zh-CN" dirty="0" smtClean="0"/>
              <a:t>2</a:t>
            </a:r>
            <a:r>
              <a:rPr lang="zh-CN" altLang="en-US" dirty="0"/>
              <a:t>）</a:t>
            </a:r>
            <a:r>
              <a:rPr lang="zh-CN" altLang="zh-CN" dirty="0" smtClean="0"/>
              <a:t>监理</a:t>
            </a:r>
            <a:r>
              <a:rPr lang="zh-CN" altLang="zh-CN" dirty="0"/>
              <a:t>人员应参与建设单位组织的设计技术交底会议。了解设计意图、施工技术要求、施工现场条件、既有设备状况等。</a:t>
            </a:r>
          </a:p>
          <a:p>
            <a:pPr marL="0" indent="0">
              <a:buNone/>
            </a:pPr>
            <a:r>
              <a:rPr lang="en-US" altLang="zh-CN" dirty="0" smtClean="0"/>
              <a:t>3</a:t>
            </a:r>
            <a:r>
              <a:rPr lang="zh-CN" altLang="en-US" dirty="0"/>
              <a:t>）</a:t>
            </a:r>
            <a:r>
              <a:rPr lang="zh-CN" altLang="zh-CN" dirty="0" smtClean="0"/>
              <a:t>监理</a:t>
            </a:r>
            <a:r>
              <a:rPr lang="zh-CN" altLang="zh-CN" dirty="0"/>
              <a:t>人员应参与建设单位组织的施工现场踏勘，复核测量及现场调查资料；</a:t>
            </a:r>
          </a:p>
          <a:p>
            <a:pPr marL="0" indent="0">
              <a:buNone/>
            </a:pPr>
            <a:endParaRPr lang="zh-CN" altLang="en-US" dirty="0"/>
          </a:p>
        </p:txBody>
      </p:sp>
    </p:spTree>
    <p:extLst>
      <p:ext uri="{BB962C8B-B14F-4D97-AF65-F5344CB8AC3E}">
        <p14:creationId xmlns:p14="http://schemas.microsoft.com/office/powerpoint/2010/main" val="1266573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1</a:t>
            </a:r>
            <a:r>
              <a:rPr lang="zh-CN" altLang="en-US" sz="3600" dirty="0" smtClean="0"/>
              <a:t>、施工准备</a:t>
            </a:r>
            <a:r>
              <a:rPr lang="zh-CN" altLang="en-US" sz="3600" dirty="0"/>
              <a:t>阶段监理控制要点</a:t>
            </a:r>
          </a:p>
        </p:txBody>
      </p:sp>
      <p:sp>
        <p:nvSpPr>
          <p:cNvPr id="3" name="内容占位符 2"/>
          <p:cNvSpPr>
            <a:spLocks noGrp="1"/>
          </p:cNvSpPr>
          <p:nvPr>
            <p:ph idx="1"/>
          </p:nvPr>
        </p:nvSpPr>
        <p:spPr/>
        <p:txBody>
          <a:bodyPr/>
          <a:lstStyle/>
          <a:p>
            <a:pPr marL="0" indent="0">
              <a:buNone/>
            </a:pPr>
            <a:r>
              <a:rPr lang="en-US" altLang="zh-CN" b="1" dirty="0" smtClean="0"/>
              <a:t>4</a:t>
            </a:r>
            <a:r>
              <a:rPr lang="zh-CN" altLang="en-US" dirty="0"/>
              <a:t>）</a:t>
            </a:r>
            <a:r>
              <a:rPr lang="zh-CN" altLang="zh-CN" dirty="0" smtClean="0"/>
              <a:t>监理</a:t>
            </a:r>
            <a:r>
              <a:rPr lang="zh-CN" altLang="zh-CN" dirty="0"/>
              <a:t>应审查施工单位的上报的营业线及邻近营业线施工方案、过渡方案及施工安全专项方案。施工方案由施工单位制定，先报项目管理机构预审，再报铁路局相关业务处室，由铁路局主管处</a:t>
            </a:r>
            <a:r>
              <a:rPr lang="zh-CN" altLang="zh-CN" dirty="0" smtClean="0"/>
              <a:t>室负责</a:t>
            </a:r>
            <a:r>
              <a:rPr lang="zh-CN" altLang="zh-CN" dirty="0"/>
              <a:t>组织审查，初步确定施工等级。</a:t>
            </a:r>
          </a:p>
          <a:p>
            <a:r>
              <a:rPr lang="zh-CN" altLang="zh-CN" b="1" dirty="0"/>
              <a:t>①营业线施工方案应包括：施工项目及负责人、作业内容、地点和时间、影响及限速范围、设备变化、施工方式及流程、施工过渡方案、施工组织、施工安全和质量保证措施、施工防护方法、列车运行条件、验收安排、应急预案等基本内容。</a:t>
            </a:r>
          </a:p>
          <a:p>
            <a:endParaRPr lang="zh-CN" altLang="en-US" dirty="0"/>
          </a:p>
        </p:txBody>
      </p:sp>
    </p:spTree>
    <p:extLst>
      <p:ext uri="{BB962C8B-B14F-4D97-AF65-F5344CB8AC3E}">
        <p14:creationId xmlns:p14="http://schemas.microsoft.com/office/powerpoint/2010/main" val="2093384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1</a:t>
            </a:r>
            <a:r>
              <a:rPr lang="zh-CN" altLang="en-US" sz="3600" dirty="0" smtClean="0"/>
              <a:t>、施工准备</a:t>
            </a:r>
            <a:r>
              <a:rPr lang="zh-CN" altLang="en-US" sz="3600" dirty="0"/>
              <a:t>阶段监理控制要点</a:t>
            </a:r>
          </a:p>
        </p:txBody>
      </p:sp>
      <p:sp>
        <p:nvSpPr>
          <p:cNvPr id="3" name="内容占位符 2"/>
          <p:cNvSpPr>
            <a:spLocks noGrp="1"/>
          </p:cNvSpPr>
          <p:nvPr>
            <p:ph idx="1"/>
          </p:nvPr>
        </p:nvSpPr>
        <p:spPr/>
        <p:txBody>
          <a:bodyPr/>
          <a:lstStyle/>
          <a:p>
            <a:r>
              <a:rPr lang="zh-CN" altLang="zh-CN" b="1" dirty="0"/>
              <a:t>②邻近营业线施工方案包括：工程概况、施工项目及负责人、作业内容、地点和时间、对既有设备影响范围及程度、既有设备迁改或防护措施、施工方式及流程、不同施工阶段的安全重点及拟采取的安全措施、不同施工阶段的施工类别和施工组织、大型施工机械、物理隔离防护措施、应急预案、施工防护方法等基本内容。</a:t>
            </a:r>
            <a:endParaRPr lang="zh-CN" altLang="zh-CN" dirty="0"/>
          </a:p>
          <a:p>
            <a:r>
              <a:rPr lang="zh-CN" altLang="zh-CN" b="1" dirty="0"/>
              <a:t>③邻近营业线施工方案实行动态修订、动态审核且审核有效期为一年。</a:t>
            </a:r>
            <a:endParaRPr lang="zh-CN" altLang="zh-CN" dirty="0"/>
          </a:p>
          <a:p>
            <a:endParaRPr lang="zh-CN" altLang="en-US" dirty="0"/>
          </a:p>
        </p:txBody>
      </p:sp>
    </p:spTree>
    <p:extLst>
      <p:ext uri="{BB962C8B-B14F-4D97-AF65-F5344CB8AC3E}">
        <p14:creationId xmlns:p14="http://schemas.microsoft.com/office/powerpoint/2010/main" val="7701138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1</a:t>
            </a:r>
            <a:r>
              <a:rPr lang="zh-CN" altLang="en-US" sz="3600" dirty="0" smtClean="0"/>
              <a:t>、施工准备</a:t>
            </a:r>
            <a:r>
              <a:rPr lang="zh-CN" altLang="en-US" sz="3600" dirty="0"/>
              <a:t>阶段监理控制要点</a:t>
            </a:r>
          </a:p>
        </p:txBody>
      </p:sp>
      <p:sp>
        <p:nvSpPr>
          <p:cNvPr id="3" name="内容占位符 2"/>
          <p:cNvSpPr>
            <a:spLocks noGrp="1"/>
          </p:cNvSpPr>
          <p:nvPr>
            <p:ph idx="1"/>
          </p:nvPr>
        </p:nvSpPr>
        <p:spPr>
          <a:xfrm>
            <a:off x="467544" y="1844824"/>
            <a:ext cx="7787208" cy="4013800"/>
          </a:xfrm>
        </p:spPr>
        <p:txBody>
          <a:bodyPr>
            <a:normAutofit fontScale="92500" lnSpcReduction="10000"/>
          </a:bodyPr>
          <a:lstStyle/>
          <a:p>
            <a:pPr marL="0" indent="0">
              <a:buNone/>
            </a:pPr>
            <a:r>
              <a:rPr lang="en-US" altLang="zh-CN" b="1" dirty="0" smtClean="0"/>
              <a:t>5</a:t>
            </a:r>
            <a:r>
              <a:rPr lang="zh-CN" altLang="en-US" b="1" dirty="0"/>
              <a:t>）</a:t>
            </a:r>
            <a:r>
              <a:rPr lang="zh-CN" altLang="zh-CN" dirty="0" smtClean="0"/>
              <a:t>营业</a:t>
            </a:r>
            <a:r>
              <a:rPr lang="zh-CN" altLang="zh-CN" dirty="0"/>
              <a:t>线及邻近营业线施工方案审核通过后，施工单位应与设备管理单位和行车组织单位按施工项目分别签订施工安全协议。施工安全协议的基本内容应包括：</a:t>
            </a:r>
            <a:r>
              <a:rPr lang="zh-CN" altLang="zh-CN" b="1" dirty="0"/>
              <a:t>①工程概况（施工项目、作业内容、地点和时间、影响范围）；②施工责任地段和期限；③双方所遵循的技术标准、规程和规范；④安全防护内容、措施及专业结合部安全分工；⑤双方安全责任、权利和义务（包括共同安全责任和双方各自安全职责）；⑥违约责任和经济赔偿办法（包括发生铁路交通责任事故时双方所承担的法律责任）；⑦安全监督检查和基建、更新改造项目配合费用；⑧法律法规规定的其他内容。</a:t>
            </a:r>
            <a:endParaRPr lang="zh-CN" altLang="zh-CN" dirty="0"/>
          </a:p>
          <a:p>
            <a:endParaRPr lang="zh-CN" altLang="en-US" dirty="0"/>
          </a:p>
        </p:txBody>
      </p:sp>
    </p:spTree>
    <p:extLst>
      <p:ext uri="{BB962C8B-B14F-4D97-AF65-F5344CB8AC3E}">
        <p14:creationId xmlns:p14="http://schemas.microsoft.com/office/powerpoint/2010/main" val="3272966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1</a:t>
            </a:r>
            <a:r>
              <a:rPr lang="zh-CN" altLang="en-US" sz="3600" dirty="0" smtClean="0"/>
              <a:t>、施工准备</a:t>
            </a:r>
            <a:r>
              <a:rPr lang="zh-CN" altLang="en-US" sz="3600" dirty="0"/>
              <a:t>阶段监理控制要点</a:t>
            </a:r>
          </a:p>
        </p:txBody>
      </p:sp>
      <p:sp>
        <p:nvSpPr>
          <p:cNvPr id="3" name="内容占位符 2"/>
          <p:cNvSpPr>
            <a:spLocks noGrp="1"/>
          </p:cNvSpPr>
          <p:nvPr>
            <p:ph idx="1"/>
          </p:nvPr>
        </p:nvSpPr>
        <p:spPr/>
        <p:txBody>
          <a:bodyPr/>
          <a:lstStyle/>
          <a:p>
            <a:pPr marL="0" indent="0">
              <a:buNone/>
            </a:pPr>
            <a:r>
              <a:rPr lang="en-US" altLang="zh-CN" dirty="0" smtClean="0"/>
              <a:t>6</a:t>
            </a:r>
            <a:r>
              <a:rPr lang="zh-CN" altLang="en-US" dirty="0"/>
              <a:t>）</a:t>
            </a:r>
            <a:r>
              <a:rPr lang="zh-CN" altLang="zh-CN" dirty="0" smtClean="0"/>
              <a:t>监理</a:t>
            </a:r>
            <a:r>
              <a:rPr lang="zh-CN" altLang="zh-CN" dirty="0"/>
              <a:t>人员应检查施工单位的管理体系，主要包括以下内容：</a:t>
            </a:r>
          </a:p>
          <a:p>
            <a:r>
              <a:rPr lang="zh-CN" altLang="zh-CN" dirty="0"/>
              <a:t>①检查施工单位组织机构和管理人员的配备是否满足施工需要；</a:t>
            </a:r>
          </a:p>
          <a:p>
            <a:r>
              <a:rPr lang="zh-CN" altLang="zh-CN" dirty="0"/>
              <a:t>②检查各项管理制度是否健全、有无缺失；</a:t>
            </a:r>
          </a:p>
          <a:p>
            <a:r>
              <a:rPr lang="zh-CN" altLang="zh-CN" dirty="0"/>
              <a:t>③检查施工人员营业线施工安全教育情况及各种施工人员持证上岗情况；</a:t>
            </a:r>
          </a:p>
          <a:p>
            <a:r>
              <a:rPr lang="zh-CN" altLang="zh-CN" dirty="0"/>
              <a:t>④检查发现的问题书面通知施工方进行整改并回复。</a:t>
            </a:r>
          </a:p>
          <a:p>
            <a:endParaRPr lang="zh-CN" altLang="en-US" dirty="0"/>
          </a:p>
        </p:txBody>
      </p:sp>
    </p:spTree>
    <p:extLst>
      <p:ext uri="{BB962C8B-B14F-4D97-AF65-F5344CB8AC3E}">
        <p14:creationId xmlns:p14="http://schemas.microsoft.com/office/powerpoint/2010/main" val="34792551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2</a:t>
            </a:r>
            <a:r>
              <a:rPr lang="zh-CN" altLang="en-US" sz="3600" dirty="0" smtClean="0"/>
              <a:t>、施工阶段监理控制重点</a:t>
            </a:r>
            <a:endParaRPr lang="zh-CN" altLang="en-US" sz="3600" dirty="0"/>
          </a:p>
        </p:txBody>
      </p:sp>
      <p:sp>
        <p:nvSpPr>
          <p:cNvPr id="3" name="内容占位符 2"/>
          <p:cNvSpPr>
            <a:spLocks noGrp="1"/>
          </p:cNvSpPr>
          <p:nvPr>
            <p:ph idx="1"/>
          </p:nvPr>
        </p:nvSpPr>
        <p:spPr/>
        <p:txBody>
          <a:bodyPr>
            <a:normAutofit fontScale="92500"/>
          </a:bodyPr>
          <a:lstStyle/>
          <a:p>
            <a:pPr marL="0" indent="0">
              <a:buNone/>
            </a:pPr>
            <a:r>
              <a:rPr lang="en-US" altLang="zh-CN" dirty="0" smtClean="0"/>
              <a:t>1</a:t>
            </a:r>
            <a:r>
              <a:rPr lang="zh-CN" altLang="en-US" dirty="0" smtClean="0"/>
              <a:t>）</a:t>
            </a:r>
            <a:r>
              <a:rPr lang="zh-CN" altLang="zh-CN" dirty="0" smtClean="0"/>
              <a:t>营业</a:t>
            </a:r>
            <a:r>
              <a:rPr lang="zh-CN" altLang="zh-CN" dirty="0"/>
              <a:t>线Ⅰ、Ⅱ级施工，由总监或分管副总监参加施工领导小组工作并参与点前会议；</a:t>
            </a:r>
          </a:p>
          <a:p>
            <a:pPr marL="0" indent="0">
              <a:buNone/>
            </a:pPr>
            <a:r>
              <a:rPr lang="en-US" altLang="zh-CN" dirty="0" smtClean="0"/>
              <a:t>2</a:t>
            </a:r>
            <a:r>
              <a:rPr lang="zh-CN" altLang="en-US" dirty="0" smtClean="0"/>
              <a:t>）</a:t>
            </a:r>
            <a:r>
              <a:rPr lang="zh-CN" altLang="zh-CN" dirty="0" smtClean="0"/>
              <a:t>营业</a:t>
            </a:r>
            <a:r>
              <a:rPr lang="zh-CN" altLang="zh-CN" dirty="0"/>
              <a:t>线Ⅰ、Ⅱ级封锁施工。项目总监及监理工程师必须到施工项目现场进行监督并承担监管责任。在实施监理工作过程中，发现安全质量隐患，要求施工单位立即整改。情况严重的，要求施工单位停工整改并及时向施工领导小组负责人报告；</a:t>
            </a:r>
          </a:p>
          <a:p>
            <a:pPr marL="0" indent="0">
              <a:buNone/>
            </a:pPr>
            <a:r>
              <a:rPr lang="en-US" altLang="zh-CN" dirty="0" smtClean="0"/>
              <a:t>3</a:t>
            </a:r>
            <a:r>
              <a:rPr lang="zh-CN" altLang="en-US" dirty="0" smtClean="0"/>
              <a:t>）</a:t>
            </a:r>
            <a:r>
              <a:rPr lang="zh-CN" altLang="zh-CN" dirty="0" smtClean="0"/>
              <a:t>封锁</a:t>
            </a:r>
            <a:r>
              <a:rPr lang="zh-CN" altLang="zh-CN" dirty="0"/>
              <a:t>施工前会同设备管理单位，施工负责人对施工现场和既有行车设备进行调查，并做好记录；</a:t>
            </a:r>
          </a:p>
          <a:p>
            <a:pPr marL="0" indent="0">
              <a:buNone/>
            </a:pPr>
            <a:r>
              <a:rPr lang="en-US" altLang="zh-CN" dirty="0" smtClean="0"/>
              <a:t>4</a:t>
            </a:r>
            <a:r>
              <a:rPr lang="zh-CN" altLang="en-US" dirty="0" smtClean="0"/>
              <a:t>）</a:t>
            </a:r>
            <a:r>
              <a:rPr lang="zh-CN" altLang="zh-CN" dirty="0" smtClean="0"/>
              <a:t>因</a:t>
            </a:r>
            <a:r>
              <a:rPr lang="zh-CN" altLang="zh-CN" dirty="0"/>
              <a:t>施工需要临时拆除封闭网时，施工单位必须报请设备管理单位同意，并设置临时防护设施和派专人昼夜看守；</a:t>
            </a:r>
          </a:p>
          <a:p>
            <a:endParaRPr lang="zh-CN" altLang="en-US" dirty="0"/>
          </a:p>
        </p:txBody>
      </p:sp>
    </p:spTree>
    <p:extLst>
      <p:ext uri="{BB962C8B-B14F-4D97-AF65-F5344CB8AC3E}">
        <p14:creationId xmlns:p14="http://schemas.microsoft.com/office/powerpoint/2010/main" val="4083236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2</a:t>
            </a:r>
            <a:r>
              <a:rPr lang="zh-CN" altLang="en-US" sz="3600" dirty="0" smtClean="0"/>
              <a:t>、施工</a:t>
            </a:r>
            <a:r>
              <a:rPr lang="zh-CN" altLang="en-US" sz="3600" dirty="0"/>
              <a:t>阶段监理控制重点</a:t>
            </a:r>
          </a:p>
        </p:txBody>
      </p:sp>
      <p:sp>
        <p:nvSpPr>
          <p:cNvPr id="3" name="内容占位符 2"/>
          <p:cNvSpPr>
            <a:spLocks noGrp="1"/>
          </p:cNvSpPr>
          <p:nvPr>
            <p:ph idx="1"/>
          </p:nvPr>
        </p:nvSpPr>
        <p:spPr/>
        <p:txBody>
          <a:bodyPr>
            <a:normAutofit fontScale="85000" lnSpcReduction="20000"/>
          </a:bodyPr>
          <a:lstStyle/>
          <a:p>
            <a:pPr marL="0" indent="0">
              <a:buNone/>
            </a:pPr>
            <a:r>
              <a:rPr lang="en-US" altLang="zh-CN" dirty="0" smtClean="0"/>
              <a:t>5</a:t>
            </a:r>
            <a:r>
              <a:rPr lang="zh-CN" altLang="en-US" dirty="0" smtClean="0"/>
              <a:t>）</a:t>
            </a:r>
            <a:r>
              <a:rPr lang="zh-CN" altLang="zh-CN" dirty="0" smtClean="0"/>
              <a:t>防止</a:t>
            </a:r>
            <a:r>
              <a:rPr lang="zh-CN" altLang="zh-CN" dirty="0"/>
              <a:t>施工挖断电缆，施工单位必须做到；</a:t>
            </a:r>
          </a:p>
          <a:p>
            <a:r>
              <a:rPr lang="zh-CN" altLang="zh-CN" dirty="0"/>
              <a:t>①施工单位在既有线两侧开挖基坑、沟槽施工前必须与设备单位签定安全配合协议，并经上级主管部门、局安监室审批。</a:t>
            </a:r>
          </a:p>
          <a:p>
            <a:r>
              <a:rPr lang="zh-CN" altLang="zh-CN" dirty="0"/>
              <a:t>②施工单位在既有线开挖基坑、沟槽施工前必须主动向设备管理单位调查，了解作业范围的缆线、管道数量、埋深、径路等基本情况，并根据现场情况制定严格完善的安全保障措施。</a:t>
            </a:r>
          </a:p>
          <a:p>
            <a:r>
              <a:rPr lang="zh-CN" altLang="zh-CN" dirty="0"/>
              <a:t>③施工单位应在施工前</a:t>
            </a:r>
            <a:r>
              <a:rPr lang="en-US" altLang="zh-CN" dirty="0"/>
              <a:t>3</a:t>
            </a:r>
            <a:r>
              <a:rPr lang="zh-CN" altLang="zh-CN" dirty="0"/>
              <a:t>天，通知设备管理单位明确开工时间、准确地点、施工计划及影响范围。</a:t>
            </a:r>
          </a:p>
          <a:p>
            <a:r>
              <a:rPr lang="zh-CN" altLang="zh-CN" dirty="0"/>
              <a:t>④在站场、既有线两侧开挖基坑沟槽时，必须先进行人工开挖探槽。</a:t>
            </a:r>
          </a:p>
          <a:p>
            <a:r>
              <a:rPr lang="zh-CN" altLang="zh-CN" dirty="0"/>
              <a:t>⑤探槽开挖必须有设备管理单位监护人员到场，缆线管道防护方式必须经设备管理单位安全监护人员同意。</a:t>
            </a:r>
          </a:p>
          <a:p>
            <a:r>
              <a:rPr lang="zh-CN" altLang="zh-CN" dirty="0"/>
              <a:t>⑥缆线、管道在探明并采取保护措施后，设备管理单位监护人员签认确无其他缆线、管道后方可申请施工。</a:t>
            </a:r>
          </a:p>
          <a:p>
            <a:endParaRPr lang="zh-CN" altLang="en-US" dirty="0"/>
          </a:p>
        </p:txBody>
      </p:sp>
    </p:spTree>
    <p:extLst>
      <p:ext uri="{BB962C8B-B14F-4D97-AF65-F5344CB8AC3E}">
        <p14:creationId xmlns:p14="http://schemas.microsoft.com/office/powerpoint/2010/main" val="742880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764704"/>
            <a:ext cx="8229600" cy="1143000"/>
          </a:xfrm>
        </p:spPr>
        <p:txBody>
          <a:bodyPr>
            <a:normAutofit/>
          </a:bodyPr>
          <a:lstStyle/>
          <a:p>
            <a:r>
              <a:rPr lang="en-US" altLang="zh-CN" sz="3600" dirty="0" smtClean="0"/>
              <a:t>2</a:t>
            </a:r>
            <a:r>
              <a:rPr lang="zh-CN" altLang="en-US" sz="3600" dirty="0" smtClean="0"/>
              <a:t>、施工</a:t>
            </a:r>
            <a:r>
              <a:rPr lang="zh-CN" altLang="en-US" sz="3600" dirty="0"/>
              <a:t>阶段监理控制重点</a:t>
            </a:r>
          </a:p>
        </p:txBody>
      </p:sp>
      <p:sp>
        <p:nvSpPr>
          <p:cNvPr id="3" name="内容占位符 2"/>
          <p:cNvSpPr>
            <a:spLocks noGrp="1"/>
          </p:cNvSpPr>
          <p:nvPr>
            <p:ph idx="1"/>
          </p:nvPr>
        </p:nvSpPr>
        <p:spPr/>
        <p:txBody>
          <a:bodyPr>
            <a:normAutofit fontScale="92500" lnSpcReduction="10000"/>
          </a:bodyPr>
          <a:lstStyle/>
          <a:p>
            <a:pPr marL="0" indent="0">
              <a:buNone/>
            </a:pPr>
            <a:r>
              <a:rPr lang="en-US" altLang="zh-CN" b="1" dirty="0" smtClean="0"/>
              <a:t>6</a:t>
            </a:r>
            <a:r>
              <a:rPr lang="zh-CN" altLang="en-US" b="1" dirty="0" smtClean="0"/>
              <a:t>、</a:t>
            </a:r>
            <a:r>
              <a:rPr lang="zh-CN" altLang="zh-CN" b="1" dirty="0" smtClean="0"/>
              <a:t>监理</a:t>
            </a:r>
            <a:r>
              <a:rPr lang="zh-CN" altLang="zh-CN" b="1" dirty="0"/>
              <a:t>应检查大型施工机械使用及监护情况</a:t>
            </a:r>
            <a:endParaRPr lang="zh-CN" altLang="zh-CN" dirty="0"/>
          </a:p>
          <a:p>
            <a:r>
              <a:rPr lang="zh-CN" altLang="zh-CN" b="1" dirty="0"/>
              <a:t>①营业线及邻近营业线施工使用的大型机械必须建立进场大机台账，设立“设备标识牌”。标明设备名称、规格型号、年检时间、使用状态、进场时间、工地标号、操作人员和防护人员等要素；每台大机应建立《机械施工日志》，记录当日大机操作人、作业时间、地点、施工内容、工作量、大机状态等事项。</a:t>
            </a:r>
            <a:endParaRPr lang="zh-CN" altLang="zh-CN" dirty="0"/>
          </a:p>
          <a:p>
            <a:r>
              <a:rPr lang="zh-CN" altLang="zh-CN" b="1" dirty="0"/>
              <a:t>②施工单位应对大机操作人员进行营业线及邻近营业线施工安全知识培训并考试，凭《特种作业操作资格证书》和安全知识考试合格成绩，由施工单位项目部建立统一台账，发放大机操作上岗证（上岗证要有照片、年龄、姓名、操作机械名称、有效期等要素），报监理单位审核、留存。</a:t>
            </a:r>
            <a:endParaRPr lang="zh-CN" altLang="zh-CN" dirty="0"/>
          </a:p>
          <a:p>
            <a:endParaRPr lang="zh-CN" altLang="en-US" dirty="0"/>
          </a:p>
        </p:txBody>
      </p:sp>
    </p:spTree>
    <p:extLst>
      <p:ext uri="{BB962C8B-B14F-4D97-AF65-F5344CB8AC3E}">
        <p14:creationId xmlns:p14="http://schemas.microsoft.com/office/powerpoint/2010/main" val="2518509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idx="1"/>
          </p:nvPr>
        </p:nvSpPr>
        <p:spPr/>
        <p:txBody>
          <a:bodyPr/>
          <a:lstStyle/>
          <a:p>
            <a:pPr lvl="0"/>
            <a:r>
              <a:rPr lang="zh-CN" altLang="en-US" dirty="0" smtClean="0"/>
              <a:t>一、</a:t>
            </a:r>
            <a:r>
              <a:rPr lang="zh-CN" altLang="zh-CN" b="1" dirty="0"/>
              <a:t>营业线及邻近营业线施工的定义</a:t>
            </a:r>
            <a:endParaRPr lang="zh-CN" altLang="zh-CN" dirty="0"/>
          </a:p>
          <a:p>
            <a:pPr lvl="0"/>
            <a:r>
              <a:rPr lang="zh-CN" altLang="en-US" dirty="0" smtClean="0"/>
              <a:t>二、</a:t>
            </a:r>
            <a:r>
              <a:rPr lang="zh-CN" altLang="zh-CN" b="1" dirty="0"/>
              <a:t>营业线及邻近营业线施工的分类</a:t>
            </a:r>
            <a:endParaRPr lang="zh-CN" altLang="zh-CN" dirty="0"/>
          </a:p>
          <a:p>
            <a:r>
              <a:rPr lang="zh-CN" altLang="zh-CN" b="1" dirty="0" smtClean="0"/>
              <a:t>三</a:t>
            </a:r>
            <a:r>
              <a:rPr lang="zh-CN" altLang="zh-CN" b="1" dirty="0"/>
              <a:t>、营业线及邻近营业线施工安全监理控制</a:t>
            </a:r>
            <a:r>
              <a:rPr lang="zh-CN" altLang="zh-CN" b="1" dirty="0" smtClean="0"/>
              <a:t>要点</a:t>
            </a:r>
            <a:endParaRPr lang="en-US" altLang="zh-CN" b="1" dirty="0" smtClean="0"/>
          </a:p>
          <a:p>
            <a:r>
              <a:rPr lang="zh-CN" altLang="en-US" b="1" dirty="0" smtClean="0"/>
              <a:t>四、心得及体会</a:t>
            </a:r>
            <a:endParaRPr lang="zh-CN" altLang="zh-CN" dirty="0"/>
          </a:p>
          <a:p>
            <a:endParaRPr lang="zh-CN" altLang="en-US" dirty="0"/>
          </a:p>
        </p:txBody>
      </p:sp>
    </p:spTree>
    <p:extLst>
      <p:ext uri="{BB962C8B-B14F-4D97-AF65-F5344CB8AC3E}">
        <p14:creationId xmlns:p14="http://schemas.microsoft.com/office/powerpoint/2010/main" val="20364232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2</a:t>
            </a:r>
            <a:r>
              <a:rPr lang="zh-CN" altLang="en-US" sz="3600" dirty="0" smtClean="0"/>
              <a:t>、施工</a:t>
            </a:r>
            <a:r>
              <a:rPr lang="zh-CN" altLang="en-US" sz="3600" dirty="0"/>
              <a:t>阶段监理控制重点</a:t>
            </a:r>
          </a:p>
        </p:txBody>
      </p:sp>
      <p:sp>
        <p:nvSpPr>
          <p:cNvPr id="3" name="内容占位符 2"/>
          <p:cNvSpPr>
            <a:spLocks noGrp="1"/>
          </p:cNvSpPr>
          <p:nvPr>
            <p:ph idx="1"/>
          </p:nvPr>
        </p:nvSpPr>
        <p:spPr/>
        <p:txBody>
          <a:bodyPr>
            <a:normAutofit fontScale="77500" lnSpcReduction="20000"/>
          </a:bodyPr>
          <a:lstStyle/>
          <a:p>
            <a:r>
              <a:rPr lang="zh-CN" altLang="zh-CN" b="1" dirty="0"/>
              <a:t>③监理单位应按规定组织好大机“三会制度”。即大机作业班前协调会、大机作业现场交底会和大机作业施工总结会，建立大机作业“三会”专项记录，详实记录会议内容。</a:t>
            </a:r>
            <a:endParaRPr lang="zh-CN" altLang="zh-CN" dirty="0"/>
          </a:p>
          <a:p>
            <a:r>
              <a:rPr lang="zh-CN" altLang="zh-CN" b="1" dirty="0"/>
              <a:t>大机作业班前协调会：施工前一日由现场监理组织召开，由施工负责人布置施工任务、明确施工内容、地点、大机使用、作业人员分工等内容，并对作业人员进行班前安全教育。</a:t>
            </a:r>
            <a:endParaRPr lang="zh-CN" altLang="zh-CN" dirty="0"/>
          </a:p>
          <a:p>
            <a:r>
              <a:rPr lang="zh-CN" altLang="zh-CN" b="1" dirty="0"/>
              <a:t>大机作业现场交底会：施工开始前，由现场监理牵头组织施工现场负责人、现场防护员、大机操作员、大机防护员、大机审核员和设备管理单位监护人员召开。由施工单位负责人对每台大机的作业项目、活动范围、行走路线、掉头位置、大机伸臂活动的水平垂直限界、息工停放位置、作业防护注意事项注意明确，并共同签认《大型机械施工联签单》。</a:t>
            </a:r>
            <a:endParaRPr lang="zh-CN" altLang="zh-CN" dirty="0"/>
          </a:p>
          <a:p>
            <a:r>
              <a:rPr lang="zh-CN" altLang="zh-CN" b="1" dirty="0"/>
              <a:t>大机作业施工总结会：施工结束后，由现场监理坐直施工现场负责人、防护员、大机操作员和设备管理单位监护人员召开。对当日施工安全监控过程中存在的问题进行点评并提出整改要求。</a:t>
            </a:r>
            <a:endParaRPr lang="zh-CN" altLang="zh-CN" dirty="0"/>
          </a:p>
          <a:p>
            <a:endParaRPr lang="zh-CN" altLang="en-US" dirty="0"/>
          </a:p>
        </p:txBody>
      </p:sp>
    </p:spTree>
    <p:extLst>
      <p:ext uri="{BB962C8B-B14F-4D97-AF65-F5344CB8AC3E}">
        <p14:creationId xmlns:p14="http://schemas.microsoft.com/office/powerpoint/2010/main" val="24969582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2</a:t>
            </a:r>
            <a:r>
              <a:rPr lang="zh-CN" altLang="en-US" sz="3600" dirty="0" smtClean="0"/>
              <a:t>、施工</a:t>
            </a:r>
            <a:r>
              <a:rPr lang="zh-CN" altLang="en-US" sz="3600" dirty="0"/>
              <a:t>阶段监理控制重点</a:t>
            </a:r>
          </a:p>
        </p:txBody>
      </p:sp>
      <p:sp>
        <p:nvSpPr>
          <p:cNvPr id="3" name="内容占位符 2"/>
          <p:cNvSpPr>
            <a:spLocks noGrp="1"/>
          </p:cNvSpPr>
          <p:nvPr>
            <p:ph idx="1"/>
          </p:nvPr>
        </p:nvSpPr>
        <p:spPr/>
        <p:txBody>
          <a:bodyPr/>
          <a:lstStyle/>
          <a:p>
            <a:r>
              <a:rPr lang="zh-CN" altLang="zh-CN" b="1" dirty="0"/>
              <a:t>④严格执行“五个一”即一机、一人（专职防护）、一本（机械施工日志）、一牌（设备标识牌）、一证（机械操作证）。</a:t>
            </a:r>
            <a:endParaRPr lang="zh-CN" altLang="zh-CN" dirty="0"/>
          </a:p>
          <a:p>
            <a:r>
              <a:rPr lang="zh-CN" altLang="zh-CN" b="1" dirty="0"/>
              <a:t>⑤严格执行施工机械联签单制度，联签完成手续齐备方准动用机械。</a:t>
            </a:r>
            <a:endParaRPr lang="zh-CN" altLang="zh-CN" dirty="0"/>
          </a:p>
          <a:p>
            <a:r>
              <a:rPr lang="zh-CN" altLang="zh-CN" b="1" dirty="0"/>
              <a:t>⑥现场监理至少每隔</a:t>
            </a:r>
            <a:r>
              <a:rPr lang="en-US" altLang="zh-CN" b="1" dirty="0"/>
              <a:t>2</a:t>
            </a:r>
            <a:r>
              <a:rPr lang="zh-CN" altLang="zh-CN" b="1" dirty="0"/>
              <a:t>小时对施工现场大机管理进行一次检查，检查情况记录在监理日记中备查。检查重点为：现场施工负责人是否在岗，现场防护员及大机监护人员是否在岗履职，设备管理单位监控人员是否在岗，列车开来时大机是否停止作业等。</a:t>
            </a:r>
            <a:endParaRPr lang="zh-CN" altLang="zh-CN" dirty="0"/>
          </a:p>
          <a:p>
            <a:endParaRPr lang="zh-CN" altLang="en-US" dirty="0"/>
          </a:p>
        </p:txBody>
      </p:sp>
    </p:spTree>
    <p:extLst>
      <p:ext uri="{BB962C8B-B14F-4D97-AF65-F5344CB8AC3E}">
        <p14:creationId xmlns:p14="http://schemas.microsoft.com/office/powerpoint/2010/main" val="2746677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2</a:t>
            </a:r>
            <a:r>
              <a:rPr lang="zh-CN" altLang="en-US" sz="3600" dirty="0" smtClean="0"/>
              <a:t>、施工</a:t>
            </a:r>
            <a:r>
              <a:rPr lang="zh-CN" altLang="en-US" sz="3600" dirty="0"/>
              <a:t>阶段监理控制重点</a:t>
            </a:r>
          </a:p>
        </p:txBody>
      </p:sp>
      <p:sp>
        <p:nvSpPr>
          <p:cNvPr id="3" name="内容占位符 2"/>
          <p:cNvSpPr>
            <a:spLocks noGrp="1"/>
          </p:cNvSpPr>
          <p:nvPr>
            <p:ph idx="1"/>
          </p:nvPr>
        </p:nvSpPr>
        <p:spPr/>
        <p:txBody>
          <a:bodyPr>
            <a:normAutofit fontScale="85000" lnSpcReduction="20000"/>
          </a:bodyPr>
          <a:lstStyle/>
          <a:p>
            <a:pPr marL="0" indent="0">
              <a:buNone/>
            </a:pPr>
            <a:r>
              <a:rPr lang="en-US" altLang="zh-CN" dirty="0" smtClean="0"/>
              <a:t>7</a:t>
            </a:r>
            <a:r>
              <a:rPr lang="zh-CN" altLang="en-US" dirty="0" smtClean="0"/>
              <a:t>）</a:t>
            </a:r>
            <a:r>
              <a:rPr lang="zh-CN" altLang="zh-CN" dirty="0" smtClean="0"/>
              <a:t>监理</a:t>
            </a:r>
            <a:r>
              <a:rPr lang="zh-CN" altLang="zh-CN" dirty="0"/>
              <a:t>应检查施工单位安全技术交底情况：</a:t>
            </a:r>
          </a:p>
          <a:p>
            <a:r>
              <a:rPr lang="zh-CN" altLang="zh-CN" dirty="0"/>
              <a:t>①施工安全技术交底要分级进行。面要到边、线要到底。总工→技术人员→作业队负责人→班组长→作业人员；</a:t>
            </a:r>
          </a:p>
          <a:p>
            <a:r>
              <a:rPr lang="zh-CN" altLang="zh-CN" dirty="0"/>
              <a:t>②安全技术交底要细致全面、注重实效。各级交底均应签名留存；</a:t>
            </a:r>
          </a:p>
          <a:p>
            <a:r>
              <a:rPr lang="zh-CN" altLang="zh-CN" dirty="0"/>
              <a:t>③施工作业中应严格按安全技术交底执行，按规定标准进行施工。</a:t>
            </a:r>
          </a:p>
          <a:p>
            <a:pPr marL="0" indent="0">
              <a:buNone/>
            </a:pPr>
            <a:r>
              <a:rPr lang="en-US" altLang="zh-CN" b="1" dirty="0" smtClean="0"/>
              <a:t>8</a:t>
            </a:r>
            <a:r>
              <a:rPr lang="zh-CN" altLang="en-US" b="1" dirty="0" smtClean="0"/>
              <a:t>）</a:t>
            </a:r>
            <a:r>
              <a:rPr lang="zh-CN" altLang="zh-CN" b="1" dirty="0" smtClean="0"/>
              <a:t>监理</a:t>
            </a:r>
            <a:r>
              <a:rPr lang="zh-CN" altLang="zh-CN" b="1" dirty="0"/>
              <a:t>应检查施工方案示意图、施工网络示意图，工序作业流程图及安全关键卡控表是否明示；</a:t>
            </a:r>
            <a:endParaRPr lang="zh-CN" altLang="zh-CN" dirty="0"/>
          </a:p>
          <a:p>
            <a:pPr marL="0" indent="0">
              <a:buNone/>
            </a:pPr>
            <a:r>
              <a:rPr lang="en-US" altLang="zh-CN" dirty="0" smtClean="0"/>
              <a:t>9</a:t>
            </a:r>
            <a:r>
              <a:rPr lang="zh-CN" altLang="en-US" dirty="0" smtClean="0"/>
              <a:t>）</a:t>
            </a:r>
            <a:r>
              <a:rPr lang="zh-CN" altLang="zh-CN" dirty="0" smtClean="0"/>
              <a:t>监理</a:t>
            </a:r>
            <a:r>
              <a:rPr lang="zh-CN" altLang="zh-CN" dirty="0"/>
              <a:t>应检查待接入行车设备的初验记录或检测、试验记录是否合格达标；</a:t>
            </a:r>
          </a:p>
          <a:p>
            <a:pPr marL="0" indent="0">
              <a:buNone/>
            </a:pPr>
            <a:r>
              <a:rPr lang="en-US" altLang="zh-CN" dirty="0" smtClean="0"/>
              <a:t>10</a:t>
            </a:r>
            <a:r>
              <a:rPr lang="zh-CN" altLang="en-US" dirty="0" smtClean="0"/>
              <a:t>）</a:t>
            </a:r>
            <a:r>
              <a:rPr lang="zh-CN" altLang="zh-CN" dirty="0" smtClean="0"/>
              <a:t>监理</a:t>
            </a:r>
            <a:r>
              <a:rPr lang="zh-CN" altLang="zh-CN" dirty="0"/>
              <a:t>应监督施工单位严格按审定的方案、范围和批准的封锁、慢行计划组织施工。严禁超范围准备和超范围施工；</a:t>
            </a:r>
          </a:p>
          <a:p>
            <a:endParaRPr lang="zh-CN" altLang="en-US" dirty="0"/>
          </a:p>
        </p:txBody>
      </p:sp>
    </p:spTree>
    <p:extLst>
      <p:ext uri="{BB962C8B-B14F-4D97-AF65-F5344CB8AC3E}">
        <p14:creationId xmlns:p14="http://schemas.microsoft.com/office/powerpoint/2010/main" val="3965367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2</a:t>
            </a:r>
            <a:r>
              <a:rPr lang="zh-CN" altLang="en-US" sz="3600" dirty="0" smtClean="0"/>
              <a:t>、施工</a:t>
            </a:r>
            <a:r>
              <a:rPr lang="zh-CN" altLang="en-US" sz="3600" dirty="0"/>
              <a:t>阶段监理控制重点</a:t>
            </a:r>
          </a:p>
        </p:txBody>
      </p:sp>
      <p:sp>
        <p:nvSpPr>
          <p:cNvPr id="3" name="内容占位符 2"/>
          <p:cNvSpPr>
            <a:spLocks noGrp="1"/>
          </p:cNvSpPr>
          <p:nvPr>
            <p:ph idx="1"/>
          </p:nvPr>
        </p:nvSpPr>
        <p:spPr/>
        <p:txBody>
          <a:bodyPr>
            <a:normAutofit fontScale="85000" lnSpcReduction="20000"/>
          </a:bodyPr>
          <a:lstStyle/>
          <a:p>
            <a:pPr marL="0" indent="0">
              <a:buNone/>
            </a:pPr>
            <a:r>
              <a:rPr lang="en-US" altLang="zh-CN" dirty="0" smtClean="0"/>
              <a:t>11)</a:t>
            </a:r>
            <a:r>
              <a:rPr lang="zh-CN" altLang="zh-CN" dirty="0" smtClean="0"/>
              <a:t>站</a:t>
            </a:r>
            <a:r>
              <a:rPr lang="zh-CN" altLang="zh-CN" dirty="0"/>
              <a:t>内施工料具要集中管理，派专人看守。两线间、枕木头、碴肩处严禁存放任何路料、机具。施工料具必须放在道床以外，不得上道床边坡；</a:t>
            </a:r>
          </a:p>
          <a:p>
            <a:pPr marL="0" indent="0">
              <a:buNone/>
            </a:pPr>
            <a:r>
              <a:rPr lang="en-US" altLang="zh-CN" dirty="0" smtClean="0"/>
              <a:t>12)</a:t>
            </a:r>
            <a:r>
              <a:rPr lang="zh-CN" altLang="zh-CN" dirty="0" smtClean="0"/>
              <a:t>监理</a:t>
            </a:r>
            <a:r>
              <a:rPr lang="zh-CN" altLang="zh-CN" dirty="0"/>
              <a:t>应检查施工防护情况，主要包括以下内容：</a:t>
            </a:r>
          </a:p>
          <a:p>
            <a:r>
              <a:rPr lang="zh-CN" altLang="zh-CN" dirty="0"/>
              <a:t>①防护人员必须由经过培训、考试合格的正式职工担任，应持证上岗；</a:t>
            </a:r>
          </a:p>
          <a:p>
            <a:r>
              <a:rPr lang="zh-CN" altLang="zh-CN" dirty="0"/>
              <a:t>②施工登记：施工负责人确认准备工作就绪，应于施工开始前</a:t>
            </a:r>
            <a:r>
              <a:rPr lang="en-US" altLang="zh-CN" dirty="0"/>
              <a:t>40</a:t>
            </a:r>
            <a:r>
              <a:rPr lang="zh-CN" altLang="zh-CN" dirty="0"/>
              <a:t>分钟由施工负责人或驻站联络员在车站《行车设备施工登记薄》（运统</a:t>
            </a:r>
            <a:r>
              <a:rPr lang="en-US" altLang="zh-CN" dirty="0"/>
              <a:t>-46</a:t>
            </a:r>
            <a:r>
              <a:rPr lang="zh-CN" altLang="zh-CN" dirty="0"/>
              <a:t>）内登记，要素应齐全，时间、地点、施工内容，所需封锁时间并签名。</a:t>
            </a:r>
          </a:p>
          <a:p>
            <a:r>
              <a:rPr lang="zh-CN" altLang="zh-CN" dirty="0"/>
              <a:t>③如实记录调度命令内容、起止时间；</a:t>
            </a:r>
          </a:p>
          <a:p>
            <a:r>
              <a:rPr lang="zh-CN" altLang="zh-CN" dirty="0"/>
              <a:t>④施工负责人接到调度封锁命令后即布置防护人员设置停车防护。</a:t>
            </a:r>
          </a:p>
          <a:p>
            <a:r>
              <a:rPr lang="zh-CN" altLang="zh-CN" dirty="0"/>
              <a:t>⑤影响线路设备稳定的慢行施工，是否按规定设置防护</a:t>
            </a:r>
          </a:p>
          <a:p>
            <a:endParaRPr lang="zh-CN" altLang="en-US" dirty="0"/>
          </a:p>
        </p:txBody>
      </p:sp>
    </p:spTree>
    <p:extLst>
      <p:ext uri="{BB962C8B-B14F-4D97-AF65-F5344CB8AC3E}">
        <p14:creationId xmlns:p14="http://schemas.microsoft.com/office/powerpoint/2010/main" val="526814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3</a:t>
            </a:r>
            <a:r>
              <a:rPr lang="zh-CN" altLang="en-US" sz="3600" dirty="0" smtClean="0"/>
              <a:t>、施工完毕阶段监理控制重点</a:t>
            </a:r>
            <a:endParaRPr lang="zh-CN" altLang="en-US" sz="3600" dirty="0"/>
          </a:p>
        </p:txBody>
      </p:sp>
      <p:sp>
        <p:nvSpPr>
          <p:cNvPr id="3" name="内容占位符 2"/>
          <p:cNvSpPr>
            <a:spLocks noGrp="1"/>
          </p:cNvSpPr>
          <p:nvPr>
            <p:ph idx="1"/>
          </p:nvPr>
        </p:nvSpPr>
        <p:spPr/>
        <p:txBody>
          <a:bodyPr/>
          <a:lstStyle/>
          <a:p>
            <a:pPr marL="0" indent="0">
              <a:buNone/>
            </a:pPr>
            <a:r>
              <a:rPr lang="en-US" altLang="zh-CN" dirty="0" smtClean="0"/>
              <a:t>1</a:t>
            </a:r>
            <a:r>
              <a:rPr lang="zh-CN" altLang="en-US" dirty="0" smtClean="0"/>
              <a:t>）</a:t>
            </a:r>
            <a:r>
              <a:rPr lang="zh-CN" altLang="zh-CN" dirty="0" smtClean="0"/>
              <a:t>施工</a:t>
            </a:r>
            <a:r>
              <a:rPr lang="zh-CN" altLang="zh-CN" dirty="0"/>
              <a:t>完毕后，监理应会同设备管理单位，施工单位负责人及技术主管，对完成的施工项目进行检查、验收。</a:t>
            </a:r>
          </a:p>
          <a:p>
            <a:pPr marL="0" indent="0">
              <a:buNone/>
            </a:pPr>
            <a:r>
              <a:rPr lang="en-US" altLang="zh-CN" dirty="0" smtClean="0"/>
              <a:t>2</a:t>
            </a:r>
            <a:r>
              <a:rPr lang="zh-CN" altLang="en-US" dirty="0" smtClean="0"/>
              <a:t>）</a:t>
            </a:r>
            <a:r>
              <a:rPr lang="zh-CN" altLang="zh-CN" dirty="0" smtClean="0"/>
              <a:t>施工</a:t>
            </a:r>
            <a:r>
              <a:rPr lang="zh-CN" altLang="zh-CN" dirty="0"/>
              <a:t>负责人在施工结束发出停工命令后，应检查施工机械、施工机具、施工人员是否撤到安全距离的外，施工路料是否清理干净，机具、材料有无侵限。确认行车设备，人员、机具、材料已清理撤除干净，施工负责人方准撤除施工防护。</a:t>
            </a:r>
          </a:p>
          <a:p>
            <a:pPr marL="0" indent="0">
              <a:buNone/>
            </a:pPr>
            <a:r>
              <a:rPr lang="en-US" altLang="zh-CN" dirty="0" smtClean="0"/>
              <a:t>3</a:t>
            </a:r>
            <a:r>
              <a:rPr lang="zh-CN" altLang="en-US" dirty="0" smtClean="0"/>
              <a:t>）</a:t>
            </a:r>
            <a:r>
              <a:rPr lang="zh-CN" altLang="zh-CN" dirty="0" smtClean="0"/>
              <a:t>确认</a:t>
            </a:r>
            <a:r>
              <a:rPr lang="zh-CN" altLang="zh-CN" dirty="0"/>
              <a:t>防护已撤除方可通知驻站联络员办理开通登记。</a:t>
            </a:r>
          </a:p>
          <a:p>
            <a:endParaRPr lang="zh-CN" altLang="zh-CN" dirty="0"/>
          </a:p>
          <a:p>
            <a:endParaRPr lang="zh-CN" altLang="en-US" dirty="0"/>
          </a:p>
        </p:txBody>
      </p:sp>
    </p:spTree>
    <p:extLst>
      <p:ext uri="{BB962C8B-B14F-4D97-AF65-F5344CB8AC3E}">
        <p14:creationId xmlns:p14="http://schemas.microsoft.com/office/powerpoint/2010/main" val="22779099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四、心得及体会</a:t>
            </a:r>
            <a:endParaRPr lang="zh-CN" altLang="en-US" sz="3600" dirty="0"/>
          </a:p>
        </p:txBody>
      </p:sp>
      <p:sp>
        <p:nvSpPr>
          <p:cNvPr id="3" name="内容占位符 2"/>
          <p:cNvSpPr>
            <a:spLocks noGrp="1"/>
          </p:cNvSpPr>
          <p:nvPr>
            <p:ph idx="1"/>
          </p:nvPr>
        </p:nvSpPr>
        <p:spPr/>
        <p:txBody>
          <a:bodyPr/>
          <a:lstStyle/>
          <a:p>
            <a:pPr marL="0" indent="0">
              <a:buNone/>
            </a:pPr>
            <a:r>
              <a:rPr lang="en-US" altLang="zh-CN" dirty="0" smtClean="0"/>
              <a:t>1</a:t>
            </a:r>
            <a:r>
              <a:rPr lang="zh-CN" altLang="en-US" dirty="0" smtClean="0"/>
              <a:t>、营业线及邻近营业线监理应选择业务熟悉、责任心强的监理人员，优先选择从工务、电务和电力站段退休的工长之类人员。</a:t>
            </a:r>
            <a:endParaRPr lang="en-US" altLang="zh-CN" dirty="0" smtClean="0"/>
          </a:p>
          <a:p>
            <a:pPr marL="0" indent="0">
              <a:buNone/>
            </a:pPr>
            <a:r>
              <a:rPr lang="en-US" altLang="zh-CN" dirty="0" smtClean="0"/>
              <a:t>2</a:t>
            </a:r>
            <a:r>
              <a:rPr lang="zh-CN" altLang="en-US" dirty="0"/>
              <a:t>、对营业线及邻近营业线</a:t>
            </a:r>
            <a:r>
              <a:rPr lang="zh-CN" altLang="en-US" dirty="0" smtClean="0"/>
              <a:t>监理人员应定期组织业务培训和安全教育及考试。使所有监理人员熟悉施工等级、监控重点。</a:t>
            </a:r>
            <a:endParaRPr lang="en-US" altLang="zh-CN" dirty="0" smtClean="0"/>
          </a:p>
          <a:p>
            <a:pPr marL="0" indent="0">
              <a:buNone/>
            </a:pPr>
            <a:r>
              <a:rPr lang="en-US" altLang="zh-CN" dirty="0" smtClean="0"/>
              <a:t>3</a:t>
            </a:r>
            <a:r>
              <a:rPr lang="zh-CN" altLang="en-US" dirty="0" smtClean="0"/>
              <a:t>、监理站应加强对营业线及邻近营业线施工中物理隔离、大机管理、电缆挖探、防护人员持证及到岗情况的检查，确保营业线施工安全。</a:t>
            </a:r>
            <a:endParaRPr lang="en-US" altLang="zh-CN" dirty="0" smtClean="0"/>
          </a:p>
          <a:p>
            <a:pPr marL="0" indent="0">
              <a:buNone/>
            </a:pPr>
            <a:endParaRPr lang="zh-CN" altLang="en-US" dirty="0"/>
          </a:p>
        </p:txBody>
      </p:sp>
    </p:spTree>
    <p:extLst>
      <p:ext uri="{BB962C8B-B14F-4D97-AF65-F5344CB8AC3E}">
        <p14:creationId xmlns:p14="http://schemas.microsoft.com/office/powerpoint/2010/main" val="2042764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四、心得及体会</a:t>
            </a:r>
            <a:endParaRPr lang="zh-CN" altLang="en-US" sz="3600" dirty="0"/>
          </a:p>
        </p:txBody>
      </p:sp>
      <p:sp>
        <p:nvSpPr>
          <p:cNvPr id="3" name="内容占位符 2"/>
          <p:cNvSpPr>
            <a:spLocks noGrp="1"/>
          </p:cNvSpPr>
          <p:nvPr>
            <p:ph idx="1"/>
          </p:nvPr>
        </p:nvSpPr>
        <p:spPr/>
        <p:txBody>
          <a:bodyPr/>
          <a:lstStyle/>
          <a:p>
            <a:pPr marL="0" indent="0">
              <a:buNone/>
            </a:pPr>
            <a:r>
              <a:rPr lang="en-US" altLang="zh-CN" dirty="0" smtClean="0"/>
              <a:t>4</a:t>
            </a:r>
            <a:r>
              <a:rPr lang="zh-CN" altLang="en-US" dirty="0" smtClean="0"/>
              <a:t>、对已发生的营业线及邻近营业线安全事故，监理一定要理清责任，尽力剥离自身责任，减少处罚。</a:t>
            </a:r>
            <a:endParaRPr lang="en-US" altLang="zh-CN" dirty="0" smtClean="0"/>
          </a:p>
          <a:p>
            <a:pPr marL="0" indent="0">
              <a:buNone/>
            </a:pPr>
            <a:endParaRPr lang="en-US" altLang="zh-CN" dirty="0"/>
          </a:p>
          <a:p>
            <a:pPr marL="0" indent="0">
              <a:buNone/>
            </a:pPr>
            <a:endParaRPr lang="en-US" altLang="zh-CN" dirty="0" smtClean="0"/>
          </a:p>
          <a:p>
            <a:pPr marL="0" indent="0">
              <a:buNone/>
            </a:pPr>
            <a:endParaRPr lang="zh-CN" altLang="en-US" dirty="0"/>
          </a:p>
        </p:txBody>
      </p:sp>
    </p:spTree>
    <p:extLst>
      <p:ext uri="{BB962C8B-B14F-4D97-AF65-F5344CB8AC3E}">
        <p14:creationId xmlns:p14="http://schemas.microsoft.com/office/powerpoint/2010/main" val="28452341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一、营业线及邻近营业线施工的定义</a:t>
            </a:r>
            <a:endParaRPr lang="zh-CN" altLang="en-US" sz="3600" b="1" dirty="0"/>
          </a:p>
        </p:txBody>
      </p:sp>
      <p:sp>
        <p:nvSpPr>
          <p:cNvPr id="3" name="内容占位符 2"/>
          <p:cNvSpPr>
            <a:spLocks noGrp="1"/>
          </p:cNvSpPr>
          <p:nvPr>
            <p:ph idx="1"/>
          </p:nvPr>
        </p:nvSpPr>
        <p:spPr>
          <a:xfrm>
            <a:off x="395536" y="1916832"/>
            <a:ext cx="8136904" cy="4320480"/>
          </a:xfrm>
        </p:spPr>
        <p:txBody>
          <a:bodyPr/>
          <a:lstStyle/>
          <a:p>
            <a:pPr marL="0" lvl="0" indent="0">
              <a:buNone/>
            </a:pPr>
            <a:r>
              <a:rPr lang="en-US" altLang="zh-CN" b="1" dirty="0" smtClean="0"/>
              <a:t>1</a:t>
            </a:r>
            <a:r>
              <a:rPr lang="zh-CN" altLang="en-US" b="1" dirty="0" smtClean="0"/>
              <a:t>、</a:t>
            </a:r>
            <a:r>
              <a:rPr lang="zh-CN" altLang="zh-CN" b="1" dirty="0" smtClean="0"/>
              <a:t>营业</a:t>
            </a:r>
            <a:r>
              <a:rPr lang="zh-CN" altLang="zh-CN" b="1" dirty="0"/>
              <a:t>线施工</a:t>
            </a:r>
            <a:endParaRPr lang="zh-CN" altLang="zh-CN" dirty="0"/>
          </a:p>
          <a:p>
            <a:pPr marL="0" indent="0">
              <a:buNone/>
            </a:pPr>
            <a:r>
              <a:rPr lang="en-US" altLang="zh-CN" dirty="0" smtClean="0"/>
              <a:t>    </a:t>
            </a:r>
            <a:r>
              <a:rPr lang="zh-CN" altLang="zh-CN" dirty="0" smtClean="0"/>
              <a:t>铁路</a:t>
            </a:r>
            <a:r>
              <a:rPr lang="zh-CN" altLang="zh-CN" dirty="0"/>
              <a:t>营业线施工是指影响营业线设备稳定、使用和行车安全的</a:t>
            </a:r>
            <a:r>
              <a:rPr lang="zh-CN" altLang="zh-CN" dirty="0" smtClean="0"/>
              <a:t>各种</a:t>
            </a:r>
            <a:r>
              <a:rPr lang="zh-CN" altLang="zh-CN" dirty="0"/>
              <a:t>施工作业。</a:t>
            </a:r>
          </a:p>
          <a:p>
            <a:pPr marL="0" lvl="0" indent="0">
              <a:buNone/>
            </a:pPr>
            <a:r>
              <a:rPr lang="en-US" altLang="zh-CN" b="1" dirty="0" smtClean="0"/>
              <a:t>2</a:t>
            </a:r>
            <a:r>
              <a:rPr lang="zh-CN" altLang="en-US" b="1" dirty="0" smtClean="0"/>
              <a:t>、</a:t>
            </a:r>
            <a:r>
              <a:rPr lang="zh-CN" altLang="zh-CN" b="1" dirty="0" smtClean="0"/>
              <a:t>邻近</a:t>
            </a:r>
            <a:r>
              <a:rPr lang="zh-CN" altLang="zh-CN" b="1" dirty="0"/>
              <a:t>营业线施工</a:t>
            </a:r>
            <a:endParaRPr lang="zh-CN" altLang="zh-CN" dirty="0"/>
          </a:p>
          <a:p>
            <a:pPr marL="0" indent="0">
              <a:buNone/>
            </a:pPr>
            <a:r>
              <a:rPr lang="en-US" altLang="zh-CN" dirty="0" smtClean="0"/>
              <a:t>    </a:t>
            </a:r>
            <a:r>
              <a:rPr lang="zh-CN" altLang="zh-CN" dirty="0" smtClean="0"/>
              <a:t>邻近</a:t>
            </a:r>
            <a:r>
              <a:rPr lang="zh-CN" altLang="zh-CN" dirty="0"/>
              <a:t>营业线施工是指在营业线两侧一定范围内，新建铁路工程</a:t>
            </a:r>
            <a:r>
              <a:rPr lang="zh-CN" altLang="zh-CN" dirty="0" smtClean="0"/>
              <a:t>、既有</a:t>
            </a:r>
            <a:r>
              <a:rPr lang="zh-CN" altLang="zh-CN" dirty="0"/>
              <a:t>线改造工程及地方工程等影响或可能影响铁路营业线设备稳定、使用和行车安全的各种施工作业。</a:t>
            </a:r>
          </a:p>
          <a:p>
            <a:endParaRPr lang="zh-CN" altLang="en-US" dirty="0"/>
          </a:p>
        </p:txBody>
      </p:sp>
    </p:spTree>
    <p:extLst>
      <p:ext uri="{BB962C8B-B14F-4D97-AF65-F5344CB8AC3E}">
        <p14:creationId xmlns:p14="http://schemas.microsoft.com/office/powerpoint/2010/main" val="4034549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二、营业线及邻近营业线施工的分类</a:t>
            </a:r>
            <a:endParaRPr lang="zh-CN" altLang="en-US" sz="3600" dirty="0"/>
          </a:p>
        </p:txBody>
      </p:sp>
      <p:sp>
        <p:nvSpPr>
          <p:cNvPr id="3" name="内容占位符 2"/>
          <p:cNvSpPr>
            <a:spLocks noGrp="1"/>
          </p:cNvSpPr>
          <p:nvPr>
            <p:ph idx="1"/>
          </p:nvPr>
        </p:nvSpPr>
        <p:spPr/>
        <p:txBody>
          <a:bodyPr/>
          <a:lstStyle/>
          <a:p>
            <a:pPr marL="0" lvl="0" indent="0">
              <a:buNone/>
            </a:pPr>
            <a:r>
              <a:rPr lang="en-US" altLang="zh-CN" b="1" dirty="0" smtClean="0"/>
              <a:t>1</a:t>
            </a:r>
            <a:r>
              <a:rPr lang="zh-CN" altLang="en-US" b="1" dirty="0" smtClean="0"/>
              <a:t>、</a:t>
            </a:r>
            <a:r>
              <a:rPr lang="zh-CN" altLang="zh-CN" b="1" dirty="0" smtClean="0"/>
              <a:t>营业</a:t>
            </a:r>
            <a:r>
              <a:rPr lang="zh-CN" altLang="zh-CN" b="1" dirty="0"/>
              <a:t>线施工的分类</a:t>
            </a:r>
            <a:endParaRPr lang="zh-CN" altLang="zh-CN" dirty="0"/>
          </a:p>
          <a:p>
            <a:pPr marL="0" indent="0">
              <a:buNone/>
            </a:pPr>
            <a:r>
              <a:rPr lang="en-US" altLang="zh-CN" dirty="0" smtClean="0"/>
              <a:t>    </a:t>
            </a:r>
            <a:r>
              <a:rPr lang="zh-CN" altLang="zh-CN" dirty="0" smtClean="0"/>
              <a:t>铁路</a:t>
            </a:r>
            <a:r>
              <a:rPr lang="zh-CN" altLang="zh-CN" dirty="0"/>
              <a:t>营业线施工按组织方式、影响程度分为施工和维修两类。</a:t>
            </a:r>
            <a:r>
              <a:rPr lang="zh-CN" altLang="zh-CN" dirty="0">
                <a:hlinkClick r:id="rId2" action="ppaction://hlinksldjump"/>
              </a:rPr>
              <a:t>营业线施工等级分为Ⅰ、Ⅱ、Ⅲ级</a:t>
            </a:r>
            <a:r>
              <a:rPr lang="zh-CN" altLang="zh-CN" dirty="0"/>
              <a:t>；营业线维修等级分为Ⅰ级维修、Ⅱ级维修</a:t>
            </a:r>
            <a:r>
              <a:rPr lang="zh-CN" altLang="zh-CN" dirty="0" smtClean="0"/>
              <a:t>。</a:t>
            </a:r>
            <a:endParaRPr lang="en-US" altLang="zh-CN" dirty="0" smtClean="0"/>
          </a:p>
          <a:p>
            <a:pPr marL="0" lvl="0" indent="0">
              <a:buNone/>
            </a:pPr>
            <a:r>
              <a:rPr lang="en-US" altLang="zh-CN" b="1" dirty="0" smtClean="0"/>
              <a:t>2</a:t>
            </a:r>
            <a:r>
              <a:rPr lang="zh-CN" altLang="en-US" b="1" dirty="0" smtClean="0"/>
              <a:t>、</a:t>
            </a:r>
            <a:r>
              <a:rPr lang="zh-CN" altLang="zh-CN" b="1" dirty="0" smtClean="0"/>
              <a:t>邻近</a:t>
            </a:r>
            <a:r>
              <a:rPr lang="zh-CN" altLang="zh-CN" b="1" dirty="0"/>
              <a:t>营业线施工的分类</a:t>
            </a:r>
            <a:endParaRPr lang="zh-CN" altLang="zh-CN" dirty="0"/>
          </a:p>
          <a:p>
            <a:pPr marL="0" indent="0">
              <a:buNone/>
            </a:pPr>
            <a:r>
              <a:rPr lang="en-US" altLang="zh-CN" dirty="0" smtClean="0"/>
              <a:t>    </a:t>
            </a:r>
            <a:r>
              <a:rPr lang="zh-CN" altLang="zh-CN" dirty="0" smtClean="0">
                <a:hlinkClick r:id="rId3" action="ppaction://hlinksldjump"/>
              </a:rPr>
              <a:t>邻近</a:t>
            </a:r>
            <a:r>
              <a:rPr lang="zh-CN" altLang="zh-CN" dirty="0">
                <a:hlinkClick r:id="rId3" action="ppaction://hlinksldjump"/>
              </a:rPr>
              <a:t>营业线施工等级分为</a:t>
            </a:r>
            <a:r>
              <a:rPr lang="en-US" altLang="zh-CN" dirty="0">
                <a:hlinkClick r:id="rId3" action="ppaction://hlinksldjump"/>
              </a:rPr>
              <a:t>A</a:t>
            </a:r>
            <a:r>
              <a:rPr lang="zh-CN" altLang="zh-CN" dirty="0">
                <a:hlinkClick r:id="rId3" action="ppaction://hlinksldjump"/>
              </a:rPr>
              <a:t>、</a:t>
            </a:r>
            <a:r>
              <a:rPr lang="en-US" altLang="zh-CN" dirty="0">
                <a:hlinkClick r:id="rId3" action="ppaction://hlinksldjump"/>
              </a:rPr>
              <a:t>B</a:t>
            </a:r>
            <a:r>
              <a:rPr lang="zh-CN" altLang="zh-CN" dirty="0">
                <a:hlinkClick r:id="rId3" action="ppaction://hlinksldjump"/>
              </a:rPr>
              <a:t>、</a:t>
            </a:r>
            <a:r>
              <a:rPr lang="en-US" altLang="zh-CN" dirty="0">
                <a:hlinkClick r:id="rId3" action="ppaction://hlinksldjump"/>
              </a:rPr>
              <a:t>C</a:t>
            </a:r>
            <a:r>
              <a:rPr lang="zh-CN" altLang="zh-CN" dirty="0">
                <a:hlinkClick r:id="rId3" action="ppaction://hlinksldjump"/>
              </a:rPr>
              <a:t>三类</a:t>
            </a:r>
            <a:r>
              <a:rPr lang="zh-CN" altLang="zh-CN" dirty="0"/>
              <a:t>。其中，</a:t>
            </a:r>
            <a:r>
              <a:rPr lang="en-US" altLang="zh-CN" dirty="0"/>
              <a:t>B </a:t>
            </a:r>
            <a:r>
              <a:rPr lang="zh-CN" altLang="zh-CN" dirty="0"/>
              <a:t>类施工又分为</a:t>
            </a:r>
            <a:r>
              <a:rPr lang="en-US" altLang="zh-CN" dirty="0"/>
              <a:t>B1</a:t>
            </a:r>
            <a:r>
              <a:rPr lang="zh-CN" altLang="zh-CN" dirty="0"/>
              <a:t>、</a:t>
            </a:r>
            <a:r>
              <a:rPr lang="en-US" altLang="zh-CN" dirty="0"/>
              <a:t> B2</a:t>
            </a:r>
            <a:r>
              <a:rPr lang="zh-CN" altLang="zh-CN" dirty="0"/>
              <a:t>。</a:t>
            </a:r>
            <a:r>
              <a:rPr lang="en-US" altLang="zh-CN" dirty="0"/>
              <a:t>B1</a:t>
            </a:r>
            <a:r>
              <a:rPr lang="zh-CN" altLang="zh-CN" dirty="0"/>
              <a:t>是不能设置防护设施的施工，</a:t>
            </a:r>
            <a:r>
              <a:rPr lang="en-US" altLang="zh-CN" dirty="0"/>
              <a:t>B2</a:t>
            </a:r>
            <a:r>
              <a:rPr lang="zh-CN" altLang="zh-CN" dirty="0"/>
              <a:t>是能设置防护设施并经路局组织相关处室审批同意的施工。</a:t>
            </a:r>
          </a:p>
          <a:p>
            <a:pPr marL="0" indent="0">
              <a:buNone/>
            </a:pPr>
            <a:endParaRPr lang="zh-CN" altLang="zh-CN" dirty="0"/>
          </a:p>
          <a:p>
            <a:endParaRPr lang="zh-CN" altLang="en-US" dirty="0"/>
          </a:p>
        </p:txBody>
      </p:sp>
    </p:spTree>
    <p:extLst>
      <p:ext uri="{BB962C8B-B14F-4D97-AF65-F5344CB8AC3E}">
        <p14:creationId xmlns:p14="http://schemas.microsoft.com/office/powerpoint/2010/main" val="591828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营业线施工等级</a:t>
            </a:r>
            <a:endParaRPr lang="zh-CN" altLang="en-US" sz="3600" dirty="0"/>
          </a:p>
        </p:txBody>
      </p:sp>
      <p:pic>
        <p:nvPicPr>
          <p:cNvPr id="4" name="内容占位符 3" descr="C:\Users\xuguang\AppData\Roaming\Tencent\Users\915981011\QQ\WinTemp\RichOle\J2X@@GRZ7N72}ST8}QWM$JR.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2060849"/>
            <a:ext cx="6912768" cy="3528392"/>
          </a:xfrm>
          <a:prstGeom prst="rect">
            <a:avLst/>
          </a:prstGeom>
          <a:noFill/>
          <a:ln>
            <a:noFill/>
          </a:ln>
        </p:spPr>
      </p:pic>
    </p:spTree>
    <p:extLst>
      <p:ext uri="{BB962C8B-B14F-4D97-AF65-F5344CB8AC3E}">
        <p14:creationId xmlns:p14="http://schemas.microsoft.com/office/powerpoint/2010/main" val="3186846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营业线施工等级</a:t>
            </a:r>
            <a:endParaRPr lang="zh-CN" altLang="en-US" sz="3600" dirty="0"/>
          </a:p>
        </p:txBody>
      </p:sp>
      <p:pic>
        <p:nvPicPr>
          <p:cNvPr id="4" name="内容占位符 3" descr="C:\Users\xuguang\AppData\Roaming\Tencent\Users\915981011\QQ\WinTemp\RichOle\%EEL{S9]7{4{@@ALG2YPH30.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1935163"/>
            <a:ext cx="7416823" cy="4389437"/>
          </a:xfrm>
          <a:prstGeom prst="rect">
            <a:avLst/>
          </a:prstGeom>
          <a:noFill/>
          <a:ln>
            <a:noFill/>
          </a:ln>
        </p:spPr>
      </p:pic>
    </p:spTree>
    <p:extLst>
      <p:ext uri="{BB962C8B-B14F-4D97-AF65-F5344CB8AC3E}">
        <p14:creationId xmlns:p14="http://schemas.microsoft.com/office/powerpoint/2010/main" val="566676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营业线施工等级</a:t>
            </a:r>
            <a:endParaRPr lang="zh-CN" altLang="en-US" sz="3600" dirty="0"/>
          </a:p>
        </p:txBody>
      </p:sp>
      <p:sp>
        <p:nvSpPr>
          <p:cNvPr id="3" name="内容占位符 2"/>
          <p:cNvSpPr>
            <a:spLocks noGrp="1"/>
          </p:cNvSpPr>
          <p:nvPr>
            <p:ph idx="1"/>
          </p:nvPr>
        </p:nvSpPr>
        <p:spPr/>
        <p:txBody>
          <a:bodyPr/>
          <a:lstStyle/>
          <a:p>
            <a:r>
              <a:rPr lang="en-US" altLang="zh-CN" dirty="0"/>
              <a:t> 3</a:t>
            </a:r>
            <a:r>
              <a:rPr lang="zh-CN" altLang="zh-CN" dirty="0"/>
              <a:t>、Ⅲ级施工</a:t>
            </a:r>
          </a:p>
          <a:p>
            <a:r>
              <a:rPr lang="en-US" altLang="zh-CN" dirty="0"/>
              <a:t>       </a:t>
            </a:r>
            <a:r>
              <a:rPr lang="zh-CN" altLang="zh-CN" dirty="0"/>
              <a:t>除Ⅰ级、Ⅱ级施工以外的各类施工</a:t>
            </a:r>
            <a:endParaRPr lang="zh-CN" altLang="en-US" dirty="0"/>
          </a:p>
        </p:txBody>
      </p:sp>
    </p:spTree>
    <p:extLst>
      <p:ext uri="{BB962C8B-B14F-4D97-AF65-F5344CB8AC3E}">
        <p14:creationId xmlns:p14="http://schemas.microsoft.com/office/powerpoint/2010/main" val="2949905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邻近营业线施工等级</a:t>
            </a:r>
            <a:endParaRPr lang="zh-CN" altLang="en-US" sz="3600" dirty="0"/>
          </a:p>
        </p:txBody>
      </p:sp>
      <p:sp>
        <p:nvSpPr>
          <p:cNvPr id="3" name="内容占位符 2"/>
          <p:cNvSpPr>
            <a:spLocks noGrp="1"/>
          </p:cNvSpPr>
          <p:nvPr>
            <p:ph idx="1"/>
          </p:nvPr>
        </p:nvSpPr>
        <p:spPr/>
        <p:txBody>
          <a:bodyPr/>
          <a:lstStyle/>
          <a:p>
            <a:r>
              <a:rPr lang="en-US" altLang="zh-CN" dirty="0" smtClean="0"/>
              <a:t>A</a:t>
            </a:r>
            <a:r>
              <a:rPr lang="zh-CN" altLang="en-US" dirty="0" smtClean="0"/>
              <a:t>类施工：</a:t>
            </a:r>
            <a:endParaRPr lang="en-US" altLang="zh-CN" dirty="0" smtClean="0"/>
          </a:p>
          <a:p>
            <a:endParaRPr lang="zh-CN" altLang="en-US" dirty="0"/>
          </a:p>
        </p:txBody>
      </p:sp>
      <p:pic>
        <p:nvPicPr>
          <p:cNvPr id="5" name="图片 4" descr="C:\Users\xuguang\AppData\Roaming\Tencent\Users\915981011\QQ\WinTemp\RichOle\OT3UO9~{YCY{1LJ[EZ@F2FD.png"/>
          <p:cNvPicPr/>
          <p:nvPr/>
        </p:nvPicPr>
        <p:blipFill>
          <a:blip r:embed="rId2">
            <a:extLst>
              <a:ext uri="{28A0092B-C50C-407E-A947-70E740481C1C}">
                <a14:useLocalDpi xmlns:a14="http://schemas.microsoft.com/office/drawing/2010/main" val="0"/>
              </a:ext>
            </a:extLst>
          </a:blip>
          <a:srcRect/>
          <a:stretch>
            <a:fillRect/>
          </a:stretch>
        </p:blipFill>
        <p:spPr bwMode="auto">
          <a:xfrm>
            <a:off x="683568" y="2561906"/>
            <a:ext cx="6336704" cy="2523278"/>
          </a:xfrm>
          <a:prstGeom prst="rect">
            <a:avLst/>
          </a:prstGeom>
          <a:noFill/>
          <a:ln>
            <a:noFill/>
          </a:ln>
        </p:spPr>
      </p:pic>
    </p:spTree>
    <p:extLst>
      <p:ext uri="{BB962C8B-B14F-4D97-AF65-F5344CB8AC3E}">
        <p14:creationId xmlns:p14="http://schemas.microsoft.com/office/powerpoint/2010/main" val="4120306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邻近营业线施工等级</a:t>
            </a:r>
            <a:endParaRPr lang="zh-CN" altLang="en-US" dirty="0"/>
          </a:p>
        </p:txBody>
      </p:sp>
      <p:sp>
        <p:nvSpPr>
          <p:cNvPr id="3" name="内容占位符 2"/>
          <p:cNvSpPr>
            <a:spLocks noGrp="1"/>
          </p:cNvSpPr>
          <p:nvPr>
            <p:ph idx="1"/>
          </p:nvPr>
        </p:nvSpPr>
        <p:spPr/>
        <p:txBody>
          <a:bodyPr/>
          <a:lstStyle/>
          <a:p>
            <a:r>
              <a:rPr lang="en-US" altLang="zh-CN" dirty="0" smtClean="0"/>
              <a:t>B</a:t>
            </a:r>
            <a:r>
              <a:rPr lang="zh-CN" altLang="en-US" dirty="0" smtClean="0"/>
              <a:t>类施工：</a:t>
            </a:r>
            <a:endParaRPr lang="en-US" altLang="zh-CN" dirty="0" smtClean="0"/>
          </a:p>
          <a:p>
            <a:endParaRPr lang="zh-CN" altLang="en-US" dirty="0"/>
          </a:p>
        </p:txBody>
      </p:sp>
      <p:pic>
        <p:nvPicPr>
          <p:cNvPr id="4" name="图片 3" descr="C:\Users\xuguang\AppData\Roaming\Tencent\Users\915981011\QQ\WinTemp\RichOle\E5UYZ078YU]{T{24@S~7H`L.jpg"/>
          <p:cNvPicPr/>
          <p:nvPr/>
        </p:nvPicPr>
        <p:blipFill>
          <a:blip r:embed="rId2">
            <a:extLst>
              <a:ext uri="{28A0092B-C50C-407E-A947-70E740481C1C}">
                <a14:useLocalDpi xmlns:a14="http://schemas.microsoft.com/office/drawing/2010/main" val="0"/>
              </a:ext>
            </a:extLst>
          </a:blip>
          <a:srcRect/>
          <a:stretch>
            <a:fillRect/>
          </a:stretch>
        </p:blipFill>
        <p:spPr bwMode="auto">
          <a:xfrm>
            <a:off x="611560" y="2424112"/>
            <a:ext cx="6269617" cy="2301032"/>
          </a:xfrm>
          <a:prstGeom prst="rect">
            <a:avLst/>
          </a:prstGeom>
          <a:noFill/>
          <a:ln>
            <a:noFill/>
          </a:ln>
        </p:spPr>
      </p:pic>
      <p:pic>
        <p:nvPicPr>
          <p:cNvPr id="5" name="图片 4" descr="C:\Users\xuguang\AppData\Roaming\Tencent\Users\915981011\QQ\WinTemp\RichOle\6BK6N2IVHYU}R1IFC~~KX$0.png"/>
          <p:cNvPicPr/>
          <p:nvPr/>
        </p:nvPicPr>
        <p:blipFill>
          <a:blip r:embed="rId3">
            <a:extLst>
              <a:ext uri="{28A0092B-C50C-407E-A947-70E740481C1C}">
                <a14:useLocalDpi xmlns:a14="http://schemas.microsoft.com/office/drawing/2010/main" val="0"/>
              </a:ext>
            </a:extLst>
          </a:blip>
          <a:srcRect/>
          <a:stretch>
            <a:fillRect/>
          </a:stretch>
        </p:blipFill>
        <p:spPr bwMode="auto">
          <a:xfrm>
            <a:off x="611560" y="4725144"/>
            <a:ext cx="6408712" cy="792088"/>
          </a:xfrm>
          <a:prstGeom prst="rect">
            <a:avLst/>
          </a:prstGeom>
          <a:noFill/>
          <a:ln>
            <a:noFill/>
          </a:ln>
        </p:spPr>
      </p:pic>
    </p:spTree>
    <p:extLst>
      <p:ext uri="{BB962C8B-B14F-4D97-AF65-F5344CB8AC3E}">
        <p14:creationId xmlns:p14="http://schemas.microsoft.com/office/powerpoint/2010/main" val="19786015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82</TotalTime>
  <Words>2472</Words>
  <Application>Microsoft Office PowerPoint</Application>
  <PresentationFormat>全屏显示(4:3)</PresentationFormat>
  <Paragraphs>104</Paragraphs>
  <Slides>26</Slides>
  <Notes>1</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流畅</vt:lpstr>
      <vt:lpstr>营业线及邻近营业线施工安全监理控制重点及体会</vt:lpstr>
      <vt:lpstr>目录</vt:lpstr>
      <vt:lpstr>一、营业线及邻近营业线施工的定义</vt:lpstr>
      <vt:lpstr>二、营业线及邻近营业线施工的分类</vt:lpstr>
      <vt:lpstr>营业线施工等级</vt:lpstr>
      <vt:lpstr>营业线施工等级</vt:lpstr>
      <vt:lpstr>营业线施工等级</vt:lpstr>
      <vt:lpstr>邻近营业线施工等级</vt:lpstr>
      <vt:lpstr>邻近营业线施工等级</vt:lpstr>
      <vt:lpstr>邻近营业线施工等级</vt:lpstr>
      <vt:lpstr>三、营业线及邻近营业线施工安全监理          控制要点</vt:lpstr>
      <vt:lpstr>1、施工准备阶段监理控制要点</vt:lpstr>
      <vt:lpstr>1、施工准备阶段监理控制要点</vt:lpstr>
      <vt:lpstr>1、施工准备阶段监理控制要点</vt:lpstr>
      <vt:lpstr>1、施工准备阶段监理控制要点</vt:lpstr>
      <vt:lpstr>1、施工准备阶段监理控制要点</vt:lpstr>
      <vt:lpstr>2、施工阶段监理控制重点</vt:lpstr>
      <vt:lpstr>2、施工阶段监理控制重点</vt:lpstr>
      <vt:lpstr>2、施工阶段监理控制重点</vt:lpstr>
      <vt:lpstr>2、施工阶段监理控制重点</vt:lpstr>
      <vt:lpstr>2、施工阶段监理控制重点</vt:lpstr>
      <vt:lpstr>2、施工阶段监理控制重点</vt:lpstr>
      <vt:lpstr>2、施工阶段监理控制重点</vt:lpstr>
      <vt:lpstr>3、施工完毕阶段监理控制重点</vt:lpstr>
      <vt:lpstr>四、心得及体会</vt:lpstr>
      <vt:lpstr>四、心得及体会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xuguang</dc:creator>
  <cp:lastModifiedBy>xuguang</cp:lastModifiedBy>
  <cp:revision>11</cp:revision>
  <dcterms:created xsi:type="dcterms:W3CDTF">2016-02-11T11:18:32Z</dcterms:created>
  <dcterms:modified xsi:type="dcterms:W3CDTF">2016-02-14T02:41:44Z</dcterms:modified>
</cp:coreProperties>
</file>