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9"/>
  </p:notesMasterIdLst>
  <p:handoutMasterIdLst>
    <p:handoutMasterId r:id="rId40"/>
  </p:handoutMasterIdLst>
  <p:sldIdLst>
    <p:sldId id="1398" r:id="rId2"/>
    <p:sldId id="1401" r:id="rId3"/>
    <p:sldId id="1402" r:id="rId4"/>
    <p:sldId id="1403" r:id="rId5"/>
    <p:sldId id="1583" r:id="rId6"/>
    <p:sldId id="1584" r:id="rId7"/>
    <p:sldId id="1585" r:id="rId8"/>
    <p:sldId id="1586" r:id="rId9"/>
    <p:sldId id="1594" r:id="rId10"/>
    <p:sldId id="1595" r:id="rId11"/>
    <p:sldId id="1628" r:id="rId12"/>
    <p:sldId id="1596" r:id="rId13"/>
    <p:sldId id="1598" r:id="rId14"/>
    <p:sldId id="1600" r:id="rId15"/>
    <p:sldId id="1601" r:id="rId16"/>
    <p:sldId id="1602" r:id="rId17"/>
    <p:sldId id="1605" r:id="rId18"/>
    <p:sldId id="1606" r:id="rId19"/>
    <p:sldId id="1607" r:id="rId20"/>
    <p:sldId id="1608" r:id="rId21"/>
    <p:sldId id="1610" r:id="rId22"/>
    <p:sldId id="1611" r:id="rId23"/>
    <p:sldId id="1612" r:id="rId24"/>
    <p:sldId id="1615" r:id="rId25"/>
    <p:sldId id="1549" r:id="rId26"/>
    <p:sldId id="1551" r:id="rId27"/>
    <p:sldId id="1614" r:id="rId28"/>
    <p:sldId id="1617" r:id="rId29"/>
    <p:sldId id="1619" r:id="rId30"/>
    <p:sldId id="1620" r:id="rId31"/>
    <p:sldId id="1622" r:id="rId32"/>
    <p:sldId id="1626" r:id="rId33"/>
    <p:sldId id="1627" r:id="rId34"/>
    <p:sldId id="1630" r:id="rId35"/>
    <p:sldId id="1625" r:id="rId36"/>
    <p:sldId id="1632" r:id="rId37"/>
    <p:sldId id="795" r:id="rId38"/>
  </p:sldIdLst>
  <p:sldSz cx="9144000" cy="6858000" type="screen4x3"/>
  <p:notesSz cx="6834188" cy="9979025"/>
  <p:defaultTextStyle>
    <a:defPPr>
      <a:defRPr lang="en-US"/>
    </a:defPPr>
    <a:lvl1pPr algn="ctr" rtl="0" fontAlgn="b">
      <a:spcBef>
        <a:spcPct val="25000"/>
      </a:spcBef>
      <a:spcAft>
        <a:spcPct val="0"/>
      </a:spcAft>
      <a:buClr>
        <a:schemeClr val="hlink"/>
      </a:buClr>
      <a:buFont typeface="Wingdings" pitchFamily="2" charset="2"/>
      <a:buChar char="Ø"/>
      <a:defRPr sz="3600" b="1" kern="120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1pPr>
    <a:lvl2pPr marL="457200" algn="ctr" rtl="0" fontAlgn="b">
      <a:spcBef>
        <a:spcPct val="25000"/>
      </a:spcBef>
      <a:spcAft>
        <a:spcPct val="0"/>
      </a:spcAft>
      <a:buClr>
        <a:schemeClr val="hlink"/>
      </a:buClr>
      <a:buFont typeface="Wingdings" pitchFamily="2" charset="2"/>
      <a:buChar char="Ø"/>
      <a:defRPr sz="3600" b="1" kern="120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2pPr>
    <a:lvl3pPr marL="914400" algn="ctr" rtl="0" fontAlgn="b">
      <a:spcBef>
        <a:spcPct val="25000"/>
      </a:spcBef>
      <a:spcAft>
        <a:spcPct val="0"/>
      </a:spcAft>
      <a:buClr>
        <a:schemeClr val="hlink"/>
      </a:buClr>
      <a:buFont typeface="Wingdings" pitchFamily="2" charset="2"/>
      <a:buChar char="Ø"/>
      <a:defRPr sz="3600" b="1" kern="120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3pPr>
    <a:lvl4pPr marL="1371600" algn="ctr" rtl="0" fontAlgn="b">
      <a:spcBef>
        <a:spcPct val="25000"/>
      </a:spcBef>
      <a:spcAft>
        <a:spcPct val="0"/>
      </a:spcAft>
      <a:buClr>
        <a:schemeClr val="hlink"/>
      </a:buClr>
      <a:buFont typeface="Wingdings" pitchFamily="2" charset="2"/>
      <a:buChar char="Ø"/>
      <a:defRPr sz="3600" b="1" kern="120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4pPr>
    <a:lvl5pPr marL="1828800" algn="ctr" rtl="0" fontAlgn="b">
      <a:spcBef>
        <a:spcPct val="25000"/>
      </a:spcBef>
      <a:spcAft>
        <a:spcPct val="0"/>
      </a:spcAft>
      <a:buClr>
        <a:schemeClr val="hlink"/>
      </a:buClr>
      <a:buFont typeface="Wingdings" pitchFamily="2" charset="2"/>
      <a:buChar char="Ø"/>
      <a:defRPr sz="3600" b="1" kern="120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0000"/>
    <a:srgbClr val="FF00FF"/>
    <a:srgbClr val="FF9900"/>
    <a:srgbClr val="FF6600"/>
    <a:srgbClr val="008000"/>
    <a:srgbClr val="FF66FF"/>
    <a:srgbClr val="0000FF"/>
    <a:srgbClr val="808000"/>
    <a:srgbClr val="33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06" autoAdjust="0"/>
    <p:restoredTop sz="96429" autoAdjust="0"/>
  </p:normalViewPr>
  <p:slideViewPr>
    <p:cSldViewPr>
      <p:cViewPr>
        <p:scale>
          <a:sx n="40" d="100"/>
          <a:sy n="40" d="100"/>
        </p:scale>
        <p:origin x="-1138" y="-22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82" y="75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072"/>
    </p:cViewPr>
  </p:sorter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base">
              <a:spcBef>
                <a:spcPct val="0"/>
              </a:spcBef>
              <a:buClrTx/>
              <a:buFontTx/>
              <a:buNone/>
              <a:defRPr kumimoji="1" sz="1200" b="0">
                <a:latin typeface="Verdana" pitchFamily="34" charset="0"/>
                <a:ea typeface="宋体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350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buClrTx/>
              <a:buFontTx/>
              <a:buNone/>
              <a:defRPr kumimoji="1" sz="1200" b="0">
                <a:latin typeface="Verdana" pitchFamily="34" charset="0"/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80550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fontAlgn="base">
              <a:spcBef>
                <a:spcPct val="0"/>
              </a:spcBef>
              <a:buClrTx/>
              <a:buFontTx/>
              <a:buNone/>
              <a:defRPr kumimoji="1" sz="1200" b="0">
                <a:latin typeface="Verdana" pitchFamily="34" charset="0"/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3500" y="948055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buClrTx/>
              <a:buFontTx/>
              <a:buNone/>
              <a:defRPr kumimoji="1" sz="1200" b="0">
                <a:latin typeface="Verdana" pitchFamily="34" charset="0"/>
                <a:ea typeface="宋体" pitchFamily="2" charset="-122"/>
              </a:defRPr>
            </a:lvl1pPr>
          </a:lstStyle>
          <a:p>
            <a:fld id="{A33B1ADD-C70F-46E0-B00F-63E1124DC49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base">
              <a:spcBef>
                <a:spcPct val="0"/>
              </a:spcBef>
              <a:buClrTx/>
              <a:buFontTx/>
              <a:buNone/>
              <a:defRPr kumimoji="1" sz="1200" b="0">
                <a:latin typeface="Verdana" pitchFamily="34" charset="0"/>
                <a:ea typeface="宋体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350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buClrTx/>
              <a:buFontTx/>
              <a:buNone/>
              <a:defRPr kumimoji="1" sz="1200" b="0">
                <a:latin typeface="Verdana" pitchFamily="34" charset="0"/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7713"/>
            <a:ext cx="4991100" cy="3743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40275"/>
            <a:ext cx="5011738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80550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fontAlgn="base">
              <a:spcBef>
                <a:spcPct val="0"/>
              </a:spcBef>
              <a:buClrTx/>
              <a:buFontTx/>
              <a:buNone/>
              <a:defRPr kumimoji="1" sz="1200" b="0">
                <a:latin typeface="Verdana" pitchFamily="34" charset="0"/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3500" y="948055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buClrTx/>
              <a:buFontTx/>
              <a:buNone/>
              <a:defRPr kumimoji="1" sz="1200" b="0">
                <a:latin typeface="Verdana" pitchFamily="34" charset="0"/>
                <a:ea typeface="宋体" pitchFamily="2" charset="-122"/>
              </a:defRPr>
            </a:lvl1pPr>
          </a:lstStyle>
          <a:p>
            <a:fld id="{6564EDA8-F2BC-4640-B7AC-63A2847881AB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</a:t>
            </a:r>
            <a:endParaRPr lang="en-US" altLang="zh-CN" dirty="0" smtClean="0"/>
          </a:p>
          <a:p>
            <a:r>
              <a:rPr lang="zh-CN" altLang="en-US" dirty="0" smtClean="0"/>
              <a:t>编辑母版副标题样式</a:t>
            </a:r>
            <a:endParaRPr lang="zh-CN" altLang="en-US" dirty="0"/>
          </a:p>
        </p:txBody>
      </p:sp>
      <p:sp>
        <p:nvSpPr>
          <p:cNvPr id="19" name="日期占位符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55DA-3CDF-4A6B-9C53-AFD1F8F62589}" type="datetimeFigureOut">
              <a:rPr lang="zh-CN" altLang="en-US" smtClean="0"/>
              <a:pPr/>
              <a:t>2018/3/5</a:t>
            </a:fld>
            <a:endParaRPr lang="zh-CN" altLang="en-US"/>
          </a:p>
        </p:txBody>
      </p:sp>
      <p:sp>
        <p:nvSpPr>
          <p:cNvPr id="20" name="灯片编号占位符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B497F4-85D6-4C96-B998-4165985803C3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55DA-3CDF-4A6B-9C53-AFD1F8F62589}" type="datetimeFigureOut">
              <a:rPr lang="zh-CN" altLang="en-US" smtClean="0"/>
              <a:pPr/>
              <a:t>2018/3/5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497F4-85D6-4C96-B998-4165985803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55DA-3CDF-4A6B-9C53-AFD1F8F62589}" type="datetimeFigureOut">
              <a:rPr lang="zh-CN" altLang="en-US" smtClean="0"/>
              <a:pPr/>
              <a:t>2018/3/5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497F4-85D6-4C96-B998-4165985803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13" name="日期占位符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55DA-3CDF-4A6B-9C53-AFD1F8F62589}" type="datetimeFigureOut">
              <a:rPr lang="zh-CN" altLang="en-US" smtClean="0"/>
              <a:pPr/>
              <a:t>2018/3/5</a:t>
            </a:fld>
            <a:endParaRPr lang="zh-CN" altLang="en-US"/>
          </a:p>
        </p:txBody>
      </p:sp>
      <p:sp>
        <p:nvSpPr>
          <p:cNvPr id="14" name="灯片编号占位符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B497F4-85D6-4C96-B998-4165985803C3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15" name="页脚占位符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55DA-3CDF-4A6B-9C53-AFD1F8F62589}" type="datetimeFigureOut">
              <a:rPr lang="zh-CN" altLang="en-US" smtClean="0"/>
              <a:pPr/>
              <a:t>2018/3/5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497F4-85D6-4C96-B998-4165985803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55DA-3CDF-4A6B-9C53-AFD1F8F62589}" type="datetimeFigureOut">
              <a:rPr lang="zh-CN" altLang="en-US" smtClean="0"/>
              <a:pPr/>
              <a:t>2018/3/5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497F4-85D6-4C96-B998-4165985803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55DA-3CDF-4A6B-9C53-AFD1F8F62589}" type="datetimeFigureOut">
              <a:rPr lang="zh-CN" altLang="en-US" smtClean="0"/>
              <a:pPr/>
              <a:t>2018/3/5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497F4-85D6-4C96-B998-4165985803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55DA-3CDF-4A6B-9C53-AFD1F8F62589}" type="datetimeFigureOut">
              <a:rPr lang="zh-CN" altLang="en-US" smtClean="0"/>
              <a:pPr/>
              <a:t>2018/3/5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497F4-85D6-4C96-B998-4165985803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55DA-3CDF-4A6B-9C53-AFD1F8F62589}" type="datetimeFigureOut">
              <a:rPr lang="zh-CN" altLang="en-US" smtClean="0"/>
              <a:pPr/>
              <a:t>2018/3/5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497F4-85D6-4C96-B998-4165985803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55DA-3CDF-4A6B-9C53-AFD1F8F62589}" type="datetimeFigureOut">
              <a:rPr lang="zh-CN" altLang="en-US" smtClean="0"/>
              <a:pPr/>
              <a:t>2018/3/5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497F4-85D6-4C96-B998-4165985803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55DA-3CDF-4A6B-9C53-AFD1F8F62589}" type="datetimeFigureOut">
              <a:rPr lang="zh-CN" altLang="en-US" smtClean="0"/>
              <a:pPr/>
              <a:t>2018/3/5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497F4-85D6-4C96-B998-4165985803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39999">
              <a:srgbClr val="0A128C"/>
            </a:gs>
            <a:gs pos="39999">
              <a:srgbClr val="0A128C"/>
            </a:gs>
            <a:gs pos="30000">
              <a:srgbClr val="0A128C"/>
            </a:gs>
          </a:gsLst>
          <a:lin ang="1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6338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3175" y="-6350"/>
            <a:ext cx="915035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61510" y="0"/>
            <a:ext cx="877597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 rt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76545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455DA-3CDF-4A6B-9C53-AFD1F8F62589}" type="datetimeFigureOut">
              <a:rPr lang="zh-CN" altLang="en-US" smtClean="0"/>
              <a:pPr/>
              <a:t>2018/3/5</a:t>
            </a:fld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1510" y="1178749"/>
            <a:ext cx="8775975" cy="5310591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72000" tIns="36000" rIns="72000" bIns="3600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3184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497F4-85D6-4C96-B998-4165985803C3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pic>
        <p:nvPicPr>
          <p:cNvPr id="1806344" name="Picture 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" y="6497057"/>
            <a:ext cx="2906813" cy="36094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lang="zh-CN" altLang="en-US" sz="4800" b="1" kern="1200" dirty="0" smtClean="0">
          <a:solidFill>
            <a:srgbClr val="CC6600"/>
          </a:solidFill>
          <a:effectLst>
            <a:outerShdw blurRad="38100" dist="38100" dir="2700000" algn="tl">
              <a:srgbClr val="000000"/>
            </a:outerShdw>
          </a:effectLst>
          <a:latin typeface="隶书" pitchFamily="49" charset="-122"/>
          <a:ea typeface="隶书" pitchFamily="49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600" kern="1200">
          <a:solidFill>
            <a:schemeClr val="bg1"/>
          </a:solidFill>
          <a:latin typeface="仿宋_GB2312" pitchFamily="49" charset="-122"/>
          <a:ea typeface="仿宋_GB2312" pitchFamily="49" charset="-122"/>
          <a:cs typeface="+mn-cs"/>
        </a:defRPr>
      </a:lvl1pPr>
      <a:lvl2pPr marL="742950" indent="-74295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bg1"/>
          </a:solidFill>
          <a:latin typeface="楷体_GB2312" pitchFamily="49" charset="-122"/>
          <a:ea typeface="楷体_GB2312" pitchFamily="49" charset="-122"/>
          <a:cs typeface="+mn-cs"/>
        </a:defRPr>
      </a:lvl2pPr>
      <a:lvl3pPr marL="361950" indent="-361950" algn="l" defTabSz="914400" rtl="0" eaLnBrk="1" latinLnBrk="0" hangingPunct="1">
        <a:spcBef>
          <a:spcPct val="20000"/>
        </a:spcBef>
        <a:buClr>
          <a:srgbClr val="FF0000"/>
        </a:buClr>
        <a:buFont typeface="Wingdings" pitchFamily="2" charset="2"/>
        <a:buChar char="Ø"/>
        <a:defRPr sz="3200" kern="1200">
          <a:solidFill>
            <a:schemeClr val="bg1"/>
          </a:solidFill>
          <a:latin typeface="仿宋_GB2312" pitchFamily="49" charset="-122"/>
          <a:ea typeface="仿宋_GB2312" pitchFamily="49" charset="-122"/>
          <a:cs typeface="+mn-cs"/>
        </a:defRPr>
      </a:lvl3pPr>
      <a:lvl4pPr marL="809625" indent="-447675" algn="l" defTabSz="914400" rtl="0" eaLnBrk="1" latinLnBrk="0" hangingPunct="1">
        <a:spcBef>
          <a:spcPct val="20000"/>
        </a:spcBef>
        <a:buClr>
          <a:srgbClr val="FFC000"/>
        </a:buClr>
        <a:buFont typeface="Wingdings" pitchFamily="2" charset="2"/>
        <a:buChar char="ü"/>
        <a:defRPr sz="2800" kern="1200">
          <a:solidFill>
            <a:schemeClr val="bg1"/>
          </a:solidFill>
          <a:latin typeface="楷体_GB2312" pitchFamily="49" charset="-122"/>
          <a:ea typeface="楷体_GB2312" pitchFamily="49" charset="-122"/>
          <a:cs typeface="+mn-cs"/>
        </a:defRPr>
      </a:lvl4pPr>
      <a:lvl5pPr marL="1162050" indent="-352425" algn="l" defTabSz="914400" rtl="0" eaLnBrk="1" latinLnBrk="0" hangingPunct="1">
        <a:spcBef>
          <a:spcPct val="20000"/>
        </a:spcBef>
        <a:buClr>
          <a:srgbClr val="006600"/>
        </a:buClr>
        <a:buSzPct val="80000"/>
        <a:buFont typeface="Wingdings" pitchFamily="2" charset="2"/>
        <a:buChar char="p"/>
        <a:defRPr sz="2800" kern="1200">
          <a:solidFill>
            <a:schemeClr val="bg1"/>
          </a:solidFill>
          <a:latin typeface="华文仿宋" pitchFamily="2" charset="-122"/>
          <a:ea typeface="华文仿宋" pitchFamily="2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12%20&#20851;&#20110;&#39041;&#24067;&#12298;&#26631;&#20934;&#21270;&#20998;&#20844;&#21496;&#12289;&#20107;&#19994;&#37096;&#30340;&#22522;&#26412;&#35201;&#27714;&#12299;&#30340;&#36890;&#30693;.doc" TargetMode="Externa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hyperlink" Target="14%20&#20851;&#20110;&#32452;&#24314;&#23433;&#20840;&#29983;&#20135;&#30563;&#26597;&#32452;&#31561;&#22235;&#20010;&#24037;&#20316;&#32452;&#30340;&#36890;&#30693;.doc" TargetMode="External"/><Relationship Id="rId5" Type="http://schemas.openxmlformats.org/officeDocument/2006/relationships/hyperlink" Target="13%20&#20851;&#20110;&#30452;&#23646;&#30417;&#29702;&#31449;&#24635;&#30417;&#21450;&#21103;&#24635;&#30417;&#36136;&#37327;&#23433;&#20840;&#22870;&#30340;&#35268;&#23450;.doc" TargetMode="External"/><Relationship Id="rId4" Type="http://schemas.openxmlformats.org/officeDocument/2006/relationships/hyperlink" Target="10%20&#20851;&#20110;&#35268;&#33539;&#20844;&#21496;&#31616;&#31216;&#21450;&#24509;&#26631;&#30340;&#36890;&#30693;.doc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74%20%20&#20851;&#20110;&#21512;&#21516;&#22791;&#26696;&#30340;&#36890;&#30693;.doc" TargetMode="Externa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hyperlink" Target="114%20%20&#37325;&#30003;&#21171;&#21160;&#32426;&#24459;&#30340;&#20960;&#28857;&#35268;&#23450;.doc" TargetMode="External"/><Relationship Id="rId5" Type="http://schemas.openxmlformats.org/officeDocument/2006/relationships/hyperlink" Target="74%20%20&#20851;&#20110;&#31614;&#23450;&#37319;&#36141;&#21512;&#21516;&#65288;&#21327;&#35758;&#65289;&#24212;&#27880;&#24847;&#20107;&#39033;&#30340;&#36890;&#30693;.doc" TargetMode="External"/><Relationship Id="rId4" Type="http://schemas.openxmlformats.org/officeDocument/2006/relationships/hyperlink" Target="17%20%20&#20851;&#20110;&#24378;&#21270;&#36130;&#21153;&#31649;&#29702;&#30340;&#36890;&#30693;.doc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5"/>
          <p:cNvSpPr>
            <a:spLocks noChangeArrowheads="1" noChangeShapeType="1" noTextEdit="1"/>
          </p:cNvSpPr>
          <p:nvPr/>
        </p:nvSpPr>
        <p:spPr bwMode="auto">
          <a:xfrm>
            <a:off x="1286635" y="4869160"/>
            <a:ext cx="6705745" cy="1080120"/>
          </a:xfrm>
          <a:prstGeom prst="rect">
            <a:avLst/>
          </a:prstGeom>
          <a:ln w="76200"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buNone/>
            </a:pPr>
            <a:r>
              <a:rPr lang="zh-CN" altLang="en-US" sz="6600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隶书"/>
                <a:ea typeface="隶书"/>
              </a:rPr>
              <a:t>欢迎同志们回家开会</a:t>
            </a:r>
            <a:endParaRPr lang="zh-CN" altLang="en-US" sz="6600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隶书"/>
              <a:ea typeface="隶书"/>
            </a:endParaRPr>
          </a:p>
        </p:txBody>
      </p:sp>
      <p:pic>
        <p:nvPicPr>
          <p:cNvPr id="6" name="Picture 3" descr="图片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6825" y="1088740"/>
            <a:ext cx="3241675" cy="32416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一、放眼全局，走进新时代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ct val="150000"/>
              </a:lnSpc>
              <a:spcBef>
                <a:spcPts val="12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>
                <a:latin typeface="仿宋_GB2312" pitchFamily="49" charset="-122"/>
              </a:rPr>
              <a:t> </a:t>
            </a:r>
            <a:r>
              <a:rPr lang="en-US" altLang="zh-CN" dirty="0" smtClean="0"/>
              <a:t>2.</a:t>
            </a:r>
            <a:r>
              <a:rPr lang="zh-CN" altLang="zh-CN" dirty="0" smtClean="0"/>
              <a:t>行业出现新趋势</a:t>
            </a:r>
            <a:endParaRPr lang="zh-CN" altLang="en-US" dirty="0" smtClean="0"/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1)</a:t>
            </a:r>
            <a:r>
              <a:rPr lang="zh-CN" altLang="zh-CN" sz="3200" dirty="0" smtClean="0">
                <a:ea typeface="楷体_GB2312" pitchFamily="49" charset="-122"/>
              </a:rPr>
              <a:t>以互联网为依托的信息化来势凶猛</a:t>
            </a:r>
            <a:endParaRPr lang="en-US" altLang="zh-CN" sz="3200" dirty="0" smtClean="0">
              <a:ea typeface="楷体_GB2312" pitchFamily="49" charset="-122"/>
            </a:endParaRP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2)</a:t>
            </a:r>
            <a:r>
              <a:rPr lang="zh-CN" altLang="zh-CN" sz="3200" dirty="0" smtClean="0">
                <a:ea typeface="楷体_GB2312" pitchFamily="49" charset="-122"/>
              </a:rPr>
              <a:t>项目全寿命周期的理念日益深入人心</a:t>
            </a: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3)BIM</a:t>
            </a:r>
            <a:r>
              <a:rPr lang="zh-CN" altLang="zh-CN" sz="3200" dirty="0" smtClean="0">
                <a:ea typeface="楷体_GB2312" pitchFamily="49" charset="-122"/>
              </a:rPr>
              <a:t>技术初露端倪</a:t>
            </a:r>
            <a:endParaRPr lang="en-US" altLang="zh-CN" sz="3200" dirty="0" smtClean="0">
              <a:ea typeface="楷体_GB2312" pitchFamily="49" charset="-122"/>
            </a:endParaRP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4)</a:t>
            </a:r>
            <a:r>
              <a:rPr lang="zh-CN" altLang="zh-CN" sz="3200" dirty="0" smtClean="0">
                <a:ea typeface="楷体_GB2312" pitchFamily="49" charset="-122"/>
              </a:rPr>
              <a:t>装配式建筑焕发生机</a:t>
            </a:r>
            <a:endParaRPr lang="en-US" altLang="zh-CN" sz="3200" dirty="0" smtClean="0">
              <a:ea typeface="楷体_GB2312" pitchFamily="49" charset="-122"/>
            </a:endParaRPr>
          </a:p>
          <a:p>
            <a:pPr marL="895350" indent="-438150">
              <a:spcBef>
                <a:spcPts val="600"/>
              </a:spcBef>
              <a:buFont typeface="Wingdings" pitchFamily="2" charset="2"/>
              <a:buChar char="ü"/>
              <a:tabLst>
                <a:tab pos="723900" algn="l"/>
              </a:tabLst>
            </a:pPr>
            <a:r>
              <a:rPr lang="zh-CN" altLang="zh-CN" sz="3200" dirty="0" smtClean="0">
                <a:solidFill>
                  <a:srgbClr val="FFFF00"/>
                </a:solidFill>
              </a:rPr>
              <a:t>精度高：像制造机器一样，误差在</a:t>
            </a:r>
            <a:r>
              <a:rPr lang="en-US" altLang="zh-CN" sz="3200" dirty="0" smtClean="0">
                <a:solidFill>
                  <a:srgbClr val="FFFF00"/>
                </a:solidFill>
              </a:rPr>
              <a:t>0.1</a:t>
            </a:r>
            <a:r>
              <a:rPr lang="zh-CN" altLang="zh-CN" sz="3200" dirty="0" smtClean="0">
                <a:solidFill>
                  <a:srgbClr val="FFFF00"/>
                </a:solidFill>
              </a:rPr>
              <a:t>毫米</a:t>
            </a:r>
          </a:p>
          <a:p>
            <a:pPr marL="895350" indent="-438150">
              <a:spcBef>
                <a:spcPts val="600"/>
              </a:spcBef>
              <a:buFont typeface="Wingdings" pitchFamily="2" charset="2"/>
              <a:buChar char="ü"/>
              <a:tabLst>
                <a:tab pos="723900" algn="l"/>
              </a:tabLst>
            </a:pPr>
            <a:r>
              <a:rPr lang="zh-CN" altLang="zh-CN" sz="3200" dirty="0" smtClean="0">
                <a:solidFill>
                  <a:srgbClr val="FFFF00"/>
                </a:solidFill>
              </a:rPr>
              <a:t>空间跨度大：信息数据传递要求高</a:t>
            </a:r>
            <a:endParaRPr lang="zh-CN" altLang="en-US" sz="3200" dirty="0" smtClean="0">
              <a:solidFill>
                <a:srgbClr val="FFFF00"/>
              </a:solidFill>
            </a:endParaRPr>
          </a:p>
          <a:p>
            <a:pPr marL="895350" indent="-438150">
              <a:spcBef>
                <a:spcPts val="600"/>
              </a:spcBef>
              <a:buFont typeface="Wingdings" pitchFamily="2" charset="2"/>
              <a:buChar char="ü"/>
              <a:tabLst>
                <a:tab pos="723900" algn="l"/>
              </a:tabLst>
            </a:pPr>
            <a:endParaRPr lang="zh-CN" altLang="zh-CN" sz="32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一、放眼全局，走进新时代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ct val="150000"/>
              </a:lnSpc>
              <a:spcBef>
                <a:spcPts val="12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>
                <a:latin typeface="仿宋_GB2312" pitchFamily="49" charset="-122"/>
              </a:rPr>
              <a:t> </a:t>
            </a:r>
            <a:r>
              <a:rPr lang="en-US" altLang="zh-CN" dirty="0" smtClean="0"/>
              <a:t>2.</a:t>
            </a:r>
            <a:r>
              <a:rPr lang="zh-CN" altLang="zh-CN" dirty="0" smtClean="0"/>
              <a:t>行业出现新趋势</a:t>
            </a:r>
            <a:endParaRPr lang="zh-CN" altLang="en-US" dirty="0" smtClean="0"/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1)</a:t>
            </a:r>
            <a:r>
              <a:rPr lang="zh-CN" altLang="zh-CN" sz="3200" dirty="0" smtClean="0">
                <a:ea typeface="楷体_GB2312" pitchFamily="49" charset="-122"/>
              </a:rPr>
              <a:t>以互联网为依托的信息化来势凶猛</a:t>
            </a:r>
            <a:endParaRPr lang="en-US" altLang="zh-CN" sz="3200" dirty="0" smtClean="0">
              <a:ea typeface="楷体_GB2312" pitchFamily="49" charset="-122"/>
            </a:endParaRP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2)</a:t>
            </a:r>
            <a:r>
              <a:rPr lang="zh-CN" altLang="zh-CN" sz="3200" dirty="0" smtClean="0">
                <a:ea typeface="楷体_GB2312" pitchFamily="49" charset="-122"/>
              </a:rPr>
              <a:t>项目全寿命周期的理念日益深入人心</a:t>
            </a: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3)BIM</a:t>
            </a:r>
            <a:r>
              <a:rPr lang="zh-CN" altLang="zh-CN" sz="3200" dirty="0" smtClean="0">
                <a:ea typeface="楷体_GB2312" pitchFamily="49" charset="-122"/>
              </a:rPr>
              <a:t>技术初露端倪</a:t>
            </a:r>
            <a:endParaRPr lang="en-US" altLang="zh-CN" sz="3200" dirty="0" smtClean="0">
              <a:ea typeface="楷体_GB2312" pitchFamily="49" charset="-122"/>
            </a:endParaRP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4)</a:t>
            </a:r>
            <a:r>
              <a:rPr lang="zh-CN" altLang="zh-CN" sz="3200" dirty="0" smtClean="0">
                <a:ea typeface="楷体_GB2312" pitchFamily="49" charset="-122"/>
              </a:rPr>
              <a:t>装配式建筑焕发生机</a:t>
            </a:r>
            <a:endParaRPr lang="en-US" altLang="zh-CN" sz="3200" dirty="0" smtClean="0">
              <a:ea typeface="楷体_GB2312" pitchFamily="49" charset="-122"/>
            </a:endParaRP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5)</a:t>
            </a:r>
            <a:r>
              <a:rPr lang="zh-CN" altLang="en-US" sz="3200" dirty="0" smtClean="0">
                <a:ea typeface="楷体_GB2312" pitchFamily="49" charset="-122"/>
              </a:rPr>
              <a:t>建设部对</a:t>
            </a:r>
            <a:r>
              <a:rPr lang="zh-CN" altLang="en-US" sz="3200" b="1" dirty="0" smtClean="0">
                <a:solidFill>
                  <a:srgbClr val="FF0000"/>
                </a:solidFill>
                <a:latin typeface="方正姚体" pitchFamily="2" charset="-122"/>
                <a:ea typeface="方正姚体" pitchFamily="2" charset="-122"/>
              </a:rPr>
              <a:t>人证分离查处力度</a:t>
            </a:r>
            <a:r>
              <a:rPr lang="zh-CN" altLang="en-US" sz="3200" dirty="0" smtClean="0">
                <a:ea typeface="楷体_GB2312" pitchFamily="49" charset="-122"/>
              </a:rPr>
              <a:t>空前加大</a:t>
            </a:r>
            <a:endParaRPr lang="zh-CN" altLang="zh-CN" sz="32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一、放眼全局，走进新时代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ct val="150000"/>
              </a:lnSpc>
              <a:spcBef>
                <a:spcPts val="12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>
                <a:latin typeface="仿宋_GB2312" pitchFamily="49" charset="-122"/>
              </a:rPr>
              <a:t> </a:t>
            </a:r>
            <a:r>
              <a:rPr lang="en-US" altLang="zh-CN" dirty="0" smtClean="0"/>
              <a:t>3.</a:t>
            </a:r>
            <a:r>
              <a:rPr lang="zh-CN" altLang="zh-CN" dirty="0" smtClean="0"/>
              <a:t>公司面临新形势</a:t>
            </a: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1)</a:t>
            </a:r>
            <a:r>
              <a:rPr lang="zh-CN" altLang="zh-CN" sz="3200" dirty="0" smtClean="0">
                <a:ea typeface="楷体_GB2312" pitchFamily="49" charset="-122"/>
              </a:rPr>
              <a:t>大股东变更</a:t>
            </a:r>
            <a:endParaRPr lang="en-US" altLang="zh-CN" sz="3200" dirty="0" smtClean="0">
              <a:ea typeface="楷体_GB2312" pitchFamily="49" charset="-122"/>
            </a:endParaRPr>
          </a:p>
          <a:p>
            <a:pPr marL="895350" indent="-438150">
              <a:spcBef>
                <a:spcPts val="600"/>
              </a:spcBef>
              <a:buFont typeface="Wingdings" pitchFamily="2" charset="2"/>
              <a:buChar char="ü"/>
              <a:tabLst>
                <a:tab pos="723900" algn="l"/>
              </a:tabLst>
            </a:pPr>
            <a:r>
              <a:rPr lang="zh-CN" altLang="zh-CN" sz="3200" dirty="0" smtClean="0">
                <a:solidFill>
                  <a:srgbClr val="FFFF00"/>
                </a:solidFill>
              </a:rPr>
              <a:t>管理更规范</a:t>
            </a:r>
            <a:r>
              <a:rPr lang="zh-CN" altLang="en-US" sz="3200" dirty="0" smtClean="0">
                <a:solidFill>
                  <a:srgbClr val="FFFF00"/>
                </a:solidFill>
              </a:rPr>
              <a:t>，</a:t>
            </a:r>
            <a:r>
              <a:rPr lang="zh-CN" altLang="zh-CN" sz="3200" dirty="0" smtClean="0">
                <a:solidFill>
                  <a:srgbClr val="FFFF00"/>
                </a:solidFill>
              </a:rPr>
              <a:t>约束多了，但对公司和个人，</a:t>
            </a:r>
            <a:r>
              <a:rPr lang="zh-CN" altLang="zh-CN" sz="3200" dirty="0" smtClean="0">
                <a:solidFill>
                  <a:srgbClr val="FF00FF"/>
                </a:solidFill>
                <a:latin typeface="华文隶书" pitchFamily="2" charset="-122"/>
                <a:ea typeface="华文隶书" pitchFamily="2" charset="-122"/>
              </a:rPr>
              <a:t>更是保护</a:t>
            </a:r>
            <a:endParaRPr lang="zh-CN" altLang="zh-CN" sz="3200" dirty="0" smtClean="0">
              <a:solidFill>
                <a:srgbClr val="FFFF00"/>
              </a:solidFill>
            </a:endParaRPr>
          </a:p>
          <a:p>
            <a:pPr marL="895350" indent="-438150">
              <a:spcBef>
                <a:spcPts val="600"/>
              </a:spcBef>
              <a:buFont typeface="Wingdings" pitchFamily="2" charset="2"/>
              <a:buChar char="ü"/>
              <a:tabLst>
                <a:tab pos="723900" algn="l"/>
              </a:tabLst>
            </a:pPr>
            <a:r>
              <a:rPr lang="zh-CN" altLang="zh-CN" sz="3200" dirty="0" smtClean="0">
                <a:solidFill>
                  <a:srgbClr val="FFFF00"/>
                </a:solidFill>
              </a:rPr>
              <a:t>效率低些，可靠性增强了</a:t>
            </a:r>
          </a:p>
          <a:p>
            <a:pPr marL="895350" indent="-438150">
              <a:spcBef>
                <a:spcPts val="600"/>
              </a:spcBef>
              <a:buFont typeface="Wingdings" pitchFamily="2" charset="2"/>
              <a:buChar char="ü"/>
              <a:tabLst>
                <a:tab pos="723900" algn="l"/>
              </a:tabLst>
            </a:pPr>
            <a:r>
              <a:rPr lang="zh-CN" altLang="zh-CN" sz="3200" dirty="0" smtClean="0">
                <a:solidFill>
                  <a:srgbClr val="FFFF00"/>
                </a:solidFill>
              </a:rPr>
              <a:t>成本高了，安全质量更有保障了</a:t>
            </a:r>
          </a:p>
          <a:p>
            <a:pPr marL="895350" indent="-438150">
              <a:spcBef>
                <a:spcPts val="600"/>
              </a:spcBef>
              <a:buFont typeface="Wingdings" pitchFamily="2" charset="2"/>
              <a:buChar char="ü"/>
              <a:tabLst>
                <a:tab pos="723900" algn="l"/>
              </a:tabLst>
            </a:pPr>
            <a:r>
              <a:rPr lang="zh-CN" altLang="zh-CN" sz="3200" dirty="0" smtClean="0">
                <a:solidFill>
                  <a:srgbClr val="FFFF00"/>
                </a:solidFill>
              </a:rPr>
              <a:t>甘肃省国企，更有利于开拓省内市场</a:t>
            </a:r>
          </a:p>
          <a:p>
            <a:pPr marL="895350" indent="-438150">
              <a:spcBef>
                <a:spcPts val="600"/>
              </a:spcBef>
              <a:buFont typeface="Wingdings" pitchFamily="2" charset="2"/>
              <a:buChar char="ü"/>
              <a:tabLst>
                <a:tab pos="723900" algn="l"/>
              </a:tabLst>
            </a:pPr>
            <a:r>
              <a:rPr lang="zh-CN" altLang="zh-CN" sz="3200" dirty="0" smtClean="0">
                <a:solidFill>
                  <a:srgbClr val="FF00FF"/>
                </a:solidFill>
                <a:latin typeface="华文隶书" pitchFamily="2" charset="-122"/>
                <a:ea typeface="华文隶书" pitchFamily="2" charset="-122"/>
              </a:rPr>
              <a:t>平台更大</a:t>
            </a:r>
            <a:r>
              <a:rPr lang="zh-CN" altLang="zh-CN" sz="3200" dirty="0" smtClean="0">
                <a:solidFill>
                  <a:srgbClr val="FFFF00"/>
                </a:solidFill>
              </a:rPr>
              <a:t>，</a:t>
            </a:r>
            <a:r>
              <a:rPr lang="zh-CN" altLang="en-US" sz="3200" dirty="0" smtClean="0">
                <a:solidFill>
                  <a:srgbClr val="FFFF00"/>
                </a:solidFill>
              </a:rPr>
              <a:t>有利于</a:t>
            </a:r>
            <a:r>
              <a:rPr lang="zh-CN" altLang="zh-CN" sz="3200" dirty="0" smtClean="0">
                <a:solidFill>
                  <a:srgbClr val="FFFF00"/>
                </a:solidFill>
              </a:rPr>
              <a:t>参与</a:t>
            </a:r>
            <a:r>
              <a:rPr lang="zh-CN" altLang="en-US" sz="3200" dirty="0" smtClean="0">
                <a:solidFill>
                  <a:srgbClr val="FFFF00"/>
                </a:solidFill>
              </a:rPr>
              <a:t>到</a:t>
            </a:r>
            <a:r>
              <a:rPr lang="zh-CN" altLang="zh-CN" sz="3200" dirty="0" smtClean="0">
                <a:solidFill>
                  <a:srgbClr val="FFFF00"/>
                </a:solidFill>
              </a:rPr>
              <a:t>一带一路相关项目</a:t>
            </a:r>
            <a:endParaRPr lang="en-US" altLang="zh-CN" sz="32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一、放眼全局，走进新时代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ct val="150000"/>
              </a:lnSpc>
              <a:spcBef>
                <a:spcPts val="12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>
                <a:latin typeface="仿宋_GB2312" pitchFamily="49" charset="-122"/>
              </a:rPr>
              <a:t> </a:t>
            </a:r>
            <a:r>
              <a:rPr lang="en-US" altLang="zh-CN" dirty="0" smtClean="0"/>
              <a:t>3.</a:t>
            </a:r>
            <a:r>
              <a:rPr lang="zh-CN" altLang="zh-CN" dirty="0" smtClean="0"/>
              <a:t>公司面临新形势</a:t>
            </a: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1)</a:t>
            </a:r>
            <a:r>
              <a:rPr lang="zh-CN" altLang="zh-CN" sz="3200" dirty="0" smtClean="0">
                <a:ea typeface="楷体_GB2312" pitchFamily="49" charset="-122"/>
              </a:rPr>
              <a:t>大股东变更</a:t>
            </a:r>
            <a:endParaRPr lang="en-US" altLang="zh-CN" sz="3200" dirty="0" smtClean="0">
              <a:ea typeface="楷体_GB2312" pitchFamily="49" charset="-122"/>
            </a:endParaRP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2)</a:t>
            </a:r>
            <a:r>
              <a:rPr lang="zh-CN" altLang="zh-CN" sz="3200" dirty="0" smtClean="0">
                <a:ea typeface="楷体_GB2312" pitchFamily="49" charset="-122"/>
              </a:rPr>
              <a:t>铁路建设由原铁道部主导转向地方主导</a:t>
            </a: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3)</a:t>
            </a:r>
            <a:r>
              <a:rPr lang="zh-CN" altLang="zh-CN" sz="3200" dirty="0" smtClean="0">
                <a:ea typeface="楷体_GB2312" pitchFamily="49" charset="-122"/>
              </a:rPr>
              <a:t>公司处于向一流企业迈进的关键时刻</a:t>
            </a:r>
          </a:p>
          <a:p>
            <a:pPr marL="895350" indent="-43815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ü"/>
              <a:tabLst>
                <a:tab pos="723900" algn="l"/>
              </a:tabLst>
            </a:pPr>
            <a:r>
              <a:rPr lang="zh-CN" altLang="zh-CN" sz="3200" dirty="0" smtClean="0">
                <a:solidFill>
                  <a:srgbClr val="FFFF00"/>
                </a:solidFill>
              </a:rPr>
              <a:t>无论是公司还是个人，基本完成了原始积累</a:t>
            </a:r>
            <a:endParaRPr lang="en-US" altLang="zh-CN" sz="3200" dirty="0" smtClean="0">
              <a:solidFill>
                <a:srgbClr val="FFFF00"/>
              </a:solidFill>
            </a:endParaRPr>
          </a:p>
          <a:p>
            <a:pPr marL="895350" indent="-43815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ü"/>
              <a:tabLst>
                <a:tab pos="723900" algn="l"/>
              </a:tabLst>
            </a:pPr>
            <a:r>
              <a:rPr lang="zh-CN" altLang="zh-CN" sz="3200" dirty="0" smtClean="0"/>
              <a:t>监理业务</a:t>
            </a:r>
            <a:r>
              <a:rPr lang="zh-CN" altLang="en-US" sz="3200" dirty="0" smtClean="0"/>
              <a:t>具有一定</a:t>
            </a:r>
            <a:r>
              <a:rPr lang="zh-CN" altLang="zh-CN" sz="3200" dirty="0" smtClean="0"/>
              <a:t>规模</a:t>
            </a:r>
            <a:r>
              <a:rPr lang="zh-CN" altLang="en-US" sz="3200" dirty="0" smtClean="0">
                <a:solidFill>
                  <a:srgbClr val="FFFF00"/>
                </a:solidFill>
              </a:rPr>
              <a:t>（</a:t>
            </a:r>
            <a:r>
              <a:rPr lang="zh-CN" altLang="en-US" sz="3200" dirty="0" smtClean="0">
                <a:solidFill>
                  <a:srgbClr val="FF00FF"/>
                </a:solidFill>
                <a:latin typeface="华文隶书" pitchFamily="2" charset="-122"/>
                <a:ea typeface="华文隶书" pitchFamily="2" charset="-122"/>
              </a:rPr>
              <a:t>产值约亿元</a:t>
            </a:r>
            <a:r>
              <a:rPr lang="zh-CN" altLang="en-US" sz="3200" dirty="0" smtClean="0">
                <a:solidFill>
                  <a:srgbClr val="FFFF00"/>
                </a:solidFill>
              </a:rPr>
              <a:t>）</a:t>
            </a:r>
            <a:endParaRPr lang="en-US" altLang="zh-CN" sz="3200" dirty="0" smtClean="0">
              <a:solidFill>
                <a:srgbClr val="FFFF00"/>
              </a:solidFill>
            </a:endParaRPr>
          </a:p>
          <a:p>
            <a:pPr marL="895350" indent="-43815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ü"/>
              <a:tabLst>
                <a:tab pos="723900" algn="l"/>
              </a:tabLst>
            </a:pPr>
            <a:r>
              <a:rPr lang="zh-CN" altLang="en-US" sz="3200" dirty="0" smtClean="0">
                <a:solidFill>
                  <a:srgbClr val="FFFF00"/>
                </a:solidFill>
              </a:rPr>
              <a:t>具有了一定的品牌优势</a:t>
            </a:r>
            <a:endParaRPr lang="en-US" altLang="zh-CN" sz="3200" dirty="0" smtClean="0">
              <a:solidFill>
                <a:srgbClr val="FFFF00"/>
              </a:solidFill>
            </a:endParaRPr>
          </a:p>
          <a:p>
            <a:pPr marL="895350" indent="-43815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ü"/>
              <a:tabLst>
                <a:tab pos="723900" algn="l"/>
              </a:tabLst>
            </a:pPr>
            <a:r>
              <a:rPr lang="zh-CN" altLang="en-US" sz="3200" dirty="0" smtClean="0">
                <a:solidFill>
                  <a:srgbClr val="FFFF00"/>
                </a:solidFill>
              </a:rPr>
              <a:t>管理体系基本形成（</a:t>
            </a:r>
            <a:r>
              <a:rPr lang="zh-CN" altLang="en-US" sz="3200" dirty="0" smtClean="0">
                <a:solidFill>
                  <a:srgbClr val="FF00FF"/>
                </a:solidFill>
                <a:latin typeface="华文隶书" pitchFamily="2" charset="-122"/>
                <a:ea typeface="华文隶书" pitchFamily="2" charset="-122"/>
              </a:rPr>
              <a:t>三体系认证</a:t>
            </a:r>
            <a:r>
              <a:rPr lang="zh-CN" altLang="en-US" sz="3200" dirty="0" smtClean="0">
                <a:solidFill>
                  <a:srgbClr val="FFFF00"/>
                </a:solidFill>
              </a:rPr>
              <a:t>）</a:t>
            </a:r>
            <a:endParaRPr lang="zh-CN" altLang="zh-CN" sz="3200" dirty="0" smtClean="0">
              <a:solidFill>
                <a:srgbClr val="FFFF00"/>
              </a:solidFill>
            </a:endParaRPr>
          </a:p>
          <a:p>
            <a:pPr marL="895350" indent="-43815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ü"/>
              <a:tabLst>
                <a:tab pos="723900" algn="l"/>
              </a:tabLst>
            </a:pPr>
            <a:r>
              <a:rPr lang="zh-CN" altLang="zh-CN" sz="3200" dirty="0" smtClean="0">
                <a:solidFill>
                  <a:srgbClr val="FFFF00"/>
                </a:solidFill>
              </a:rPr>
              <a:t>建立</a:t>
            </a:r>
            <a:r>
              <a:rPr lang="zh-CN" altLang="en-US" sz="3200" dirty="0" smtClean="0">
                <a:solidFill>
                  <a:srgbClr val="FFFF00"/>
                </a:solidFill>
              </a:rPr>
              <a:t>了</a:t>
            </a:r>
            <a:r>
              <a:rPr lang="zh-CN" altLang="zh-CN" sz="3200" dirty="0" smtClean="0">
                <a:solidFill>
                  <a:srgbClr val="FFFF00"/>
                </a:solidFill>
              </a:rPr>
              <a:t>研发机制</a:t>
            </a:r>
            <a:r>
              <a:rPr lang="zh-CN" altLang="en-US" sz="3200" dirty="0" smtClean="0">
                <a:solidFill>
                  <a:srgbClr val="FFFF00"/>
                </a:solidFill>
              </a:rPr>
              <a:t>（</a:t>
            </a:r>
            <a:r>
              <a:rPr lang="zh-CN" altLang="en-US" sz="3200" dirty="0" smtClean="0">
                <a:solidFill>
                  <a:srgbClr val="FF00FF"/>
                </a:solidFill>
                <a:latin typeface="华文隶书" pitchFamily="2" charset="-122"/>
                <a:ea typeface="华文隶书" pitchFamily="2" charset="-122"/>
              </a:rPr>
              <a:t>监理助手</a:t>
            </a:r>
            <a:r>
              <a:rPr lang="zh-CN" altLang="en-US" sz="3200" dirty="0" smtClean="0">
                <a:solidFill>
                  <a:srgbClr val="FFFF00"/>
                </a:solidFill>
              </a:rPr>
              <a:t>）</a:t>
            </a:r>
            <a:endParaRPr lang="en-US" altLang="zh-CN" sz="3200" dirty="0" smtClean="0">
              <a:solidFill>
                <a:srgbClr val="FFFF00"/>
              </a:solidFill>
            </a:endParaRPr>
          </a:p>
          <a:p>
            <a:pPr marL="895350" indent="-438150">
              <a:spcBef>
                <a:spcPts val="600"/>
              </a:spcBef>
              <a:buFont typeface="Wingdings" pitchFamily="2" charset="2"/>
              <a:buChar char="ü"/>
              <a:tabLst>
                <a:tab pos="723900" algn="l"/>
              </a:tabLst>
            </a:pPr>
            <a:endParaRPr lang="zh-CN" altLang="zh-CN" sz="32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一、放眼全局，走进新时代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ct val="150000"/>
              </a:lnSpc>
              <a:spcBef>
                <a:spcPts val="12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>
                <a:latin typeface="仿宋_GB2312" pitchFamily="49" charset="-122"/>
              </a:rPr>
              <a:t> </a:t>
            </a:r>
            <a:r>
              <a:rPr lang="en-US" altLang="zh-CN" dirty="0" smtClean="0"/>
              <a:t>3.</a:t>
            </a:r>
            <a:r>
              <a:rPr lang="zh-CN" altLang="zh-CN" dirty="0" smtClean="0"/>
              <a:t>公司面临新形势</a:t>
            </a: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1)</a:t>
            </a:r>
            <a:r>
              <a:rPr lang="zh-CN" altLang="zh-CN" sz="3200" dirty="0" smtClean="0">
                <a:ea typeface="楷体_GB2312" pitchFamily="49" charset="-122"/>
              </a:rPr>
              <a:t>大股东变更</a:t>
            </a:r>
            <a:endParaRPr lang="en-US" altLang="zh-CN" sz="3200" dirty="0" smtClean="0">
              <a:ea typeface="楷体_GB2312" pitchFamily="49" charset="-122"/>
            </a:endParaRP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2)</a:t>
            </a:r>
            <a:r>
              <a:rPr lang="zh-CN" altLang="zh-CN" sz="3200" dirty="0" smtClean="0">
                <a:ea typeface="楷体_GB2312" pitchFamily="49" charset="-122"/>
              </a:rPr>
              <a:t>铁路建设由原铁道部主导转向地方主导</a:t>
            </a: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3)</a:t>
            </a:r>
            <a:r>
              <a:rPr lang="zh-CN" altLang="zh-CN" sz="3200" dirty="0" smtClean="0">
                <a:ea typeface="楷体_GB2312" pitchFamily="49" charset="-122"/>
              </a:rPr>
              <a:t>公司处于向一流企业迈进的关键时刻</a:t>
            </a:r>
          </a:p>
          <a:p>
            <a:pPr marL="895350" indent="-438150">
              <a:spcBef>
                <a:spcPts val="1200"/>
              </a:spcBef>
              <a:buFont typeface="Wingdings" pitchFamily="2" charset="2"/>
              <a:buChar char="ü"/>
              <a:tabLst>
                <a:tab pos="723900" algn="l"/>
              </a:tabLst>
            </a:pPr>
            <a:r>
              <a:rPr lang="zh-CN" altLang="zh-CN" sz="3200" dirty="0" smtClean="0">
                <a:solidFill>
                  <a:srgbClr val="FFFF00"/>
                </a:solidFill>
              </a:rPr>
              <a:t>一流企业卖</a:t>
            </a:r>
            <a:r>
              <a:rPr lang="zh-CN" altLang="zh-CN" sz="3200" dirty="0" smtClean="0">
                <a:solidFill>
                  <a:srgbClr val="FF00FF"/>
                </a:solidFill>
                <a:latin typeface="华文隶书" pitchFamily="2" charset="-122"/>
                <a:ea typeface="华文隶书" pitchFamily="2" charset="-122"/>
              </a:rPr>
              <a:t>思想</a:t>
            </a:r>
            <a:r>
              <a:rPr lang="zh-CN" altLang="zh-CN" sz="3200" dirty="0" smtClean="0">
                <a:solidFill>
                  <a:srgbClr val="FFFF00"/>
                </a:solidFill>
              </a:rPr>
              <a:t>（标准）</a:t>
            </a:r>
            <a:endParaRPr lang="en-US" altLang="zh-CN" sz="3200" dirty="0" smtClean="0">
              <a:solidFill>
                <a:srgbClr val="FFFF00"/>
              </a:solidFill>
            </a:endParaRPr>
          </a:p>
          <a:p>
            <a:pPr marL="895350" indent="-438150">
              <a:spcBef>
                <a:spcPts val="1200"/>
              </a:spcBef>
              <a:buFont typeface="Wingdings" pitchFamily="2" charset="2"/>
              <a:buChar char="ü"/>
              <a:tabLst>
                <a:tab pos="723900" algn="l"/>
              </a:tabLst>
            </a:pPr>
            <a:r>
              <a:rPr lang="zh-CN" altLang="zh-CN" sz="3200" dirty="0" smtClean="0">
                <a:solidFill>
                  <a:srgbClr val="FFFF00"/>
                </a:solidFill>
              </a:rPr>
              <a:t>二流企业卖</a:t>
            </a:r>
            <a:r>
              <a:rPr lang="zh-CN" altLang="zh-CN" sz="3200" dirty="0" smtClean="0">
                <a:solidFill>
                  <a:srgbClr val="FF00FF"/>
                </a:solidFill>
                <a:latin typeface="华文隶书" pitchFamily="2" charset="-122"/>
                <a:ea typeface="华文隶书" pitchFamily="2" charset="-122"/>
              </a:rPr>
              <a:t>技术</a:t>
            </a:r>
            <a:r>
              <a:rPr lang="zh-CN" altLang="zh-CN" sz="3200" dirty="0" smtClean="0">
                <a:solidFill>
                  <a:srgbClr val="FFFF00"/>
                </a:solidFill>
              </a:rPr>
              <a:t>（品牌）</a:t>
            </a:r>
            <a:endParaRPr lang="en-US" altLang="zh-CN" sz="3200" dirty="0" smtClean="0">
              <a:solidFill>
                <a:srgbClr val="FFFF00"/>
              </a:solidFill>
            </a:endParaRPr>
          </a:p>
          <a:p>
            <a:pPr marL="895350" indent="-438150">
              <a:spcBef>
                <a:spcPts val="1200"/>
              </a:spcBef>
              <a:buFont typeface="Wingdings" pitchFamily="2" charset="2"/>
              <a:buChar char="ü"/>
              <a:tabLst>
                <a:tab pos="723900" algn="l"/>
              </a:tabLst>
            </a:pPr>
            <a:r>
              <a:rPr lang="zh-CN" altLang="zh-CN" sz="3200" dirty="0" smtClean="0">
                <a:solidFill>
                  <a:srgbClr val="FFFF00"/>
                </a:solidFill>
              </a:rPr>
              <a:t>三流企业卖</a:t>
            </a:r>
            <a:r>
              <a:rPr lang="zh-CN" altLang="zh-CN" sz="3200" dirty="0" smtClean="0">
                <a:solidFill>
                  <a:srgbClr val="FF00FF"/>
                </a:solidFill>
                <a:latin typeface="华文隶书" pitchFamily="2" charset="-122"/>
                <a:ea typeface="华文隶书" pitchFamily="2" charset="-122"/>
              </a:rPr>
              <a:t>产品</a:t>
            </a:r>
            <a:r>
              <a:rPr lang="zh-CN" altLang="zh-CN" sz="3200" dirty="0" smtClean="0">
                <a:solidFill>
                  <a:srgbClr val="FFFF00"/>
                </a:solidFill>
              </a:rPr>
              <a:t>（劳务）</a:t>
            </a:r>
            <a:endParaRPr lang="en-US" altLang="zh-CN" sz="32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一、放眼全局，走进新时代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ct val="150000"/>
              </a:lnSpc>
              <a:spcBef>
                <a:spcPts val="12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>
                <a:latin typeface="仿宋_GB2312" pitchFamily="49" charset="-122"/>
              </a:rPr>
              <a:t> </a:t>
            </a:r>
            <a:r>
              <a:rPr lang="en-US" altLang="zh-CN" dirty="0" smtClean="0"/>
              <a:t>3.</a:t>
            </a:r>
            <a:r>
              <a:rPr lang="zh-CN" altLang="zh-CN" dirty="0" smtClean="0"/>
              <a:t>公司面临新形势</a:t>
            </a: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1)</a:t>
            </a:r>
            <a:r>
              <a:rPr lang="zh-CN" altLang="zh-CN" sz="3200" dirty="0" smtClean="0">
                <a:ea typeface="楷体_GB2312" pitchFamily="49" charset="-122"/>
              </a:rPr>
              <a:t>大股东变更</a:t>
            </a:r>
            <a:endParaRPr lang="en-US" altLang="zh-CN" sz="3200" dirty="0" smtClean="0">
              <a:ea typeface="楷体_GB2312" pitchFamily="49" charset="-122"/>
            </a:endParaRP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2)</a:t>
            </a:r>
            <a:r>
              <a:rPr lang="zh-CN" altLang="zh-CN" sz="3200" dirty="0" smtClean="0">
                <a:ea typeface="楷体_GB2312" pitchFamily="49" charset="-122"/>
              </a:rPr>
              <a:t>铁路建设由原铁道部主导转向地方主导</a:t>
            </a: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3)</a:t>
            </a:r>
            <a:r>
              <a:rPr lang="zh-CN" altLang="zh-CN" sz="3200" dirty="0" smtClean="0">
                <a:ea typeface="楷体_GB2312" pitchFamily="49" charset="-122"/>
              </a:rPr>
              <a:t>公司处于向一流企业迈进的关键时刻</a:t>
            </a:r>
          </a:p>
          <a:p>
            <a:pPr marL="895350" indent="-438150" algn="ctr">
              <a:spcBef>
                <a:spcPts val="600"/>
              </a:spcBef>
              <a:tabLst>
                <a:tab pos="723900" algn="l"/>
              </a:tabLst>
            </a:pPr>
            <a:r>
              <a:rPr lang="zh-CN" altLang="zh-CN" sz="3200" b="1" dirty="0" smtClean="0">
                <a:solidFill>
                  <a:srgbClr val="FF0000"/>
                </a:solidFill>
              </a:rPr>
              <a:t>要想成为一流公司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pPr marL="457200" indent="0">
              <a:spcBef>
                <a:spcPts val="600"/>
              </a:spcBef>
              <a:tabLst>
                <a:tab pos="723900" algn="l"/>
              </a:tabLst>
            </a:pPr>
            <a:r>
              <a:rPr lang="zh-CN" altLang="zh-CN" sz="3200" dirty="0" smtClean="0">
                <a:solidFill>
                  <a:srgbClr val="FFFF00"/>
                </a:solidFill>
              </a:rPr>
              <a:t>不仅做出品牌</a:t>
            </a:r>
            <a:r>
              <a:rPr lang="zh-CN" altLang="en-US" sz="3200" dirty="0" smtClean="0">
                <a:solidFill>
                  <a:srgbClr val="FFFF00"/>
                </a:solidFill>
              </a:rPr>
              <a:t>，</a:t>
            </a:r>
            <a:r>
              <a:rPr lang="zh-CN" altLang="zh-CN" sz="3200" dirty="0" smtClean="0">
                <a:solidFill>
                  <a:srgbClr val="FFFF00"/>
                </a:solidFill>
              </a:rPr>
              <a:t>更要提高学术品位</a:t>
            </a:r>
            <a:r>
              <a:rPr lang="zh-CN" altLang="en-US" sz="3200" dirty="0" smtClean="0">
                <a:solidFill>
                  <a:srgbClr val="FFFF00"/>
                </a:solidFill>
              </a:rPr>
              <a:t>，</a:t>
            </a:r>
            <a:endParaRPr lang="en-US" altLang="zh-CN" sz="3200" dirty="0" smtClean="0">
              <a:solidFill>
                <a:srgbClr val="FFFF00"/>
              </a:solidFill>
            </a:endParaRPr>
          </a:p>
          <a:p>
            <a:pPr marL="457200" indent="0">
              <a:spcBef>
                <a:spcPts val="600"/>
              </a:spcBef>
              <a:tabLst>
                <a:tab pos="723900" algn="l"/>
              </a:tabLst>
            </a:pPr>
            <a:r>
              <a:rPr lang="zh-CN" altLang="zh-CN" sz="3200" dirty="0" smtClean="0">
                <a:solidFill>
                  <a:srgbClr val="FFFF00"/>
                </a:solidFill>
              </a:rPr>
              <a:t>开展项目管理平台、监理方法、程序的创新</a:t>
            </a:r>
            <a:endParaRPr lang="en-US" altLang="zh-CN" sz="3200" dirty="0" smtClean="0">
              <a:solidFill>
                <a:srgbClr val="FFFF00"/>
              </a:solidFill>
            </a:endParaRPr>
          </a:p>
          <a:p>
            <a:pPr marL="95250" indent="0">
              <a:spcBef>
                <a:spcPts val="600"/>
              </a:spcBef>
              <a:tabLst>
                <a:tab pos="723900" algn="l"/>
              </a:tabLst>
            </a:pPr>
            <a:r>
              <a:rPr lang="zh-CN" altLang="en-US" sz="3200" dirty="0" smtClean="0">
                <a:solidFill>
                  <a:srgbClr val="FFFF00"/>
                </a:solidFill>
              </a:rPr>
              <a:t>编制</a:t>
            </a:r>
            <a:r>
              <a:rPr lang="zh-CN" altLang="zh-CN" sz="3200" dirty="0" smtClean="0">
                <a:solidFill>
                  <a:srgbClr val="FFFF00"/>
                </a:solidFill>
              </a:rPr>
              <a:t>检查点、见证点和停止点为索引的监理细则</a:t>
            </a:r>
          </a:p>
        </p:txBody>
      </p:sp>
    </p:spTree>
  </p:cSld>
  <p:clrMapOvr>
    <a:masterClrMapping/>
  </p:clrMapOvr>
  <p:transition spd="med"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zh-CN" dirty="0"/>
              <a:t>二、转变观念，适应新形势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ct val="120000"/>
              </a:lnSpc>
              <a:spcBef>
                <a:spcPts val="6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/>
              <a:t> 1.</a:t>
            </a:r>
            <a:r>
              <a:rPr lang="zh-CN" altLang="zh-CN" dirty="0" smtClean="0"/>
              <a:t>规范管理，经营依法合规</a:t>
            </a:r>
          </a:p>
          <a:p>
            <a:pPr marL="0" lvl="1" indent="0">
              <a:spcBef>
                <a:spcPts val="1200"/>
              </a:spcBef>
              <a:buFont typeface="Wingdings" pitchFamily="2" charset="2"/>
              <a:buChar char="Ø"/>
            </a:pPr>
            <a:r>
              <a:rPr lang="zh-CN" altLang="zh-CN" b="1" dirty="0" smtClean="0">
                <a:solidFill>
                  <a:srgbClr val="FF0000"/>
                </a:solidFill>
              </a:rPr>
              <a:t>国家提倡依法治国，企业也要规范管理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marL="0" lvl="1" indent="0">
              <a:spcBef>
                <a:spcPts val="1200"/>
              </a:spcBef>
              <a:buFont typeface="Wingdings" pitchFamily="2" charset="2"/>
              <a:buChar char="Ø"/>
            </a:pPr>
            <a:r>
              <a:rPr lang="zh-CN" altLang="zh-CN" b="1" dirty="0" smtClean="0">
                <a:solidFill>
                  <a:srgbClr val="FF0000"/>
                </a:solidFill>
              </a:rPr>
              <a:t>决不能抱着侥幸心理触碰法律底线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marL="0" lvl="1" indent="0">
              <a:spcBef>
                <a:spcPts val="1200"/>
              </a:spcBef>
              <a:buFont typeface="Wingdings" pitchFamily="2" charset="2"/>
              <a:buChar char="Ø"/>
            </a:pPr>
            <a:r>
              <a:rPr lang="zh-CN" altLang="zh-CN" b="1" dirty="0" smtClean="0">
                <a:solidFill>
                  <a:srgbClr val="FF0000"/>
                </a:solidFill>
              </a:rPr>
              <a:t>谨防徇私枉法、营私舞弊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marL="0" lvl="1" indent="0">
              <a:spcBef>
                <a:spcPts val="1200"/>
              </a:spcBef>
              <a:buFont typeface="Wingdings" pitchFamily="2" charset="2"/>
              <a:buChar char="Ø"/>
            </a:pPr>
            <a:r>
              <a:rPr lang="zh-CN" altLang="zh-CN" b="1" dirty="0" smtClean="0">
                <a:solidFill>
                  <a:srgbClr val="FF0000"/>
                </a:solidFill>
              </a:rPr>
              <a:t>玩忽职守的行为，用法纪构筑持续发展的堤防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marL="0" lvl="1" indent="0">
              <a:spcBef>
                <a:spcPts val="1200"/>
              </a:spcBef>
              <a:buFont typeface="Wingdings" pitchFamily="2" charset="2"/>
              <a:buChar char="Ø"/>
            </a:pPr>
            <a:r>
              <a:rPr lang="zh-CN" altLang="zh-CN" b="1" dirty="0" smtClean="0">
                <a:solidFill>
                  <a:srgbClr val="FF0000"/>
                </a:solidFill>
              </a:rPr>
              <a:t>为了中标而送礼的事，不干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marL="0" lvl="1" indent="0">
              <a:spcBef>
                <a:spcPts val="1200"/>
              </a:spcBef>
              <a:buFont typeface="Wingdings" pitchFamily="2" charset="2"/>
              <a:buChar char="Ø"/>
            </a:pPr>
            <a:r>
              <a:rPr lang="zh-CN" altLang="zh-CN" b="1" dirty="0" smtClean="0">
                <a:solidFill>
                  <a:srgbClr val="FFFF00"/>
                </a:solidFill>
              </a:rPr>
              <a:t>纳税意识</a:t>
            </a: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zh-CN" dirty="0"/>
              <a:t>二、转变观念，适应新形势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ct val="120000"/>
              </a:lnSpc>
              <a:spcBef>
                <a:spcPts val="6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/>
              <a:t> 1.</a:t>
            </a:r>
            <a:r>
              <a:rPr lang="zh-CN" altLang="zh-CN" dirty="0" smtClean="0"/>
              <a:t>规范管理，经营依法合规</a:t>
            </a:r>
          </a:p>
          <a:p>
            <a:pPr marL="449263" indent="-449263">
              <a:lnSpc>
                <a:spcPct val="110000"/>
              </a:lnSpc>
              <a:spcBef>
                <a:spcPts val="6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>
                <a:latin typeface="仿宋_GB2312" pitchFamily="49" charset="-122"/>
              </a:rPr>
              <a:t> 2.</a:t>
            </a:r>
            <a:r>
              <a:rPr lang="zh-CN" altLang="zh-CN" dirty="0" smtClean="0"/>
              <a:t>规模高速发展转向高质量（品质）发展</a:t>
            </a:r>
            <a:endParaRPr lang="en-US" altLang="zh-CN" dirty="0" smtClean="0"/>
          </a:p>
          <a:p>
            <a:pPr marL="0" lvl="1" indent="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zh-CN" altLang="zh-CN" b="1" dirty="0" smtClean="0">
                <a:solidFill>
                  <a:srgbClr val="FF0000"/>
                </a:solidFill>
              </a:rPr>
              <a:t>从追求规模扩张转向追求效益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zh-CN" altLang="zh-CN" sz="3200" b="1" dirty="0" smtClean="0">
                <a:solidFill>
                  <a:srgbClr val="FF0000"/>
                </a:solidFill>
              </a:rPr>
              <a:t>从</a:t>
            </a:r>
            <a:r>
              <a:rPr lang="zh-CN" altLang="zh-CN" sz="3200" b="1" dirty="0" smtClean="0">
                <a:solidFill>
                  <a:srgbClr val="FFFF00"/>
                </a:solidFill>
              </a:rPr>
              <a:t>野蛮增长转向规范成长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、健康发展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zh-CN" altLang="zh-CN" sz="3200" b="1" dirty="0" smtClean="0">
                <a:solidFill>
                  <a:srgbClr val="FF0000"/>
                </a:solidFill>
              </a:rPr>
              <a:t>供给侧改革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altLang="zh-CN" b="1" dirty="0" smtClean="0">
                <a:solidFill>
                  <a:srgbClr val="FFFF00"/>
                </a:solidFill>
              </a:rPr>
              <a:t>  </a:t>
            </a:r>
            <a:r>
              <a:rPr lang="zh-CN" altLang="zh-CN" b="1" dirty="0" smtClean="0">
                <a:solidFill>
                  <a:srgbClr val="FFFF00"/>
                </a:solidFill>
              </a:rPr>
              <a:t>就是要解决</a:t>
            </a:r>
            <a:endParaRPr lang="en-US" altLang="zh-CN" b="1" dirty="0" smtClean="0">
              <a:solidFill>
                <a:srgbClr val="FFFF00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altLang="zh-CN" b="1" dirty="0" smtClean="0">
                <a:solidFill>
                  <a:srgbClr val="FFFF00"/>
                </a:solidFill>
              </a:rPr>
              <a:t>  </a:t>
            </a:r>
            <a:r>
              <a:rPr lang="zh-CN" altLang="zh-CN" b="1" dirty="0" smtClean="0">
                <a:solidFill>
                  <a:srgbClr val="FFFF00"/>
                </a:solidFill>
              </a:rPr>
              <a:t>低层次产品产能过剩，</a:t>
            </a:r>
            <a:endParaRPr lang="en-US" altLang="zh-CN" b="1" dirty="0" smtClean="0">
              <a:solidFill>
                <a:srgbClr val="FFFF00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altLang="zh-CN" b="1" dirty="0" smtClean="0">
                <a:solidFill>
                  <a:srgbClr val="FFFF00"/>
                </a:solidFill>
              </a:rPr>
              <a:t>  </a:t>
            </a:r>
            <a:r>
              <a:rPr lang="zh-CN" altLang="zh-CN" b="1" dirty="0" smtClean="0">
                <a:solidFill>
                  <a:srgbClr val="FFFF00"/>
                </a:solidFill>
              </a:rPr>
              <a:t>高品质产品供不应求</a:t>
            </a:r>
            <a:r>
              <a:rPr lang="zh-CN" altLang="en-US" b="1" dirty="0" smtClean="0">
                <a:solidFill>
                  <a:srgbClr val="FFFF00"/>
                </a:solidFill>
              </a:rPr>
              <a:t>问题</a:t>
            </a:r>
            <a:endParaRPr lang="zh-CN" altLang="zh-CN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zh-CN" dirty="0"/>
              <a:t>二、转变观念，适应新形势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ct val="120000"/>
              </a:lnSpc>
              <a:spcBef>
                <a:spcPts val="6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/>
              <a:t> 1.</a:t>
            </a:r>
            <a:r>
              <a:rPr lang="zh-CN" altLang="zh-CN" dirty="0" smtClean="0"/>
              <a:t>规范管理，经营依法合规</a:t>
            </a:r>
          </a:p>
          <a:p>
            <a:pPr marL="449263" indent="-449263">
              <a:lnSpc>
                <a:spcPct val="110000"/>
              </a:lnSpc>
              <a:spcBef>
                <a:spcPts val="6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>
                <a:latin typeface="仿宋_GB2312" pitchFamily="49" charset="-122"/>
              </a:rPr>
              <a:t> 2.</a:t>
            </a:r>
            <a:r>
              <a:rPr lang="zh-CN" altLang="zh-CN" dirty="0" smtClean="0"/>
              <a:t>规模高速发展转向高质量（品质）发展</a:t>
            </a:r>
            <a:endParaRPr lang="en-US" altLang="zh-CN" dirty="0" smtClean="0"/>
          </a:p>
          <a:p>
            <a:pPr marL="449263" indent="-449263">
              <a:lnSpc>
                <a:spcPct val="110000"/>
              </a:lnSpc>
              <a:spcBef>
                <a:spcPts val="6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/>
              <a:t> 3.</a:t>
            </a:r>
            <a:r>
              <a:rPr lang="zh-CN" altLang="zh-CN" dirty="0" smtClean="0"/>
              <a:t>从注重经济发展转向注重人的全面发展</a:t>
            </a:r>
          </a:p>
          <a:p>
            <a:pPr marL="0" lvl="1" indent="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zh-CN" altLang="zh-CN" b="1" dirty="0" smtClean="0">
                <a:solidFill>
                  <a:srgbClr val="FF0000"/>
                </a:solidFill>
              </a:rPr>
              <a:t>发展经济的终极目的是什么？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marL="0" lvl="1" indent="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zh-CN" altLang="zh-CN" b="1" dirty="0" smtClean="0">
                <a:solidFill>
                  <a:srgbClr val="FF0000"/>
                </a:solidFill>
              </a:rPr>
              <a:t>物质丰富了，不幸福，发展又有什么意义呢？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marL="0" lvl="1" indent="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zh-CN" altLang="zh-CN" sz="4000" b="1" dirty="0" smtClean="0"/>
              <a:t>提升工作品质和生活品质</a:t>
            </a:r>
            <a:endParaRPr lang="en-US" altLang="zh-CN" sz="4000" b="1" dirty="0" smtClean="0"/>
          </a:p>
          <a:p>
            <a:pPr marL="0" lvl="1" indent="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zh-CN" altLang="zh-CN" sz="4000" b="1" dirty="0" smtClean="0">
                <a:solidFill>
                  <a:srgbClr val="FFFF00"/>
                </a:solidFill>
              </a:rPr>
              <a:t>注重建设精神家园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4526995" y="1223754"/>
            <a:ext cx="4365485" cy="1665185"/>
          </a:xfrm>
          <a:prstGeom prst="wedgeRectCallout">
            <a:avLst>
              <a:gd name="adj1" fmla="val -71239"/>
              <a:gd name="adj2" fmla="val 175259"/>
            </a:avLst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762000" indent="-590550" algn="l">
              <a:spcBef>
                <a:spcPts val="0"/>
              </a:spcBef>
              <a:buNone/>
            </a:pPr>
            <a:r>
              <a:rPr lang="en-US" altLang="zh-CN" sz="3200" dirty="0" smtClean="0">
                <a:solidFill>
                  <a:srgbClr val="006600"/>
                </a:solidFill>
              </a:rPr>
              <a:t>1.5</a:t>
            </a:r>
            <a:r>
              <a:rPr lang="zh-CN" altLang="zh-CN" sz="3200" dirty="0" smtClean="0">
                <a:solidFill>
                  <a:srgbClr val="006600"/>
                </a:solidFill>
              </a:rPr>
              <a:t>个人的活，</a:t>
            </a:r>
            <a:endParaRPr lang="en-US" altLang="zh-CN" sz="3200" dirty="0" smtClean="0">
              <a:solidFill>
                <a:srgbClr val="006600"/>
              </a:solidFill>
            </a:endParaRPr>
          </a:p>
          <a:p>
            <a:pPr marL="762000" indent="-590550" algn="l">
              <a:spcBef>
                <a:spcPts val="0"/>
              </a:spcBef>
              <a:buNone/>
            </a:pPr>
            <a:r>
              <a:rPr lang="zh-CN" altLang="zh-CN" sz="3200" dirty="0" smtClean="0">
                <a:solidFill>
                  <a:srgbClr val="FFFF00"/>
                </a:solidFill>
              </a:rPr>
              <a:t>发展初期，一个人干</a:t>
            </a:r>
            <a:endParaRPr lang="en-US" altLang="zh-CN" sz="3200" dirty="0" smtClean="0">
              <a:solidFill>
                <a:srgbClr val="FFFF00"/>
              </a:solidFill>
            </a:endParaRPr>
          </a:p>
          <a:p>
            <a:pPr marL="762000" indent="-590550" algn="l">
              <a:spcBef>
                <a:spcPts val="0"/>
              </a:spcBef>
              <a:buNone/>
            </a:pPr>
            <a:r>
              <a:rPr lang="zh-CN" altLang="zh-CN" sz="3200" dirty="0" smtClean="0">
                <a:solidFill>
                  <a:srgbClr val="FFFF00"/>
                </a:solidFill>
              </a:rPr>
              <a:t>现在要两个人干</a:t>
            </a:r>
            <a:endParaRPr kumimoji="1" lang="zh-CN" alt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zh-CN" dirty="0"/>
              <a:t>二、转变观念，适应新形势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ct val="120000"/>
              </a:lnSpc>
              <a:spcBef>
                <a:spcPts val="6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/>
              <a:t> 1.</a:t>
            </a:r>
            <a:r>
              <a:rPr lang="zh-CN" altLang="zh-CN" dirty="0" smtClean="0"/>
              <a:t>规范管理，经营依法合规</a:t>
            </a:r>
          </a:p>
          <a:p>
            <a:pPr marL="449263" indent="-449263">
              <a:lnSpc>
                <a:spcPct val="110000"/>
              </a:lnSpc>
              <a:spcBef>
                <a:spcPts val="6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>
                <a:latin typeface="仿宋_GB2312" pitchFamily="49" charset="-122"/>
              </a:rPr>
              <a:t> 2.</a:t>
            </a:r>
            <a:r>
              <a:rPr lang="zh-CN" altLang="zh-CN" dirty="0" smtClean="0"/>
              <a:t>规模高速发展转向高质量（品质）发展</a:t>
            </a:r>
            <a:endParaRPr lang="en-US" altLang="zh-CN" dirty="0" smtClean="0"/>
          </a:p>
          <a:p>
            <a:pPr marL="449263" indent="-449263">
              <a:lnSpc>
                <a:spcPct val="110000"/>
              </a:lnSpc>
              <a:spcBef>
                <a:spcPts val="6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/>
              <a:t> 3.</a:t>
            </a:r>
            <a:r>
              <a:rPr lang="zh-CN" altLang="zh-CN" dirty="0" smtClean="0"/>
              <a:t>从注重经济发展转向注重人的全面发展</a:t>
            </a:r>
            <a:endParaRPr lang="en-US" altLang="zh-CN" dirty="0" smtClean="0"/>
          </a:p>
          <a:p>
            <a:pPr marL="449263" indent="-449263">
              <a:lnSpc>
                <a:spcPct val="120000"/>
              </a:lnSpc>
              <a:spcBef>
                <a:spcPts val="6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/>
              <a:t> 4.</a:t>
            </a:r>
            <a:r>
              <a:rPr lang="zh-CN" altLang="zh-CN" dirty="0" smtClean="0"/>
              <a:t>从注重项目开头转向注重项目收尾</a:t>
            </a:r>
          </a:p>
          <a:p>
            <a:pPr marL="0" lvl="1" indent="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zh-CN" altLang="zh-CN" b="1" dirty="0" smtClean="0">
                <a:solidFill>
                  <a:srgbClr val="FF0000"/>
                </a:solidFill>
              </a:rPr>
              <a:t>要有全寿命周期的意识，注重项目收尾</a:t>
            </a:r>
          </a:p>
          <a:p>
            <a:pPr marL="0" lvl="1" indent="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zh-CN" altLang="zh-CN" b="1" dirty="0" smtClean="0">
                <a:solidFill>
                  <a:srgbClr val="FF0000"/>
                </a:solidFill>
              </a:rPr>
              <a:t>竣工资料</a:t>
            </a:r>
          </a:p>
          <a:p>
            <a:pPr marL="0" lvl="1" indent="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zh-CN" altLang="zh-CN" sz="4000" b="1" dirty="0" smtClean="0">
                <a:solidFill>
                  <a:srgbClr val="FFFF00"/>
                </a:solidFill>
              </a:rPr>
              <a:t>尾款回收</a:t>
            </a:r>
          </a:p>
          <a:p>
            <a:pPr marL="0" lvl="1" indent="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zh-CN" altLang="zh-CN" b="1" dirty="0" smtClean="0">
                <a:solidFill>
                  <a:srgbClr val="FF0000"/>
                </a:solidFill>
              </a:rPr>
              <a:t>加强现金流管控</a:t>
            </a:r>
          </a:p>
        </p:txBody>
      </p:sp>
    </p:spTree>
  </p:cSld>
  <p:clrMapOvr>
    <a:masterClrMapping/>
  </p:clrMapOvr>
  <p:transition spd="med"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TH"/>
          <p:cNvPicPr>
            <a:picLocks noChangeAspect="1" noChangeArrowheads="1"/>
          </p:cNvPicPr>
          <p:nvPr/>
        </p:nvPicPr>
        <p:blipFill>
          <a:blip r:embed="rId3" cstate="print">
            <a:lum bright="-40000" contrast="-60000"/>
          </a:blip>
          <a:stretch>
            <a:fillRect/>
          </a:stretch>
        </p:blipFill>
        <p:spPr bwMode="auto">
          <a:xfrm>
            <a:off x="0" y="278650"/>
            <a:ext cx="9144000" cy="617654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0" y="1403775"/>
            <a:ext cx="9144000" cy="2618910"/>
          </a:xfrm>
        </p:spPr>
        <p:txBody>
          <a:bodyPr lIns="0" rIns="0">
            <a:noAutofit/>
          </a:bodyPr>
          <a:lstStyle/>
          <a:p>
            <a:pPr>
              <a:lnSpc>
                <a:spcPts val="7500"/>
              </a:lnSpc>
            </a:pPr>
            <a:r>
              <a:rPr lang="zh-CN" altLang="zh-CN" sz="5400" b="0" dirty="0">
                <a:solidFill>
                  <a:schemeClr val="bg1"/>
                </a:solidFill>
                <a:effectLst/>
                <a:latin typeface="华文新魏" pitchFamily="2" charset="-122"/>
                <a:ea typeface="华文新魏" pitchFamily="2" charset="-122"/>
              </a:rPr>
              <a:t>走进新时代、适应新</a:t>
            </a:r>
            <a:r>
              <a:rPr lang="zh-CN" altLang="zh-CN" sz="5400" b="0" dirty="0" smtClean="0">
                <a:solidFill>
                  <a:schemeClr val="bg1"/>
                </a:solidFill>
                <a:effectLst/>
                <a:latin typeface="华文新魏" pitchFamily="2" charset="-122"/>
                <a:ea typeface="华文新魏" pitchFamily="2" charset="-122"/>
              </a:rPr>
              <a:t>形</a:t>
            </a:r>
            <a:r>
              <a:rPr lang="zh-CN" altLang="zh-CN" sz="5400" b="0" dirty="0">
                <a:solidFill>
                  <a:schemeClr val="bg1"/>
                </a:solidFill>
                <a:effectLst/>
                <a:latin typeface="华文新魏" pitchFamily="2" charset="-122"/>
                <a:ea typeface="华文新魏" pitchFamily="2" charset="-122"/>
              </a:rPr>
              <a:t>势</a:t>
            </a:r>
            <a:r>
              <a:rPr lang="en-US" altLang="zh-CN" sz="5400" dirty="0" smtClean="0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/>
            </a:r>
            <a:br>
              <a:rPr lang="en-US" altLang="zh-CN" sz="5400" dirty="0" smtClean="0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</a:br>
            <a:r>
              <a:rPr lang="zh-CN" altLang="zh-CN" sz="8000" b="0" dirty="0">
                <a:solidFill>
                  <a:schemeClr val="bg1"/>
                </a:solidFill>
                <a:effectLst/>
                <a:latin typeface="华文新魏" pitchFamily="2" charset="-122"/>
                <a:ea typeface="华文新魏" pitchFamily="2" charset="-122"/>
              </a:rPr>
              <a:t>全面提升公司</a:t>
            </a:r>
            <a:r>
              <a:rPr lang="zh-CN" altLang="zh-CN" sz="8000" b="0" dirty="0" smtClean="0">
                <a:solidFill>
                  <a:schemeClr val="bg1"/>
                </a:solidFill>
                <a:effectLst/>
                <a:latin typeface="华文新魏" pitchFamily="2" charset="-122"/>
                <a:ea typeface="华文新魏" pitchFamily="2" charset="-122"/>
              </a:rPr>
              <a:t>品质</a:t>
            </a:r>
            <a:endParaRPr lang="zh-CN" altLang="en-US" sz="8000" b="0" dirty="0">
              <a:solidFill>
                <a:schemeClr val="bg1"/>
              </a:solidFill>
              <a:effectLst/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466655" y="4734145"/>
            <a:ext cx="6400800" cy="1478015"/>
          </a:xfrm>
          <a:ln>
            <a:noFill/>
          </a:ln>
        </p:spPr>
        <p:txBody>
          <a:bodyPr/>
          <a:lstStyle/>
          <a:p>
            <a:pPr>
              <a:spcBef>
                <a:spcPts val="0"/>
              </a:spcBef>
            </a:pPr>
            <a:r>
              <a:rPr lang="zh-CN" altLang="en-US" sz="4800" dirty="0" smtClean="0">
                <a:solidFill>
                  <a:srgbClr val="FFFF00"/>
                </a:solidFill>
                <a:latin typeface="华文行楷" pitchFamily="2" charset="-122"/>
                <a:ea typeface="华文行楷" pitchFamily="2" charset="-122"/>
              </a:rPr>
              <a:t>刘凤奎</a:t>
            </a:r>
          </a:p>
          <a:p>
            <a:pPr>
              <a:spcBef>
                <a:spcPts val="0"/>
              </a:spcBef>
            </a:pPr>
            <a:r>
              <a:rPr lang="zh-CN" altLang="en-US" sz="4000" dirty="0" smtClean="0">
                <a:solidFill>
                  <a:srgbClr val="FFFF00"/>
                </a:solidFill>
              </a:rPr>
              <a:t>20</a:t>
            </a:r>
            <a:r>
              <a:rPr lang="en-US" altLang="zh-CN" sz="4000" dirty="0" smtClean="0">
                <a:solidFill>
                  <a:srgbClr val="FFFF00"/>
                </a:solidFill>
              </a:rPr>
              <a:t>18</a:t>
            </a:r>
            <a:r>
              <a:rPr lang="zh-CN" altLang="en-US" sz="4000" dirty="0" smtClean="0">
                <a:solidFill>
                  <a:srgbClr val="FFFF00"/>
                </a:solidFill>
              </a:rPr>
              <a:t>年</a:t>
            </a:r>
            <a:r>
              <a:rPr lang="en-US" altLang="zh-CN" sz="4000" dirty="0" smtClean="0">
                <a:solidFill>
                  <a:srgbClr val="FFFF00"/>
                </a:solidFill>
              </a:rPr>
              <a:t>3</a:t>
            </a:r>
            <a:r>
              <a:rPr lang="zh-CN" altLang="en-US" sz="4000" dirty="0" smtClean="0">
                <a:solidFill>
                  <a:srgbClr val="FFFF00"/>
                </a:solidFill>
              </a:rPr>
              <a:t>月</a:t>
            </a:r>
            <a:r>
              <a:rPr lang="en-US" altLang="zh-CN" sz="4000" dirty="0" smtClean="0">
                <a:solidFill>
                  <a:srgbClr val="FFFF00"/>
                </a:solidFill>
              </a:rPr>
              <a:t>4</a:t>
            </a:r>
            <a:r>
              <a:rPr lang="zh-CN" altLang="en-US" sz="4000" dirty="0" smtClean="0">
                <a:solidFill>
                  <a:srgbClr val="FFFF00"/>
                </a:solidFill>
              </a:rPr>
              <a:t>日</a:t>
            </a:r>
          </a:p>
          <a:p>
            <a:endParaRPr lang="zh-CN" altLang="en-US" dirty="0"/>
          </a:p>
        </p:txBody>
      </p:sp>
    </p:spTree>
  </p:cSld>
  <p:clrMapOvr>
    <a:masterClrMapping/>
  </p:clrMapOvr>
  <p:transition spd="slow">
    <p:push dir="d"/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隶书"/>
                <a:ea typeface="隶书"/>
              </a:rPr>
              <a:t>三、全面提升公司品质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ct val="150000"/>
              </a:lnSpc>
              <a:spcBef>
                <a:spcPts val="12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/>
              <a:t> 1</a:t>
            </a:r>
            <a:r>
              <a:rPr lang="en-US" altLang="en-US" dirty="0" smtClean="0"/>
              <a:t>.警钟长鸣，</a:t>
            </a:r>
            <a:r>
              <a:rPr lang="zh-CN" altLang="en-US" dirty="0" smtClean="0"/>
              <a:t>用法纪构筑持久堤防</a:t>
            </a: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zh-CN" altLang="en-US" sz="3200" b="1" dirty="0" smtClean="0"/>
              <a:t>①</a:t>
            </a:r>
            <a:r>
              <a:rPr lang="zh-CN" altLang="zh-CN" sz="3200" b="1" dirty="0" smtClean="0"/>
              <a:t>经营、生产依法合规</a:t>
            </a:r>
            <a:endParaRPr lang="en-US" altLang="zh-CN" sz="3200" b="1" dirty="0" smtClean="0"/>
          </a:p>
          <a:p>
            <a:pPr marL="895350" indent="-438150">
              <a:lnSpc>
                <a:spcPct val="11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en-US" sz="3200" dirty="0" smtClean="0">
                <a:ea typeface="楷体_GB2312" pitchFamily="49" charset="-122"/>
              </a:rPr>
              <a:t>经营依法合规</a:t>
            </a:r>
          </a:p>
          <a:p>
            <a:pPr marL="895350" indent="-438150">
              <a:lnSpc>
                <a:spcPct val="11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en-US" sz="3200" dirty="0" smtClean="0">
                <a:ea typeface="楷体_GB2312" pitchFamily="49" charset="-122"/>
              </a:rPr>
              <a:t>查处徇私枉法、营私舞弊</a:t>
            </a:r>
          </a:p>
          <a:p>
            <a:pPr marL="895350" indent="-438150">
              <a:lnSpc>
                <a:spcPct val="11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en-US" sz="3200" dirty="0" smtClean="0">
                <a:ea typeface="楷体_GB2312" pitchFamily="49" charset="-122"/>
              </a:rPr>
              <a:t>杜绝玩忽职守，人人关心生产安全</a:t>
            </a:r>
          </a:p>
          <a:p>
            <a:pPr marL="895350" indent="-438150">
              <a:lnSpc>
                <a:spcPct val="11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en-US" sz="3200" dirty="0" smtClean="0">
                <a:ea typeface="楷体_GB2312" pitchFamily="49" charset="-122"/>
              </a:rPr>
              <a:t>提高防范意识，增强自我保护能力</a:t>
            </a:r>
            <a:endParaRPr lang="en-US" altLang="zh-CN" sz="3200" dirty="0" smtClean="0">
              <a:ea typeface="楷体_GB2312" pitchFamily="49" charset="-122"/>
            </a:endParaRPr>
          </a:p>
          <a:p>
            <a:pPr marL="895350" indent="-438150">
              <a:lnSpc>
                <a:spcPct val="11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en-US" sz="3200" b="1" dirty="0" smtClean="0">
                <a:solidFill>
                  <a:srgbClr val="FFFF00"/>
                </a:solidFill>
                <a:ea typeface="楷体_GB2312" pitchFamily="49" charset="-122"/>
              </a:rPr>
              <a:t>偶尔的</a:t>
            </a:r>
            <a:r>
              <a:rPr lang="zh-CN" altLang="zh-CN" sz="3200" b="1" dirty="0" smtClean="0">
                <a:solidFill>
                  <a:srgbClr val="FFFF00"/>
                </a:solidFill>
                <a:ea typeface="楷体_GB2312" pitchFamily="49" charset="-122"/>
              </a:rPr>
              <a:t>工作瑕疵</a:t>
            </a:r>
            <a:r>
              <a:rPr lang="zh-CN" altLang="en-US" sz="3200" b="1" dirty="0" smtClean="0">
                <a:solidFill>
                  <a:srgbClr val="FFFF00"/>
                </a:solidFill>
                <a:ea typeface="楷体_GB2312" pitchFamily="49" charset="-122"/>
              </a:rPr>
              <a:t>可以原谅</a:t>
            </a:r>
            <a:endParaRPr lang="zh-CN" altLang="zh-CN" sz="3200" b="1" dirty="0" smtClean="0">
              <a:solidFill>
                <a:srgbClr val="FFFF00"/>
              </a:solidFill>
              <a:ea typeface="楷体_GB2312" pitchFamily="49" charset="-122"/>
            </a:endParaRPr>
          </a:p>
          <a:p>
            <a:pPr marL="895350" indent="-438150">
              <a:lnSpc>
                <a:spcPct val="11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en-US" sz="3200" b="1" dirty="0" smtClean="0">
                <a:solidFill>
                  <a:srgbClr val="FFFF00"/>
                </a:solidFill>
                <a:ea typeface="楷体_GB2312" pitchFamily="49" charset="-122"/>
              </a:rPr>
              <a:t>无心的</a:t>
            </a:r>
            <a:r>
              <a:rPr lang="zh-CN" altLang="zh-CN" sz="3200" b="1" dirty="0" smtClean="0">
                <a:solidFill>
                  <a:srgbClr val="FFFF00"/>
                </a:solidFill>
                <a:ea typeface="楷体_GB2312" pitchFamily="49" charset="-122"/>
              </a:rPr>
              <a:t>工作失误</a:t>
            </a:r>
            <a:r>
              <a:rPr lang="zh-CN" altLang="en-US" sz="3200" b="1" dirty="0" smtClean="0">
                <a:solidFill>
                  <a:srgbClr val="FFFF00"/>
                </a:solidFill>
                <a:ea typeface="楷体_GB2312" pitchFamily="49" charset="-122"/>
              </a:rPr>
              <a:t>，</a:t>
            </a:r>
            <a:r>
              <a:rPr lang="zh-CN" altLang="zh-CN" sz="3200" b="1" dirty="0" smtClean="0">
                <a:solidFill>
                  <a:srgbClr val="FFFF00"/>
                </a:solidFill>
                <a:ea typeface="楷体_GB2312" pitchFamily="49" charset="-122"/>
              </a:rPr>
              <a:t>内部处罚，对外保护</a:t>
            </a:r>
          </a:p>
          <a:p>
            <a:pPr marL="895350" indent="-438150">
              <a:lnSpc>
                <a:spcPct val="11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3200" b="1" dirty="0" smtClean="0">
                <a:solidFill>
                  <a:srgbClr val="FFFF00"/>
                </a:solidFill>
                <a:ea typeface="楷体_GB2312" pitchFamily="49" charset="-122"/>
              </a:rPr>
              <a:t>职务犯罪</a:t>
            </a:r>
            <a:r>
              <a:rPr lang="zh-CN" altLang="en-US" sz="3200" b="1" dirty="0" smtClean="0">
                <a:solidFill>
                  <a:srgbClr val="FFFF00"/>
                </a:solidFill>
                <a:ea typeface="楷体_GB2312" pitchFamily="49" charset="-122"/>
              </a:rPr>
              <a:t>，</a:t>
            </a:r>
            <a:r>
              <a:rPr lang="zh-CN" altLang="zh-CN" sz="3200" b="1" dirty="0" smtClean="0">
                <a:solidFill>
                  <a:srgbClr val="FFFF00"/>
                </a:solidFill>
                <a:ea typeface="楷体_GB2312" pitchFamily="49" charset="-122"/>
              </a:rPr>
              <a:t>内部严厉处罚，对外交司法</a:t>
            </a:r>
            <a:endParaRPr lang="zh-CN" altLang="en-US" sz="3200" dirty="0" smtClean="0">
              <a:ea typeface="楷体_GB2312" pitchFamily="49" charset="-122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隶书"/>
                <a:ea typeface="隶书"/>
              </a:rPr>
              <a:t>三、全面提升公司品质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ct val="150000"/>
              </a:lnSpc>
              <a:spcBef>
                <a:spcPts val="12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/>
              <a:t> 1</a:t>
            </a:r>
            <a:r>
              <a:rPr lang="en-US" altLang="en-US" dirty="0" smtClean="0"/>
              <a:t>.警钟长鸣，</a:t>
            </a:r>
            <a:r>
              <a:rPr lang="zh-CN" altLang="en-US" dirty="0" smtClean="0"/>
              <a:t>用法纪构筑持久堤防</a:t>
            </a: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zh-CN" altLang="en-US" sz="3200" b="1" dirty="0" smtClean="0"/>
              <a:t>①</a:t>
            </a:r>
            <a:r>
              <a:rPr lang="zh-CN" altLang="zh-CN" sz="3200" b="1" dirty="0" smtClean="0"/>
              <a:t>经营、生产依法合规</a:t>
            </a:r>
            <a:endParaRPr lang="en-US" altLang="zh-CN" sz="3200" b="1" dirty="0" smtClean="0"/>
          </a:p>
          <a:p>
            <a:pPr marL="449263" lvl="0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zh-CN" altLang="en-US" sz="3200" b="1" dirty="0" smtClean="0"/>
              <a:t>②</a:t>
            </a:r>
            <a:r>
              <a:rPr lang="zh-CN" altLang="zh-CN" sz="3200" b="1" dirty="0" smtClean="0"/>
              <a:t>财务</a:t>
            </a:r>
            <a:r>
              <a:rPr lang="zh-CN" altLang="en-US" sz="3200" b="1" dirty="0" smtClean="0"/>
              <a:t>运作</a:t>
            </a:r>
            <a:r>
              <a:rPr lang="zh-CN" altLang="zh-CN" sz="3200" b="1" dirty="0" smtClean="0"/>
              <a:t>要规范</a:t>
            </a:r>
          </a:p>
          <a:p>
            <a:pPr marL="895350" indent="-438150">
              <a:lnSpc>
                <a:spcPct val="110000"/>
              </a:lnSpc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3200" dirty="0" smtClean="0">
                <a:ea typeface="楷体_GB2312" pitchFamily="49" charset="-122"/>
              </a:rPr>
              <a:t>首长签</a:t>
            </a:r>
            <a:r>
              <a:rPr lang="zh-CN" altLang="en-US" sz="3200" dirty="0" smtClean="0">
                <a:ea typeface="楷体_GB2312" pitchFamily="49" charset="-122"/>
              </a:rPr>
              <a:t>审</a:t>
            </a:r>
            <a:r>
              <a:rPr lang="zh-CN" altLang="zh-CN" sz="3200" dirty="0" smtClean="0">
                <a:ea typeface="楷体_GB2312" pitchFamily="49" charset="-122"/>
              </a:rPr>
              <a:t>、财务把关</a:t>
            </a:r>
            <a:r>
              <a:rPr lang="zh-CN" altLang="en-US" sz="3200" dirty="0" smtClean="0">
                <a:ea typeface="楷体_GB2312" pitchFamily="49" charset="-122"/>
              </a:rPr>
              <a:t>，各司其职</a:t>
            </a:r>
            <a:endParaRPr lang="en-US" altLang="zh-CN" sz="3200" dirty="0" smtClean="0">
              <a:ea typeface="楷体_GB2312" pitchFamily="49" charset="-122"/>
            </a:endParaRPr>
          </a:p>
          <a:p>
            <a:pPr marL="895350" indent="-438150">
              <a:lnSpc>
                <a:spcPct val="110000"/>
              </a:lnSpc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3200" dirty="0" smtClean="0">
                <a:ea typeface="楷体_GB2312" pitchFamily="49" charset="-122"/>
              </a:rPr>
              <a:t>临时账号印鉴、票据交公司财务部管理</a:t>
            </a:r>
          </a:p>
          <a:p>
            <a:pPr marL="895350" indent="-438150">
              <a:lnSpc>
                <a:spcPct val="110000"/>
              </a:lnSpc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en-US" sz="3200" dirty="0" smtClean="0">
                <a:ea typeface="楷体_GB2312" pitchFamily="49" charset="-122"/>
              </a:rPr>
              <a:t>分公司财务</a:t>
            </a:r>
            <a:r>
              <a:rPr lang="zh-CN" altLang="zh-CN" sz="3200" dirty="0" smtClean="0">
                <a:ea typeface="楷体_GB2312" pitchFamily="49" charset="-122"/>
              </a:rPr>
              <a:t>做到票证分离</a:t>
            </a:r>
            <a:endParaRPr lang="en-US" altLang="zh-CN" sz="3200" dirty="0" smtClean="0">
              <a:ea typeface="楷体_GB2312" pitchFamily="49" charset="-122"/>
            </a:endParaRPr>
          </a:p>
          <a:p>
            <a:pPr marL="895350" indent="-438150">
              <a:lnSpc>
                <a:spcPct val="110000"/>
              </a:lnSpc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3200" dirty="0" smtClean="0">
                <a:ea typeface="楷体_GB2312" pitchFamily="49" charset="-122"/>
              </a:rPr>
              <a:t>成本构成要合理</a:t>
            </a:r>
            <a:endParaRPr lang="en-US" altLang="zh-CN" sz="3200" dirty="0" smtClean="0">
              <a:ea typeface="楷体_GB2312" pitchFamily="49" charset="-122"/>
            </a:endParaRPr>
          </a:p>
          <a:p>
            <a:pPr marL="895350" lvl="0" indent="-438150">
              <a:lnSpc>
                <a:spcPct val="110000"/>
              </a:lnSpc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3200" dirty="0" smtClean="0">
                <a:ea typeface="楷体_GB2312" pitchFamily="49" charset="-122"/>
              </a:rPr>
              <a:t>事业部指定专人做报账员</a:t>
            </a:r>
            <a:endParaRPr lang="zh-CN" altLang="en-US" sz="3200" dirty="0" smtClean="0">
              <a:ea typeface="楷体_GB2312" pitchFamily="49" charset="-122"/>
            </a:endParaRPr>
          </a:p>
        </p:txBody>
      </p:sp>
    </p:spTree>
  </p:cSld>
  <p:clrMapOvr>
    <a:masterClrMapping/>
  </p:clrMapOvr>
  <p:transition spd="med"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隶书"/>
                <a:ea typeface="隶书"/>
              </a:rPr>
              <a:t>三、全面提升公司品质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ct val="150000"/>
              </a:lnSpc>
              <a:spcBef>
                <a:spcPts val="12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/>
              <a:t> 1</a:t>
            </a:r>
            <a:r>
              <a:rPr lang="en-US" altLang="en-US" dirty="0" smtClean="0"/>
              <a:t>.警钟长鸣，</a:t>
            </a:r>
            <a:r>
              <a:rPr lang="zh-CN" altLang="en-US" dirty="0" smtClean="0"/>
              <a:t>用法纪构筑持久堤防</a:t>
            </a: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zh-CN" altLang="en-US" sz="3200" b="1" dirty="0" smtClean="0"/>
              <a:t>①</a:t>
            </a:r>
            <a:r>
              <a:rPr lang="zh-CN" altLang="zh-CN" sz="3200" b="1" dirty="0" smtClean="0"/>
              <a:t>经营、生产依法合规</a:t>
            </a:r>
            <a:endParaRPr lang="en-US" altLang="zh-CN" sz="3200" b="1" dirty="0" smtClean="0"/>
          </a:p>
          <a:p>
            <a:pPr marL="449263" lvl="0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zh-CN" altLang="en-US" sz="3200" b="1" dirty="0" smtClean="0"/>
              <a:t>②</a:t>
            </a:r>
            <a:r>
              <a:rPr lang="zh-CN" altLang="zh-CN" sz="3200" b="1" dirty="0" smtClean="0"/>
              <a:t>财务</a:t>
            </a:r>
            <a:r>
              <a:rPr lang="zh-CN" altLang="en-US" sz="3200" b="1" dirty="0" smtClean="0"/>
              <a:t>运作</a:t>
            </a:r>
            <a:r>
              <a:rPr lang="zh-CN" altLang="zh-CN" sz="3200" b="1" dirty="0" smtClean="0"/>
              <a:t>要规范</a:t>
            </a:r>
            <a:endParaRPr lang="en-US" altLang="zh-CN" sz="3200" b="1" dirty="0" smtClean="0"/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zh-CN" altLang="en-US" sz="3200" b="1" dirty="0" smtClean="0"/>
              <a:t>③</a:t>
            </a:r>
            <a:r>
              <a:rPr lang="zh-CN" altLang="zh-CN" sz="3200" b="1" dirty="0" smtClean="0"/>
              <a:t>员工管理要规范</a:t>
            </a:r>
          </a:p>
          <a:p>
            <a:pPr marL="895350" indent="-438150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2800" dirty="0" smtClean="0">
                <a:ea typeface="楷体_GB2312" pitchFamily="49" charset="-122"/>
              </a:rPr>
              <a:t>建立人事档案</a:t>
            </a:r>
            <a:r>
              <a:rPr lang="zh-CN" altLang="en-US" sz="2800" dirty="0" smtClean="0">
                <a:ea typeface="楷体_GB2312" pitchFamily="49" charset="-122"/>
              </a:rPr>
              <a:t>，</a:t>
            </a:r>
            <a:r>
              <a:rPr lang="zh-CN" altLang="zh-CN" sz="2800" dirty="0" smtClean="0">
                <a:ea typeface="楷体_GB2312" pitchFamily="49" charset="-122"/>
              </a:rPr>
              <a:t>包括开展评职称</a:t>
            </a:r>
          </a:p>
          <a:p>
            <a:pPr marL="895350" indent="-438150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2800" dirty="0" smtClean="0">
                <a:ea typeface="楷体_GB2312" pitchFamily="49" charset="-122"/>
              </a:rPr>
              <a:t>员工按编码管理</a:t>
            </a:r>
          </a:p>
          <a:p>
            <a:pPr marL="849313" lvl="1" indent="-449263">
              <a:spcBef>
                <a:spcPts val="600"/>
              </a:spcBef>
              <a:buClr>
                <a:srgbClr val="FF00FF"/>
              </a:buClr>
              <a:buSzPct val="90000"/>
              <a:buFont typeface="Wingdings" pitchFamily="2" charset="2"/>
              <a:buChar char="p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2400" dirty="0" smtClean="0"/>
              <a:t>1</a:t>
            </a:r>
            <a:r>
              <a:rPr lang="zh-CN" altLang="zh-CN" sz="2400" dirty="0" smtClean="0"/>
              <a:t>、</a:t>
            </a:r>
            <a:r>
              <a:rPr lang="en-US" altLang="zh-CN" sz="2400" dirty="0" smtClean="0"/>
              <a:t>2</a:t>
            </a:r>
            <a:r>
              <a:rPr lang="zh-CN" altLang="zh-CN" sz="2400" dirty="0" smtClean="0"/>
              <a:t>打头的员工实行派遣制</a:t>
            </a:r>
            <a:endParaRPr lang="en-US" altLang="zh-CN" sz="2400" dirty="0" smtClean="0"/>
          </a:p>
          <a:p>
            <a:pPr marL="849313" lvl="1" indent="-449263">
              <a:spcBef>
                <a:spcPts val="600"/>
              </a:spcBef>
              <a:buClr>
                <a:srgbClr val="FF00FF"/>
              </a:buClr>
              <a:buSzPct val="90000"/>
              <a:buFont typeface="Wingdings" pitchFamily="2" charset="2"/>
              <a:buChar char="p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2400" dirty="0" smtClean="0"/>
              <a:t>4</a:t>
            </a:r>
            <a:r>
              <a:rPr lang="zh-CN" altLang="zh-CN" sz="2400" dirty="0" smtClean="0"/>
              <a:t>打头的员工由二级</a:t>
            </a:r>
            <a:r>
              <a:rPr lang="zh-CN" altLang="en-US" sz="2400" dirty="0" smtClean="0"/>
              <a:t>单位自由聘用</a:t>
            </a:r>
            <a:endParaRPr lang="en-US" altLang="zh-CN" sz="2400" dirty="0" smtClean="0"/>
          </a:p>
          <a:p>
            <a:pPr marL="895350" lvl="1" indent="-438150">
              <a:spcBef>
                <a:spcPts val="600"/>
              </a:spcBef>
              <a:buClr>
                <a:srgbClr val="FF0000"/>
              </a:buClr>
              <a:buSzPct val="90000"/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en-US" sz="2800" dirty="0" smtClean="0">
                <a:latin typeface="仿宋_GB2312" pitchFamily="49" charset="-122"/>
              </a:rPr>
              <a:t>二级单位间</a:t>
            </a:r>
            <a:r>
              <a:rPr lang="zh-CN" altLang="zh-CN" sz="2800" dirty="0" smtClean="0">
                <a:latin typeface="仿宋_GB2312" pitchFamily="49" charset="-122"/>
              </a:rPr>
              <a:t>员工</a:t>
            </a:r>
            <a:r>
              <a:rPr lang="zh-CN" altLang="en-US" sz="2800" dirty="0" smtClean="0">
                <a:latin typeface="仿宋_GB2312" pitchFamily="49" charset="-122"/>
              </a:rPr>
              <a:t>调动必须通过企划部</a:t>
            </a:r>
            <a:endParaRPr lang="zh-CN" altLang="en-US" sz="2800" dirty="0" smtClean="0">
              <a:ea typeface="楷体_GB2312" pitchFamily="49" charset="-122"/>
            </a:endParaRPr>
          </a:p>
        </p:txBody>
      </p:sp>
    </p:spTree>
  </p:cSld>
  <p:clrMapOvr>
    <a:masterClrMapping/>
  </p:clrMapOvr>
  <p:transition spd="med"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隶书"/>
                <a:ea typeface="隶书"/>
              </a:rPr>
              <a:t>三、全面提升公司品质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ct val="150000"/>
              </a:lnSpc>
              <a:spcBef>
                <a:spcPts val="12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/>
              <a:t> 1</a:t>
            </a:r>
            <a:r>
              <a:rPr lang="en-US" altLang="en-US" dirty="0" smtClean="0"/>
              <a:t>.警钟长鸣，</a:t>
            </a:r>
            <a:r>
              <a:rPr lang="zh-CN" altLang="en-US" dirty="0" smtClean="0"/>
              <a:t>用法纪构筑持久堤防</a:t>
            </a: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zh-CN" altLang="en-US" sz="3200" b="1" dirty="0" smtClean="0"/>
              <a:t>①</a:t>
            </a:r>
            <a:r>
              <a:rPr lang="zh-CN" altLang="zh-CN" sz="3200" b="1" dirty="0" smtClean="0"/>
              <a:t>经营、生产依法合规</a:t>
            </a:r>
            <a:endParaRPr lang="en-US" altLang="zh-CN" sz="3200" b="1" dirty="0" smtClean="0"/>
          </a:p>
          <a:p>
            <a:pPr marL="449263" lvl="0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zh-CN" altLang="en-US" sz="3200" b="1" dirty="0" smtClean="0"/>
              <a:t>②</a:t>
            </a:r>
            <a:r>
              <a:rPr lang="zh-CN" altLang="zh-CN" sz="3200" b="1" dirty="0" smtClean="0"/>
              <a:t>财务</a:t>
            </a:r>
            <a:r>
              <a:rPr lang="zh-CN" altLang="en-US" sz="3200" b="1" dirty="0" smtClean="0"/>
              <a:t>运作</a:t>
            </a:r>
            <a:r>
              <a:rPr lang="zh-CN" altLang="zh-CN" sz="3200" b="1" dirty="0" smtClean="0"/>
              <a:t>要规范</a:t>
            </a:r>
            <a:endParaRPr lang="en-US" altLang="zh-CN" sz="3200" b="1" dirty="0" smtClean="0"/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zh-CN" altLang="en-US" sz="3200" b="1" dirty="0" smtClean="0"/>
              <a:t>③</a:t>
            </a:r>
            <a:r>
              <a:rPr lang="zh-CN" altLang="zh-CN" sz="3200" b="1" dirty="0" smtClean="0"/>
              <a:t>员工管理要规范</a:t>
            </a:r>
            <a:endParaRPr lang="en-US" altLang="zh-CN" sz="3200" b="1" dirty="0" smtClean="0"/>
          </a:p>
          <a:p>
            <a:pPr marL="449263" lvl="0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zh-CN" altLang="en-US" sz="3200" b="1" dirty="0" smtClean="0"/>
              <a:t>④</a:t>
            </a:r>
            <a:r>
              <a:rPr lang="zh-CN" altLang="zh-CN" sz="3200" b="1" dirty="0" smtClean="0"/>
              <a:t>员工待遇要规范</a:t>
            </a:r>
          </a:p>
          <a:p>
            <a:pPr marL="895350" indent="-438150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2800" dirty="0" smtClean="0">
                <a:ea typeface="楷体_GB2312" pitchFamily="49" charset="-122"/>
              </a:rPr>
              <a:t>工资</a:t>
            </a:r>
            <a:r>
              <a:rPr lang="zh-CN" altLang="en-US" sz="2800" dirty="0" smtClean="0">
                <a:ea typeface="楷体_GB2312" pitchFamily="49" charset="-122"/>
              </a:rPr>
              <a:t>及</a:t>
            </a:r>
            <a:r>
              <a:rPr lang="zh-CN" altLang="zh-CN" sz="2800" dirty="0" smtClean="0">
                <a:ea typeface="楷体_GB2312" pitchFamily="49" charset="-122"/>
              </a:rPr>
              <a:t>考勤表要二级首长签</a:t>
            </a:r>
            <a:r>
              <a:rPr lang="zh-CN" altLang="en-US" sz="2800" dirty="0" smtClean="0">
                <a:ea typeface="楷体_GB2312" pitchFamily="49" charset="-122"/>
              </a:rPr>
              <a:t>审</a:t>
            </a:r>
            <a:endParaRPr lang="zh-CN" altLang="zh-CN" sz="2800" dirty="0" smtClean="0">
              <a:ea typeface="楷体_GB2312" pitchFamily="49" charset="-122"/>
            </a:endParaRPr>
          </a:p>
          <a:p>
            <a:pPr marL="895350" indent="-438150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2800" dirty="0" smtClean="0">
                <a:ea typeface="楷体_GB2312" pitchFamily="49" charset="-122"/>
              </a:rPr>
              <a:t>工资标准及发放办法要统一</a:t>
            </a:r>
            <a:endParaRPr lang="en-US" altLang="zh-CN" sz="2800" dirty="0" smtClean="0">
              <a:ea typeface="楷体_GB2312" pitchFamily="49" charset="-122"/>
            </a:endParaRPr>
          </a:p>
          <a:p>
            <a:pPr marL="895350" indent="-438150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2800" dirty="0" smtClean="0">
                <a:ea typeface="楷体_GB2312" pitchFamily="49" charset="-122"/>
              </a:rPr>
              <a:t>为</a:t>
            </a:r>
            <a:r>
              <a:rPr lang="en-US" altLang="zh-CN" sz="2800" dirty="0" smtClean="0">
                <a:ea typeface="楷体_GB2312" pitchFamily="49" charset="-122"/>
              </a:rPr>
              <a:t>1</a:t>
            </a:r>
            <a:r>
              <a:rPr lang="zh-CN" altLang="zh-CN" sz="2800" dirty="0" smtClean="0">
                <a:ea typeface="楷体_GB2312" pitchFamily="49" charset="-122"/>
              </a:rPr>
              <a:t>和</a:t>
            </a:r>
            <a:r>
              <a:rPr lang="en-US" altLang="zh-CN" sz="2800" dirty="0" smtClean="0">
                <a:ea typeface="楷体_GB2312" pitchFamily="49" charset="-122"/>
              </a:rPr>
              <a:t>2</a:t>
            </a:r>
            <a:r>
              <a:rPr lang="zh-CN" altLang="zh-CN" sz="2800" dirty="0" smtClean="0">
                <a:ea typeface="楷体_GB2312" pitchFamily="49" charset="-122"/>
              </a:rPr>
              <a:t>的员工买社保</a:t>
            </a:r>
          </a:p>
          <a:p>
            <a:pPr marL="895350" indent="-438150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2800" dirty="0" smtClean="0">
                <a:ea typeface="楷体_GB2312" pitchFamily="49" charset="-122"/>
              </a:rPr>
              <a:t>节假日加班给加班工资</a:t>
            </a:r>
          </a:p>
        </p:txBody>
      </p:sp>
    </p:spTree>
  </p:cSld>
  <p:clrMapOvr>
    <a:masterClrMapping/>
  </p:clrMapOvr>
  <p:transition spd="med"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隶书"/>
                <a:ea typeface="隶书"/>
              </a:rPr>
              <a:t>三、全面提升公司品质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ct val="150000"/>
              </a:lnSpc>
              <a:spcBef>
                <a:spcPts val="12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/>
              <a:t> 1</a:t>
            </a:r>
            <a:r>
              <a:rPr lang="en-US" altLang="en-US" dirty="0" smtClean="0"/>
              <a:t>.警钟长鸣，</a:t>
            </a:r>
            <a:r>
              <a:rPr lang="zh-CN" altLang="en-US" dirty="0" smtClean="0"/>
              <a:t>用法纪构筑持久堤防</a:t>
            </a: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zh-CN" altLang="en-US" sz="3200" b="1" dirty="0" smtClean="0"/>
              <a:t>①</a:t>
            </a:r>
            <a:r>
              <a:rPr lang="zh-CN" altLang="zh-CN" sz="3200" b="1" dirty="0" smtClean="0"/>
              <a:t>经营、生产依法合规</a:t>
            </a:r>
            <a:endParaRPr lang="en-US" altLang="zh-CN" sz="3200" b="1" dirty="0" smtClean="0"/>
          </a:p>
          <a:p>
            <a:pPr marL="449263" lvl="0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zh-CN" altLang="en-US" sz="3200" b="1" dirty="0" smtClean="0"/>
              <a:t>②</a:t>
            </a:r>
            <a:r>
              <a:rPr lang="zh-CN" altLang="zh-CN" sz="3200" b="1" dirty="0" smtClean="0"/>
              <a:t>财务</a:t>
            </a:r>
            <a:r>
              <a:rPr lang="zh-CN" altLang="en-US" sz="3200" b="1" dirty="0" smtClean="0"/>
              <a:t>运作</a:t>
            </a:r>
            <a:r>
              <a:rPr lang="zh-CN" altLang="zh-CN" sz="3200" b="1" dirty="0" smtClean="0"/>
              <a:t>要规范</a:t>
            </a:r>
            <a:endParaRPr lang="en-US" altLang="zh-CN" sz="3200" b="1" dirty="0" smtClean="0"/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zh-CN" altLang="en-US" sz="3200" b="1" dirty="0" smtClean="0"/>
              <a:t>③</a:t>
            </a:r>
            <a:r>
              <a:rPr lang="zh-CN" altLang="zh-CN" sz="3200" b="1" dirty="0" smtClean="0"/>
              <a:t>员工管理要规范</a:t>
            </a:r>
            <a:endParaRPr lang="en-US" altLang="zh-CN" sz="3200" b="1" dirty="0" smtClean="0"/>
          </a:p>
          <a:p>
            <a:pPr marL="449263" lvl="0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zh-CN" altLang="en-US" sz="3200" b="1" dirty="0" smtClean="0"/>
              <a:t>④</a:t>
            </a:r>
            <a:r>
              <a:rPr lang="zh-CN" altLang="zh-CN" sz="3200" b="1" dirty="0" smtClean="0"/>
              <a:t>员工待遇要规范</a:t>
            </a:r>
            <a:endParaRPr lang="en-US" altLang="zh-CN" sz="3200" b="1" dirty="0" smtClean="0"/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b="1" dirty="0" smtClean="0"/>
              <a:t>⑤</a:t>
            </a:r>
            <a:r>
              <a:rPr lang="zh-CN" altLang="zh-CN" sz="3200" b="1" dirty="0" smtClean="0"/>
              <a:t>重温有关规定</a:t>
            </a:r>
            <a:endParaRPr lang="en-US" altLang="zh-CN" sz="3200" b="1" dirty="0" smtClean="0"/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endParaRPr lang="zh-CN" altLang="en-US" sz="3200" b="1" dirty="0" smtClean="0"/>
          </a:p>
          <a:p>
            <a:pPr algn="ctr"/>
            <a:r>
              <a:rPr lang="zh-CN" alt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规定必须落到实处才有意义</a:t>
            </a:r>
            <a:endParaRPr lang="zh-CN" altLang="zh-CN" sz="3200" b="1" dirty="0" smtClean="0"/>
          </a:p>
        </p:txBody>
      </p:sp>
    </p:spTree>
  </p:cSld>
  <p:clrMapOvr>
    <a:masterClrMapping/>
  </p:clrMapOvr>
  <p:transition spd="med"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隶书"/>
                <a:ea typeface="隶书"/>
              </a:rPr>
              <a:t>三、全面提升公司品质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/>
          </a:bodyPr>
          <a:lstStyle/>
          <a:p>
            <a:pPr marL="449263" indent="-449263" algn="ctr">
              <a:lnSpc>
                <a:spcPct val="150000"/>
              </a:lnSpc>
              <a:spcBef>
                <a:spcPts val="12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dirty="0" smtClean="0"/>
              <a:t>重温有关规定</a:t>
            </a:r>
            <a:endParaRPr lang="zh-CN" altLang="en-US" dirty="0" smtClean="0"/>
          </a:p>
          <a:p>
            <a:pPr marL="449263" indent="-449263">
              <a:spcBef>
                <a:spcPts val="6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2800" b="1" dirty="0" smtClean="0"/>
              <a:t>  </a:t>
            </a:r>
          </a:p>
          <a:p>
            <a:pPr marL="449263" indent="-449263">
              <a:spcBef>
                <a:spcPts val="600"/>
              </a:spcBef>
              <a:tabLst>
                <a:tab pos="87313" algn="l"/>
                <a:tab pos="174625" algn="l"/>
                <a:tab pos="261938" algn="l"/>
              </a:tabLst>
            </a:pPr>
            <a:endParaRPr lang="en-US" altLang="zh-CN" sz="2800" b="1" dirty="0" smtClean="0"/>
          </a:p>
          <a:p>
            <a:pPr marL="449263" indent="-449263">
              <a:spcBef>
                <a:spcPts val="600"/>
              </a:spcBef>
              <a:tabLst>
                <a:tab pos="87313" algn="l"/>
                <a:tab pos="174625" algn="l"/>
                <a:tab pos="261938" algn="l"/>
              </a:tabLst>
            </a:pPr>
            <a:endParaRPr lang="en-US" altLang="zh-CN" sz="2800" b="1" dirty="0" smtClean="0"/>
          </a:p>
          <a:p>
            <a:pPr marL="449263" indent="-449263">
              <a:spcBef>
                <a:spcPts val="600"/>
              </a:spcBef>
              <a:tabLst>
                <a:tab pos="87313" algn="l"/>
                <a:tab pos="174625" algn="l"/>
                <a:tab pos="261938" algn="l"/>
              </a:tabLst>
            </a:pPr>
            <a:endParaRPr lang="en-US" altLang="zh-CN" sz="2800" b="1" dirty="0" smtClean="0"/>
          </a:p>
          <a:p>
            <a:pPr marL="449263" indent="-449263">
              <a:spcBef>
                <a:spcPts val="600"/>
              </a:spcBef>
              <a:tabLst>
                <a:tab pos="87313" algn="l"/>
                <a:tab pos="174625" algn="l"/>
                <a:tab pos="261938" algn="l"/>
              </a:tabLst>
            </a:pPr>
            <a:endParaRPr lang="en-US" altLang="zh-C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9263" indent="-449263">
              <a:spcBef>
                <a:spcPts val="600"/>
              </a:spcBef>
              <a:tabLst>
                <a:tab pos="87313" algn="l"/>
                <a:tab pos="174625" algn="l"/>
                <a:tab pos="261938" algn="l"/>
              </a:tabLst>
            </a:pPr>
            <a:endParaRPr lang="en-US" altLang="zh-C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9263" indent="-449263">
              <a:spcBef>
                <a:spcPts val="6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2800" b="1" dirty="0" smtClean="0"/>
              <a:t>  </a:t>
            </a:r>
          </a:p>
        </p:txBody>
      </p:sp>
      <p:sp>
        <p:nvSpPr>
          <p:cNvPr id="4" name="AutoShape 5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386536" y="3068960"/>
            <a:ext cx="8190910" cy="810090"/>
          </a:xfrm>
          <a:prstGeom prst="bevel">
            <a:avLst>
              <a:gd name="adj" fmla="val 12500"/>
            </a:avLst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49263" indent="-449263" algn="l">
              <a:spcBef>
                <a:spcPts val="600"/>
              </a:spcBef>
              <a:buNone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2400" dirty="0" smtClean="0"/>
              <a:t>②关于颁布《标准化分公司、事业部的基本要求》</a:t>
            </a:r>
            <a:r>
              <a:rPr lang="en-US" altLang="zh-CN" sz="2400" dirty="0" smtClean="0"/>
              <a:t> </a:t>
            </a:r>
            <a:r>
              <a:rPr lang="zh-CN" altLang="zh-CN" sz="2400" dirty="0" smtClean="0"/>
              <a:t>的通知</a:t>
            </a:r>
          </a:p>
        </p:txBody>
      </p:sp>
      <p:sp>
        <p:nvSpPr>
          <p:cNvPr id="6" name="AutoShape 5">
            <a:hlinkClick r:id="rId4" action="ppaction://hlinkfile"/>
          </p:cNvPr>
          <p:cNvSpPr>
            <a:spLocks noChangeArrowheads="1"/>
          </p:cNvSpPr>
          <p:nvPr/>
        </p:nvSpPr>
        <p:spPr bwMode="auto">
          <a:xfrm>
            <a:off x="386536" y="2123855"/>
            <a:ext cx="5760640" cy="810090"/>
          </a:xfrm>
          <a:prstGeom prst="bevel">
            <a:avLst>
              <a:gd name="adj" fmla="val 12500"/>
            </a:avLst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49263" indent="-449263" algn="l">
              <a:spcBef>
                <a:spcPts val="600"/>
              </a:spcBef>
              <a:buNone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①关于规范公司简称及徽标的通知</a:t>
            </a:r>
          </a:p>
        </p:txBody>
      </p:sp>
      <p:sp>
        <p:nvSpPr>
          <p:cNvPr id="7" name="AutoShape 5">
            <a:hlinkClick r:id="rId5" action="ppaction://hlinkfile"/>
          </p:cNvPr>
          <p:cNvSpPr>
            <a:spLocks noChangeArrowheads="1"/>
          </p:cNvSpPr>
          <p:nvPr/>
        </p:nvSpPr>
        <p:spPr bwMode="auto">
          <a:xfrm>
            <a:off x="386536" y="4059070"/>
            <a:ext cx="8190910" cy="810090"/>
          </a:xfrm>
          <a:prstGeom prst="bevel">
            <a:avLst>
              <a:gd name="adj" fmla="val 12500"/>
            </a:avLst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49263" indent="-449263" algn="l">
              <a:spcBef>
                <a:spcPts val="600"/>
              </a:spcBef>
              <a:buNone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③关于直属监理站总监及</a:t>
            </a:r>
            <a:r>
              <a:rPr lang="zh-CN" altLang="zh-C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action="ppaction://hlinkfile"/>
              </a:rPr>
              <a:t>副</a:t>
            </a:r>
            <a:r>
              <a:rPr lang="zh-CN" altLang="zh-C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总监质量安全奖的规定</a:t>
            </a:r>
          </a:p>
        </p:txBody>
      </p:sp>
      <p:sp>
        <p:nvSpPr>
          <p:cNvPr id="8" name="AutoShape 5">
            <a:hlinkClick r:id="rId6" action="ppaction://hlinkfile"/>
          </p:cNvPr>
          <p:cNvSpPr>
            <a:spLocks noChangeArrowheads="1"/>
          </p:cNvSpPr>
          <p:nvPr/>
        </p:nvSpPr>
        <p:spPr bwMode="auto">
          <a:xfrm>
            <a:off x="386536" y="5139190"/>
            <a:ext cx="8190910" cy="810090"/>
          </a:xfrm>
          <a:prstGeom prst="bevel">
            <a:avLst>
              <a:gd name="adj" fmla="val 12500"/>
            </a:avLst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49263" indent="-449263" algn="l">
              <a:spcBef>
                <a:spcPts val="600"/>
              </a:spcBef>
              <a:buNone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2800" dirty="0" smtClean="0"/>
              <a:t>④关于组建</a:t>
            </a:r>
            <a:r>
              <a:rPr lang="zh-CN" altLang="zh-CN" sz="2800" dirty="0" smtClean="0">
                <a:hlinkClick r:id="rId6" action="ppaction://hlinkfile"/>
              </a:rPr>
              <a:t>安全生产</a:t>
            </a:r>
            <a:r>
              <a:rPr lang="zh-CN" altLang="zh-CN" sz="2800" dirty="0" smtClean="0"/>
              <a:t>督查组等</a:t>
            </a:r>
            <a:r>
              <a:rPr lang="zh-CN" altLang="en-US" sz="2800" dirty="0" smtClean="0"/>
              <a:t>三</a:t>
            </a:r>
            <a:r>
              <a:rPr lang="zh-CN" altLang="zh-CN" sz="2800" dirty="0" smtClean="0"/>
              <a:t>个工作组的通知</a:t>
            </a: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隶书"/>
                <a:ea typeface="隶书"/>
              </a:rPr>
              <a:t>三、全面提升公司品质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/>
          </a:bodyPr>
          <a:lstStyle/>
          <a:p>
            <a:pPr marL="449263" indent="-449263" algn="ctr">
              <a:lnSpc>
                <a:spcPct val="150000"/>
              </a:lnSpc>
              <a:spcBef>
                <a:spcPts val="12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dirty="0" smtClean="0"/>
              <a:t>重温有关规定</a:t>
            </a:r>
            <a:endParaRPr lang="zh-CN" altLang="en-US" dirty="0" smtClean="0"/>
          </a:p>
          <a:p>
            <a:pPr marL="449263" indent="-449263">
              <a:spcBef>
                <a:spcPts val="6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2800" b="1" dirty="0" smtClean="0"/>
              <a:t>  </a:t>
            </a:r>
          </a:p>
          <a:p>
            <a:pPr marL="449263" indent="-449263">
              <a:spcBef>
                <a:spcPts val="600"/>
              </a:spcBef>
              <a:tabLst>
                <a:tab pos="87313" algn="l"/>
                <a:tab pos="174625" algn="l"/>
                <a:tab pos="261938" algn="l"/>
              </a:tabLst>
            </a:pPr>
            <a:endParaRPr lang="en-US" altLang="zh-CN" sz="2800" b="1" dirty="0" smtClean="0"/>
          </a:p>
          <a:p>
            <a:pPr marL="449263" indent="-449263">
              <a:spcBef>
                <a:spcPts val="600"/>
              </a:spcBef>
              <a:tabLst>
                <a:tab pos="87313" algn="l"/>
                <a:tab pos="174625" algn="l"/>
                <a:tab pos="261938" algn="l"/>
              </a:tabLst>
            </a:pPr>
            <a:endParaRPr lang="en-US" altLang="zh-CN" sz="2800" b="1" dirty="0" smtClean="0"/>
          </a:p>
          <a:p>
            <a:pPr marL="449263" indent="-449263">
              <a:spcBef>
                <a:spcPts val="600"/>
              </a:spcBef>
              <a:tabLst>
                <a:tab pos="87313" algn="l"/>
                <a:tab pos="174625" algn="l"/>
                <a:tab pos="261938" algn="l"/>
              </a:tabLst>
            </a:pPr>
            <a:endParaRPr lang="en-US" altLang="zh-CN" sz="2800" b="1" dirty="0" smtClean="0"/>
          </a:p>
          <a:p>
            <a:pPr marL="449263" indent="-449263">
              <a:spcBef>
                <a:spcPts val="600"/>
              </a:spcBef>
              <a:tabLst>
                <a:tab pos="87313" algn="l"/>
                <a:tab pos="174625" algn="l"/>
                <a:tab pos="261938" algn="l"/>
              </a:tabLst>
            </a:pPr>
            <a:endParaRPr lang="en-US" altLang="zh-C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9263" indent="-449263">
              <a:spcBef>
                <a:spcPts val="600"/>
              </a:spcBef>
              <a:tabLst>
                <a:tab pos="87313" algn="l"/>
                <a:tab pos="174625" algn="l"/>
                <a:tab pos="261938" algn="l"/>
              </a:tabLst>
            </a:pPr>
            <a:endParaRPr lang="en-US" altLang="zh-C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9263" indent="-449263">
              <a:spcBef>
                <a:spcPts val="6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2800" b="1" dirty="0" smtClean="0"/>
              <a:t>  </a:t>
            </a:r>
          </a:p>
        </p:txBody>
      </p:sp>
      <p:sp>
        <p:nvSpPr>
          <p:cNvPr id="4" name="AutoShape 5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386535" y="3068960"/>
            <a:ext cx="5085565" cy="810090"/>
          </a:xfrm>
          <a:prstGeom prst="bevel">
            <a:avLst>
              <a:gd name="adj" fmla="val 12500"/>
            </a:avLst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49263" indent="-449263" algn="l">
              <a:spcBef>
                <a:spcPts val="600"/>
              </a:spcBef>
              <a:buNone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2800" dirty="0" smtClean="0"/>
              <a:t>⑥关于投标及合同管理的文件</a:t>
            </a:r>
          </a:p>
        </p:txBody>
      </p:sp>
      <p:sp>
        <p:nvSpPr>
          <p:cNvPr id="6" name="AutoShape 5">
            <a:hlinkClick r:id="rId4" action="ppaction://hlinkfile"/>
          </p:cNvPr>
          <p:cNvSpPr>
            <a:spLocks noChangeArrowheads="1"/>
          </p:cNvSpPr>
          <p:nvPr/>
        </p:nvSpPr>
        <p:spPr bwMode="auto">
          <a:xfrm>
            <a:off x="386535" y="2123855"/>
            <a:ext cx="4005445" cy="810090"/>
          </a:xfrm>
          <a:prstGeom prst="bevel">
            <a:avLst>
              <a:gd name="adj" fmla="val 12500"/>
            </a:avLst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49263" indent="-449263" algn="l">
              <a:spcBef>
                <a:spcPts val="600"/>
              </a:spcBef>
              <a:buNone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2800" dirty="0" smtClean="0"/>
              <a:t>⑤关于财务管理的文件</a:t>
            </a:r>
            <a:endParaRPr lang="zh-CN" altLang="zh-CN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utoShape 5">
            <a:hlinkClick r:id="rId5" action="ppaction://hlinkfile"/>
          </p:cNvPr>
          <p:cNvSpPr>
            <a:spLocks noChangeArrowheads="1"/>
          </p:cNvSpPr>
          <p:nvPr/>
        </p:nvSpPr>
        <p:spPr bwMode="auto">
          <a:xfrm>
            <a:off x="386536" y="4059070"/>
            <a:ext cx="8235914" cy="810090"/>
          </a:xfrm>
          <a:prstGeom prst="bevel">
            <a:avLst>
              <a:gd name="adj" fmla="val 12500"/>
            </a:avLst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49263" indent="-449263" algn="l">
              <a:spcBef>
                <a:spcPts val="600"/>
              </a:spcBef>
              <a:buNone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2800" dirty="0" smtClean="0"/>
              <a:t>⑦关于签订</a:t>
            </a:r>
            <a:r>
              <a:rPr lang="zh-CN" altLang="zh-CN" sz="2000" dirty="0" smtClean="0"/>
              <a:t>〝</a:t>
            </a:r>
            <a:r>
              <a:rPr lang="zh-CN" altLang="zh-CN" sz="2800" dirty="0" smtClean="0"/>
              <a:t>采购合同</a:t>
            </a:r>
            <a:r>
              <a:rPr lang="zh-CN" altLang="zh-CN" sz="2000" dirty="0" smtClean="0"/>
              <a:t>（</a:t>
            </a:r>
            <a:r>
              <a:rPr lang="zh-CN" altLang="zh-CN" sz="2800" dirty="0" smtClean="0"/>
              <a:t>协议</a:t>
            </a:r>
            <a:r>
              <a:rPr lang="zh-CN" altLang="zh-CN" sz="2000" dirty="0" smtClean="0"/>
              <a:t>）〞</a:t>
            </a:r>
            <a:r>
              <a:rPr lang="zh-CN" altLang="zh-CN" sz="2800" dirty="0" smtClean="0"/>
              <a:t>应注意事项的通知</a:t>
            </a:r>
            <a:endParaRPr lang="zh-CN" altLang="zh-CN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AutoShape 5">
            <a:hlinkClick r:id="rId6" action="ppaction://hlinkfile"/>
          </p:cNvPr>
          <p:cNvSpPr>
            <a:spLocks noChangeArrowheads="1"/>
          </p:cNvSpPr>
          <p:nvPr/>
        </p:nvSpPr>
        <p:spPr bwMode="auto">
          <a:xfrm>
            <a:off x="386536" y="5139190"/>
            <a:ext cx="4680520" cy="810090"/>
          </a:xfrm>
          <a:prstGeom prst="bevel">
            <a:avLst>
              <a:gd name="adj" fmla="val 12500"/>
            </a:avLst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49263" indent="-449263" algn="l">
              <a:spcBef>
                <a:spcPts val="600"/>
              </a:spcBef>
              <a:buNone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2800" dirty="0" smtClean="0"/>
              <a:t>⑧重申劳动纪律的几</a:t>
            </a:r>
            <a:r>
              <a:rPr lang="zh-CN" altLang="zh-CN" sz="2800" dirty="0" smtClean="0">
                <a:hlinkClick r:id="rId6" action="ppaction://hlinkfile"/>
              </a:rPr>
              <a:t>点</a:t>
            </a:r>
            <a:r>
              <a:rPr lang="zh-CN" altLang="zh-CN" sz="2800" dirty="0" smtClean="0"/>
              <a:t>规定</a:t>
            </a: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隶书"/>
                <a:ea typeface="隶书"/>
              </a:rPr>
              <a:t>三、全面提升公司品质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ct val="150000"/>
              </a:lnSpc>
              <a:spcBef>
                <a:spcPts val="12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/>
              <a:t> 2</a:t>
            </a:r>
            <a:r>
              <a:rPr lang="en-US" altLang="en-US" dirty="0" smtClean="0"/>
              <a:t>.</a:t>
            </a:r>
            <a:r>
              <a:rPr lang="zh-CN" altLang="zh-CN" dirty="0" smtClean="0"/>
              <a:t>强化安全质量观念，铸就不朽</a:t>
            </a:r>
            <a:r>
              <a:rPr lang="zh-CN" altLang="en-US" dirty="0" smtClean="0"/>
              <a:t>品牌</a:t>
            </a: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b="1" dirty="0" smtClean="0"/>
              <a:t>1)</a:t>
            </a:r>
            <a:r>
              <a:rPr lang="zh-CN" altLang="zh-CN" sz="3200" b="1" dirty="0" smtClean="0"/>
              <a:t>大力</a:t>
            </a:r>
            <a:r>
              <a:rPr lang="zh-CN" altLang="en-US" sz="3200" b="1" dirty="0" smtClean="0"/>
              <a:t>开展</a:t>
            </a:r>
            <a:r>
              <a:rPr lang="zh-CN" altLang="zh-CN" sz="3200" b="1" dirty="0" smtClean="0"/>
              <a:t>三体系贯标</a:t>
            </a:r>
          </a:p>
          <a:p>
            <a:pPr marL="895350" indent="-438150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3200" dirty="0" smtClean="0">
                <a:ea typeface="楷体_GB2312" pitchFamily="49" charset="-122"/>
              </a:rPr>
              <a:t>实现监理服务标准化</a:t>
            </a:r>
            <a:endParaRPr lang="en-US" altLang="zh-CN" sz="3200" dirty="0" smtClean="0">
              <a:ea typeface="楷体_GB2312" pitchFamily="49" charset="-122"/>
            </a:endParaRPr>
          </a:p>
          <a:p>
            <a:pPr marL="895350" indent="-438150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en-US" sz="3200" dirty="0" smtClean="0">
                <a:ea typeface="楷体_GB2312" pitchFamily="49" charset="-122"/>
              </a:rPr>
              <a:t>日常管理</a:t>
            </a:r>
            <a:r>
              <a:rPr lang="zh-CN" altLang="zh-CN" sz="3200" dirty="0" smtClean="0">
                <a:ea typeface="楷体_GB2312" pitchFamily="49" charset="-122"/>
              </a:rPr>
              <a:t>规范化</a:t>
            </a:r>
          </a:p>
        </p:txBody>
      </p:sp>
    </p:spTree>
  </p:cSld>
  <p:clrMapOvr>
    <a:masterClrMapping/>
  </p:clrMapOvr>
  <p:transition spd="med"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隶书"/>
                <a:ea typeface="隶书"/>
              </a:rPr>
              <a:t>三、全面提升公司品质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ct val="150000"/>
              </a:lnSpc>
              <a:spcBef>
                <a:spcPts val="12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/>
              <a:t> 2</a:t>
            </a:r>
            <a:r>
              <a:rPr lang="en-US" altLang="en-US" dirty="0" smtClean="0"/>
              <a:t>.</a:t>
            </a:r>
            <a:r>
              <a:rPr lang="zh-CN" altLang="zh-CN" dirty="0" smtClean="0"/>
              <a:t>强化安全质量观念，铸就不朽</a:t>
            </a:r>
            <a:r>
              <a:rPr lang="zh-CN" altLang="en-US" dirty="0" smtClean="0"/>
              <a:t>品牌</a:t>
            </a: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b="1" dirty="0" smtClean="0"/>
              <a:t>1)</a:t>
            </a:r>
            <a:r>
              <a:rPr lang="zh-CN" altLang="zh-CN" sz="3200" b="1" dirty="0" smtClean="0"/>
              <a:t>大力</a:t>
            </a:r>
            <a:r>
              <a:rPr lang="zh-CN" altLang="en-US" sz="3200" b="1" dirty="0" smtClean="0"/>
              <a:t>开展</a:t>
            </a:r>
            <a:r>
              <a:rPr lang="zh-CN" altLang="zh-CN" sz="3200" b="1" dirty="0" smtClean="0"/>
              <a:t>三体系贯标</a:t>
            </a:r>
            <a:endParaRPr lang="en-US" altLang="zh-CN" sz="3200" b="1" dirty="0" smtClean="0"/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b="1" dirty="0" smtClean="0"/>
              <a:t>2)</a:t>
            </a:r>
            <a:r>
              <a:rPr lang="zh-CN" altLang="zh-CN" sz="3200" b="1" dirty="0" smtClean="0"/>
              <a:t>全面推行“</a:t>
            </a:r>
            <a:r>
              <a:rPr lang="zh-CN" altLang="en-US" sz="3200" b="1" dirty="0" smtClean="0"/>
              <a:t>监理</a:t>
            </a:r>
            <a:r>
              <a:rPr lang="zh-CN" altLang="zh-CN" sz="3200" b="1" dirty="0" smtClean="0"/>
              <a:t>助手”</a:t>
            </a:r>
          </a:p>
          <a:p>
            <a:pPr marL="895350" indent="-438150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3200" dirty="0" smtClean="0">
                <a:ea typeface="楷体_GB2312" pitchFamily="49" charset="-122"/>
              </a:rPr>
              <a:t>资料即时性和真实性</a:t>
            </a:r>
          </a:p>
          <a:p>
            <a:pPr marL="895350" indent="-438150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3200" dirty="0" smtClean="0">
                <a:ea typeface="楷体_GB2312" pitchFamily="49" charset="-122"/>
              </a:rPr>
              <a:t>便于时空跨度大的管理</a:t>
            </a:r>
          </a:p>
          <a:p>
            <a:pPr marL="895350" indent="-438150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3200" dirty="0" smtClean="0">
                <a:ea typeface="楷体_GB2312" pitchFamily="49" charset="-122"/>
              </a:rPr>
              <a:t>便于整理竣工资料，提高工作效率</a:t>
            </a:r>
          </a:p>
          <a:p>
            <a:pPr marL="895350" indent="-438150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3200" dirty="0" smtClean="0">
                <a:ea typeface="楷体_GB2312" pitchFamily="49" charset="-122"/>
              </a:rPr>
              <a:t>监理服务上档次</a:t>
            </a:r>
            <a:endParaRPr lang="en-US" altLang="zh-CN" sz="3200" dirty="0" smtClean="0">
              <a:ea typeface="楷体_GB2312" pitchFamily="49" charset="-122"/>
            </a:endParaRPr>
          </a:p>
        </p:txBody>
      </p:sp>
    </p:spTree>
  </p:cSld>
  <p:clrMapOvr>
    <a:masterClrMapping/>
  </p:clrMapOvr>
  <p:transition spd="med"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隶书"/>
                <a:ea typeface="隶书"/>
              </a:rPr>
              <a:t>三、全面提升公司品质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ct val="150000"/>
              </a:lnSpc>
              <a:spcBef>
                <a:spcPts val="12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/>
              <a:t> 2</a:t>
            </a:r>
            <a:r>
              <a:rPr lang="en-US" altLang="en-US" dirty="0" smtClean="0"/>
              <a:t>.</a:t>
            </a:r>
            <a:r>
              <a:rPr lang="zh-CN" altLang="zh-CN" dirty="0" smtClean="0"/>
              <a:t>强化安全质量观念，铸就不朽</a:t>
            </a:r>
            <a:r>
              <a:rPr lang="zh-CN" altLang="en-US" dirty="0" smtClean="0"/>
              <a:t>品牌</a:t>
            </a: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b="1" dirty="0" smtClean="0"/>
              <a:t>1)</a:t>
            </a:r>
            <a:r>
              <a:rPr lang="zh-CN" altLang="zh-CN" sz="3200" b="1" dirty="0" smtClean="0"/>
              <a:t>大力</a:t>
            </a:r>
            <a:r>
              <a:rPr lang="zh-CN" altLang="en-US" sz="3200" b="1" dirty="0" smtClean="0"/>
              <a:t>开展</a:t>
            </a:r>
            <a:r>
              <a:rPr lang="zh-CN" altLang="zh-CN" sz="3200" b="1" dirty="0" smtClean="0"/>
              <a:t>三体系贯标</a:t>
            </a:r>
            <a:endParaRPr lang="en-US" altLang="zh-CN" sz="3200" b="1" dirty="0" smtClean="0"/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b="1" dirty="0" smtClean="0"/>
              <a:t>2)</a:t>
            </a:r>
            <a:r>
              <a:rPr lang="zh-CN" altLang="zh-CN" sz="3200" b="1" dirty="0" smtClean="0"/>
              <a:t>全面推行“</a:t>
            </a:r>
            <a:r>
              <a:rPr lang="zh-CN" altLang="en-US" sz="3200" b="1" dirty="0" smtClean="0"/>
              <a:t>监理</a:t>
            </a:r>
            <a:r>
              <a:rPr lang="zh-CN" altLang="zh-CN" sz="3200" b="1" dirty="0" smtClean="0"/>
              <a:t>助手”</a:t>
            </a:r>
            <a:endParaRPr lang="en-US" altLang="zh-CN" sz="3200" b="1" dirty="0" smtClean="0"/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b="1" dirty="0" smtClean="0"/>
              <a:t>3)</a:t>
            </a:r>
            <a:r>
              <a:rPr lang="zh-CN" altLang="zh-CN" sz="3200" b="1" dirty="0" smtClean="0"/>
              <a:t>坚持做精，不自毁形象</a:t>
            </a:r>
          </a:p>
          <a:p>
            <a:pPr marL="895350" lvl="0" indent="-438150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3200" dirty="0" smtClean="0">
                <a:ea typeface="楷体_GB2312" pitchFamily="49" charset="-122"/>
              </a:rPr>
              <a:t>量力而行，不自毁形象</a:t>
            </a:r>
            <a:endParaRPr lang="en-US" altLang="zh-CN" sz="3200" dirty="0" smtClean="0">
              <a:ea typeface="楷体_GB2312" pitchFamily="49" charset="-122"/>
            </a:endParaRPr>
          </a:p>
          <a:p>
            <a:pPr marL="895350" lvl="0" indent="-438150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3200" dirty="0" smtClean="0"/>
              <a:t>精选项目，以质求发展</a:t>
            </a:r>
            <a:endParaRPr lang="en-US" altLang="zh-CN" sz="3200" dirty="0" smtClean="0"/>
          </a:p>
          <a:p>
            <a:pPr marL="895350" indent="-438150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3200" dirty="0" smtClean="0"/>
              <a:t>保持尊严，不自降身价</a:t>
            </a:r>
          </a:p>
          <a:p>
            <a:pPr marL="895350" indent="-438150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3200" dirty="0" smtClean="0"/>
              <a:t>坚持投标评审和合同评审</a:t>
            </a:r>
          </a:p>
          <a:p>
            <a:pPr marL="895350" lvl="0" indent="-438150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endParaRPr lang="zh-CN" altLang="zh-CN" sz="3200" dirty="0" smtClean="0">
              <a:ea typeface="楷体_GB2312" pitchFamily="49" charset="-122"/>
            </a:endParaRPr>
          </a:p>
          <a:p>
            <a:pPr marL="895350" indent="-438150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endParaRPr lang="zh-CN" altLang="zh-CN" sz="3200" dirty="0" smtClean="0">
              <a:ea typeface="楷体_GB2312" pitchFamily="49" charset="-122"/>
            </a:endParaRPr>
          </a:p>
        </p:txBody>
      </p:sp>
    </p:spTree>
  </p:cSld>
  <p:clrMapOvr>
    <a:masterClrMapping/>
  </p:clrMapOvr>
  <p:transition spd="med"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58870"/>
          </a:xfrm>
        </p:spPr>
        <p:txBody>
          <a:bodyPr>
            <a:normAutofit/>
          </a:bodyPr>
          <a:lstStyle/>
          <a:p>
            <a:r>
              <a:rPr lang="zh-CN" altLang="zh-CN" b="0" dirty="0">
                <a:solidFill>
                  <a:srgbClr val="FFFF00"/>
                </a:solidFill>
                <a:effectLst/>
                <a:latin typeface="华文新魏" pitchFamily="2" charset="-122"/>
                <a:ea typeface="华文新魏" pitchFamily="2" charset="-122"/>
              </a:rPr>
              <a:t>走进新时代、适应新形势</a:t>
            </a:r>
            <a:r>
              <a:rPr lang="en-US" altLang="zh-CN" sz="6000" dirty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/>
            </a:r>
            <a:br>
              <a:rPr lang="en-US" altLang="zh-CN" sz="6000" dirty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</a:br>
            <a:r>
              <a:rPr lang="zh-CN" altLang="zh-CN" sz="6000" b="0" dirty="0">
                <a:solidFill>
                  <a:srgbClr val="C00000"/>
                </a:solidFill>
                <a:effectLst/>
                <a:latin typeface="隶书"/>
                <a:ea typeface="华文新魏"/>
              </a:rPr>
              <a:t>全面提升公司</a:t>
            </a:r>
            <a:r>
              <a:rPr lang="zh-CN" altLang="zh-CN" sz="6000" b="0" dirty="0" smtClean="0">
                <a:solidFill>
                  <a:srgbClr val="C00000"/>
                </a:solidFill>
                <a:effectLst/>
                <a:latin typeface="隶书"/>
                <a:ea typeface="华文新魏"/>
              </a:rPr>
              <a:t>品质</a:t>
            </a:r>
            <a:endParaRPr lang="zh-CN" altLang="en-US" sz="6000" b="0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1510" y="2393885"/>
            <a:ext cx="8775975" cy="4095456"/>
          </a:xfrm>
        </p:spPr>
        <p:txBody>
          <a:bodyPr>
            <a:normAutofit/>
          </a:bodyPr>
          <a:lstStyle/>
          <a:p>
            <a:pPr marL="762000" indent="-762000">
              <a:spcBef>
                <a:spcPts val="0"/>
              </a:spcBef>
            </a:pPr>
            <a:r>
              <a:rPr lang="zh-CN" altLang="en-US" sz="800" dirty="0" smtClean="0"/>
              <a:t>   </a:t>
            </a:r>
            <a:endParaRPr lang="en-US" altLang="zh-CN" sz="800" dirty="0" smtClean="0"/>
          </a:p>
          <a:p>
            <a:pPr marL="540000" indent="0">
              <a:spcBef>
                <a:spcPts val="2400"/>
              </a:spcBef>
            </a:pPr>
            <a:r>
              <a:rPr lang="zh-CN" altLang="en-US" sz="4400" b="1" dirty="0" smtClean="0"/>
              <a:t>一、放眼全局，走进新时代</a:t>
            </a:r>
          </a:p>
          <a:p>
            <a:pPr marL="540000" indent="0">
              <a:spcBef>
                <a:spcPts val="2400"/>
              </a:spcBef>
            </a:pPr>
            <a:r>
              <a:rPr lang="zh-CN" altLang="en-US" sz="4400" b="1" dirty="0" smtClean="0"/>
              <a:t>二、转变观念，适应新形势</a:t>
            </a:r>
          </a:p>
          <a:p>
            <a:pPr marL="540000" indent="0">
              <a:spcBef>
                <a:spcPts val="2400"/>
              </a:spcBef>
            </a:pPr>
            <a:r>
              <a:rPr lang="zh-CN" altLang="en-US" sz="4400" b="1" dirty="0" smtClean="0"/>
              <a:t>三、全面提升公司品质</a:t>
            </a:r>
          </a:p>
          <a:p>
            <a:pPr marL="762000" indent="-762000">
              <a:spcBef>
                <a:spcPts val="2400"/>
              </a:spcBef>
            </a:pPr>
            <a:endParaRPr lang="zh-CN" altLang="en-US" sz="4800" b="1" dirty="0" smtClean="0"/>
          </a:p>
          <a:p>
            <a:pPr>
              <a:spcBef>
                <a:spcPts val="2400"/>
              </a:spcBef>
            </a:pPr>
            <a:endParaRPr lang="zh-CN" altLang="en-US" dirty="0"/>
          </a:p>
        </p:txBody>
      </p:sp>
    </p:spTree>
  </p:cSld>
  <p:clrMapOvr>
    <a:masterClrMapping/>
  </p:clrMapOvr>
  <p:transition spd="med">
    <p:push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隶书"/>
                <a:ea typeface="隶书"/>
              </a:rPr>
              <a:t>三、全面提升公司品质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ct val="150000"/>
              </a:lnSpc>
              <a:spcBef>
                <a:spcPts val="12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/>
              <a:t> 2</a:t>
            </a:r>
            <a:r>
              <a:rPr lang="en-US" altLang="en-US" dirty="0" smtClean="0"/>
              <a:t>.</a:t>
            </a:r>
            <a:r>
              <a:rPr lang="zh-CN" altLang="zh-CN" dirty="0" smtClean="0"/>
              <a:t>强化安全质量观念，铸就不朽</a:t>
            </a:r>
            <a:r>
              <a:rPr lang="zh-CN" altLang="en-US" dirty="0" smtClean="0"/>
              <a:t>品牌</a:t>
            </a: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b="1" dirty="0" smtClean="0"/>
              <a:t>1)</a:t>
            </a:r>
            <a:r>
              <a:rPr lang="zh-CN" altLang="zh-CN" sz="3200" b="1" dirty="0" smtClean="0"/>
              <a:t>大力</a:t>
            </a:r>
            <a:r>
              <a:rPr lang="zh-CN" altLang="en-US" sz="3200" b="1" dirty="0" smtClean="0"/>
              <a:t>开展</a:t>
            </a:r>
            <a:r>
              <a:rPr lang="zh-CN" altLang="zh-CN" sz="3200" b="1" dirty="0" smtClean="0"/>
              <a:t>三体系贯标</a:t>
            </a:r>
            <a:endParaRPr lang="en-US" altLang="zh-CN" sz="3200" b="1" dirty="0" smtClean="0"/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b="1" dirty="0" smtClean="0"/>
              <a:t>2)</a:t>
            </a:r>
            <a:r>
              <a:rPr lang="zh-CN" altLang="zh-CN" sz="3200" b="1" dirty="0" smtClean="0"/>
              <a:t>全面推行“</a:t>
            </a:r>
            <a:r>
              <a:rPr lang="zh-CN" altLang="en-US" sz="3200" b="1" dirty="0" smtClean="0"/>
              <a:t>监理</a:t>
            </a:r>
            <a:r>
              <a:rPr lang="zh-CN" altLang="zh-CN" sz="3200" b="1" dirty="0" smtClean="0"/>
              <a:t>助手”</a:t>
            </a:r>
            <a:endParaRPr lang="en-US" altLang="zh-CN" sz="3200" b="1" dirty="0" smtClean="0"/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b="1" dirty="0" smtClean="0"/>
              <a:t>3)</a:t>
            </a:r>
            <a:r>
              <a:rPr lang="zh-CN" altLang="zh-CN" sz="3200" b="1" dirty="0" smtClean="0"/>
              <a:t>坚持做精，不自毁形象</a:t>
            </a:r>
            <a:endParaRPr lang="en-US" altLang="zh-CN" sz="3200" b="1" dirty="0" smtClean="0"/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b="1" dirty="0" smtClean="0"/>
              <a:t>4)</a:t>
            </a:r>
            <a:r>
              <a:rPr lang="zh-CN" altLang="en-US" sz="3200" b="1" dirty="0" smtClean="0"/>
              <a:t>强化自我约束</a:t>
            </a:r>
            <a:endParaRPr lang="zh-CN" altLang="zh-CN" sz="3200" b="1" dirty="0" smtClean="0"/>
          </a:p>
          <a:p>
            <a:pPr marL="895350" indent="-438150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en-US" sz="3200" dirty="0" smtClean="0">
                <a:ea typeface="楷体_GB2312" pitchFamily="49" charset="-122"/>
              </a:rPr>
              <a:t>二级机构首长签</a:t>
            </a:r>
            <a:r>
              <a:rPr lang="en-US" altLang="zh-CN" sz="3200" dirty="0" smtClean="0">
                <a:ea typeface="楷体_GB2312" pitchFamily="49" charset="-122"/>
              </a:rPr>
              <a:t>《</a:t>
            </a:r>
            <a:r>
              <a:rPr lang="zh-CN" altLang="en-US" sz="3200" b="1" dirty="0" smtClean="0">
                <a:solidFill>
                  <a:srgbClr val="FFFF00"/>
                </a:solidFill>
                <a:ea typeface="楷体_GB2312" pitchFamily="49" charset="-122"/>
              </a:rPr>
              <a:t>安全质量廉洁</a:t>
            </a:r>
            <a:r>
              <a:rPr lang="zh-CN" altLang="zh-CN" sz="3200" b="1" dirty="0" smtClean="0">
                <a:solidFill>
                  <a:srgbClr val="FFFF00"/>
                </a:solidFill>
                <a:ea typeface="楷体_GB2312" pitchFamily="49" charset="-122"/>
              </a:rPr>
              <a:t>责任状</a:t>
            </a:r>
            <a:r>
              <a:rPr lang="en-US" altLang="zh-CN" sz="3200" dirty="0" smtClean="0">
                <a:ea typeface="楷体_GB2312" pitchFamily="49" charset="-122"/>
              </a:rPr>
              <a:t>》</a:t>
            </a:r>
          </a:p>
          <a:p>
            <a:pPr marL="895350" indent="-438150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en-US" sz="3200" dirty="0" smtClean="0">
                <a:ea typeface="楷体_GB2312" pitchFamily="49" charset="-122"/>
              </a:rPr>
              <a:t>项目总监用</a:t>
            </a:r>
            <a:r>
              <a:rPr lang="en-US" altLang="zh-CN" sz="3200" b="1" dirty="0" smtClean="0"/>
              <a:t>《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安全质量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承诺书</a:t>
            </a:r>
            <a:r>
              <a:rPr lang="en-US" altLang="zh-CN" sz="3200" dirty="0" smtClean="0">
                <a:ea typeface="楷体_GB2312" pitchFamily="49" charset="-122"/>
              </a:rPr>
              <a:t>》</a:t>
            </a:r>
            <a:r>
              <a:rPr lang="zh-CN" altLang="en-US" sz="3200" dirty="0" smtClean="0">
                <a:ea typeface="楷体_GB2312" pitchFamily="49" charset="-122"/>
              </a:rPr>
              <a:t>换授权书</a:t>
            </a:r>
            <a:endParaRPr lang="en-US" altLang="zh-CN" sz="3200" dirty="0" smtClean="0">
              <a:ea typeface="楷体_GB2312" pitchFamily="49" charset="-122"/>
            </a:endParaRPr>
          </a:p>
          <a:p>
            <a:pPr marL="895350" indent="-438150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3200" dirty="0" smtClean="0">
                <a:ea typeface="楷体_GB2312" pitchFamily="49" charset="-122"/>
              </a:rPr>
              <a:t>三条纪律化</a:t>
            </a:r>
            <a:r>
              <a:rPr lang="zh-CN" altLang="en-US" sz="3200" dirty="0" smtClean="0">
                <a:ea typeface="楷体_GB2312" pitchFamily="49" charset="-122"/>
              </a:rPr>
              <a:t>为</a:t>
            </a:r>
            <a:r>
              <a:rPr lang="zh-CN" altLang="zh-CN" sz="3200" dirty="0" smtClean="0">
                <a:ea typeface="楷体_GB2312" pitchFamily="49" charset="-122"/>
              </a:rPr>
              <a:t>内在的</a:t>
            </a:r>
            <a:r>
              <a:rPr lang="zh-CN" altLang="en-US" sz="3200" dirty="0" smtClean="0">
                <a:ea typeface="楷体_GB2312" pitchFamily="49" charset="-122"/>
              </a:rPr>
              <a:t>需求</a:t>
            </a:r>
            <a:endParaRPr lang="zh-CN" altLang="zh-CN" sz="3200" dirty="0" smtClean="0">
              <a:ea typeface="楷体_GB2312" pitchFamily="49" charset="-122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251520" y="1673805"/>
            <a:ext cx="8550950" cy="2970330"/>
          </a:xfrm>
          <a:prstGeom prst="horizontalScroll">
            <a:avLst>
              <a:gd name="adj" fmla="val 12500"/>
            </a:avLst>
          </a:prstGeom>
          <a:solidFill>
            <a:srgbClr val="008000"/>
          </a:solidFill>
          <a:ln w="254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>
              <a:spcBef>
                <a:spcPts val="600"/>
              </a:spcBef>
              <a:buNone/>
              <a:tabLst>
                <a:tab pos="1790700" algn="l"/>
              </a:tabLst>
            </a:pPr>
            <a:r>
              <a:rPr lang="zh-CN" altLang="zh-CN" dirty="0" smtClean="0">
                <a:solidFill>
                  <a:schemeClr val="bg1"/>
                </a:solidFill>
              </a:rPr>
              <a:t>①清正廉洁，守住法律底线</a:t>
            </a:r>
            <a:r>
              <a:rPr lang="zh-CN" altLang="en-US" sz="2800" dirty="0" smtClean="0">
                <a:solidFill>
                  <a:srgbClr val="FFFF00"/>
                </a:solidFill>
              </a:rPr>
              <a:t>（让亲人放心）</a:t>
            </a:r>
            <a:endParaRPr lang="zh-CN" altLang="zh-CN" sz="2800" dirty="0" smtClean="0">
              <a:solidFill>
                <a:srgbClr val="FFFF00"/>
              </a:solidFill>
            </a:endParaRPr>
          </a:p>
          <a:p>
            <a:pPr algn="l">
              <a:spcBef>
                <a:spcPts val="600"/>
              </a:spcBef>
              <a:buNone/>
              <a:tabLst>
                <a:tab pos="1790700" algn="l"/>
              </a:tabLst>
            </a:pPr>
            <a:r>
              <a:rPr lang="zh-CN" altLang="zh-CN" dirty="0" smtClean="0">
                <a:solidFill>
                  <a:schemeClr val="bg1"/>
                </a:solidFill>
              </a:rPr>
              <a:t>②洁身自好，珍惜自身形象</a:t>
            </a:r>
            <a:r>
              <a:rPr lang="zh-CN" altLang="en-US" sz="2800" dirty="0" smtClean="0">
                <a:solidFill>
                  <a:srgbClr val="FFFF00"/>
                </a:solidFill>
              </a:rPr>
              <a:t>（让自己安心）</a:t>
            </a:r>
            <a:endParaRPr lang="zh-CN" altLang="zh-CN" sz="2800" dirty="0" smtClean="0">
              <a:solidFill>
                <a:srgbClr val="FFFF00"/>
              </a:solidFill>
            </a:endParaRPr>
          </a:p>
          <a:p>
            <a:pPr algn="l">
              <a:spcBef>
                <a:spcPts val="600"/>
              </a:spcBef>
              <a:buNone/>
              <a:tabLst>
                <a:tab pos="1790700" algn="l"/>
              </a:tabLst>
            </a:pPr>
            <a:r>
              <a:rPr lang="zh-CN" altLang="zh-CN" dirty="0" smtClean="0">
                <a:solidFill>
                  <a:schemeClr val="bg1"/>
                </a:solidFill>
              </a:rPr>
              <a:t>③团结互助，维护集体声誉</a:t>
            </a:r>
            <a:r>
              <a:rPr lang="zh-CN" altLang="en-US" sz="2800" dirty="0" smtClean="0">
                <a:solidFill>
                  <a:srgbClr val="FFFF00"/>
                </a:solidFill>
              </a:rPr>
              <a:t>（让同事舒心）</a:t>
            </a:r>
            <a:endParaRPr lang="zh-CN" altLang="zh-CN" sz="28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隶书"/>
                <a:ea typeface="隶书"/>
              </a:rPr>
              <a:t>三、全面提升公司品质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ct val="150000"/>
              </a:lnSpc>
              <a:spcBef>
                <a:spcPts val="12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/>
              <a:t> 3</a:t>
            </a:r>
            <a:r>
              <a:rPr lang="en-US" altLang="en-US" dirty="0" smtClean="0"/>
              <a:t>.</a:t>
            </a:r>
            <a:r>
              <a:rPr lang="zh-CN" altLang="zh-CN" dirty="0" smtClean="0"/>
              <a:t>建设精神家园，促进员工全面发展</a:t>
            </a:r>
            <a:endParaRPr lang="en-US" altLang="zh-CN" dirty="0" smtClean="0"/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b="1" dirty="0" smtClean="0"/>
              <a:t>1)</a:t>
            </a:r>
            <a:r>
              <a:rPr lang="zh-CN" altLang="zh-CN" sz="3200" b="1" dirty="0" smtClean="0"/>
              <a:t>加强企业党组织及工会建设</a:t>
            </a:r>
            <a:endParaRPr lang="en-US" altLang="zh-CN" sz="3200" b="1" dirty="0" smtClean="0"/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b="1" dirty="0" smtClean="0"/>
              <a:t>2)</a:t>
            </a:r>
            <a:r>
              <a:rPr lang="zh-CN" altLang="zh-CN" sz="3200" b="1" dirty="0" smtClean="0"/>
              <a:t>弘扬企业文化，让胡杨树枝繁叶茂</a:t>
            </a:r>
            <a:endParaRPr lang="zh-CN" altLang="zh-CN" sz="3200" dirty="0" smtClean="0">
              <a:ea typeface="楷体_GB2312" pitchFamily="49" charset="-122"/>
            </a:endParaRPr>
          </a:p>
        </p:txBody>
      </p:sp>
    </p:spTree>
  </p:cSld>
  <p:clrMapOvr>
    <a:masterClrMapping/>
  </p:clrMapOvr>
  <p:transition spd="slow"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隶书"/>
                <a:ea typeface="隶书"/>
              </a:rPr>
              <a:t>三、全面提升公司品质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ts val="200"/>
              </a:lnSpc>
              <a:spcBef>
                <a:spcPts val="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endParaRPr lang="en-US" altLang="zh-CN" b="1" dirty="0" smtClean="0"/>
          </a:p>
          <a:p>
            <a:pPr marL="449263" indent="-449263">
              <a:spcBef>
                <a:spcPts val="12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b="1" dirty="0" smtClean="0"/>
              <a:t>我们的愿景</a:t>
            </a:r>
            <a:r>
              <a:rPr lang="zh-CN" altLang="en-US" b="1" dirty="0" smtClean="0"/>
              <a:t>：</a:t>
            </a:r>
            <a:r>
              <a:rPr lang="zh-CN" altLang="zh-CN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企业有价值，员工有尊严</a:t>
            </a:r>
            <a:endParaRPr lang="en-US" altLang="zh-CN" b="1" dirty="0" smtClean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  <a:p>
            <a:pPr marL="449263" lvl="0" indent="-449263">
              <a:spcBef>
                <a:spcPts val="12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b="1" dirty="0" smtClean="0"/>
              <a:t>核心价值观</a:t>
            </a:r>
            <a:r>
              <a:rPr lang="zh-CN" altLang="en-US" b="1" dirty="0" smtClean="0"/>
              <a:t>：</a:t>
            </a:r>
            <a:r>
              <a:rPr lang="zh-CN" altLang="zh-CN" b="1" dirty="0" smtClean="0">
                <a:solidFill>
                  <a:srgbClr val="FFFF00"/>
                </a:solidFill>
              </a:rPr>
              <a:t>人行天地间，做事先做人</a:t>
            </a:r>
            <a:endParaRPr lang="en-US" altLang="zh-CN" b="1" dirty="0" smtClean="0">
              <a:solidFill>
                <a:srgbClr val="FFFF00"/>
              </a:solidFill>
            </a:endParaRPr>
          </a:p>
          <a:p>
            <a:pPr marL="449263" indent="-449263">
              <a:spcBef>
                <a:spcPts val="12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b="1" dirty="0" smtClean="0"/>
              <a:t>企业形象</a:t>
            </a:r>
            <a:r>
              <a:rPr lang="zh-CN" altLang="en-US" b="1" dirty="0" smtClean="0"/>
              <a:t>：  </a:t>
            </a:r>
            <a:r>
              <a:rPr lang="zh-CN" altLang="zh-CN" b="1" dirty="0" smtClean="0">
                <a:solidFill>
                  <a:srgbClr val="FF00FF"/>
                </a:solidFill>
                <a:latin typeface="华文彩云" pitchFamily="2" charset="-122"/>
                <a:ea typeface="华文彩云" pitchFamily="2" charset="-122"/>
              </a:rPr>
              <a:t>诚、勤、严、精</a:t>
            </a:r>
            <a:endParaRPr lang="en-US" altLang="zh-CN" b="1" dirty="0" smtClean="0">
              <a:solidFill>
                <a:srgbClr val="FF00FF"/>
              </a:solidFill>
              <a:latin typeface="华文彩云" pitchFamily="2" charset="-122"/>
              <a:ea typeface="华文彩云" pitchFamily="2" charset="-122"/>
            </a:endParaRPr>
          </a:p>
          <a:p>
            <a:pPr marL="449263" indent="-449263">
              <a:spcBef>
                <a:spcPts val="12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b="1" dirty="0" smtClean="0"/>
              <a:t>企业精神</a:t>
            </a:r>
            <a:r>
              <a:rPr lang="zh-CN" altLang="en-US" b="1" dirty="0" smtClean="0"/>
              <a:t>：  </a:t>
            </a:r>
            <a:r>
              <a:rPr lang="zh-CN" altLang="zh-CN" b="1" dirty="0" smtClean="0">
                <a:solidFill>
                  <a:srgbClr val="92D050"/>
                </a:solidFill>
                <a:latin typeface="华文新魏" pitchFamily="2" charset="-122"/>
                <a:ea typeface="华文新魏" pitchFamily="2" charset="-122"/>
              </a:rPr>
              <a:t>学习、担当、分享、成长</a:t>
            </a:r>
          </a:p>
          <a:p>
            <a:pPr marL="449263" indent="-449263">
              <a:spcBef>
                <a:spcPts val="12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b="1" dirty="0" smtClean="0"/>
              <a:t>基本原则</a:t>
            </a:r>
            <a:r>
              <a:rPr lang="zh-CN" altLang="en-US" b="1" dirty="0" smtClean="0"/>
              <a:t>：  </a:t>
            </a:r>
            <a:r>
              <a:rPr lang="zh-CN" altLang="zh-CN" b="1" dirty="0" smtClean="0">
                <a:solidFill>
                  <a:srgbClr val="FFC000"/>
                </a:solidFill>
                <a:latin typeface="华文隶书" pitchFamily="2" charset="-122"/>
                <a:ea typeface="华文隶书" pitchFamily="2" charset="-122"/>
              </a:rPr>
              <a:t>守法</a:t>
            </a:r>
            <a:r>
              <a:rPr lang="zh-CN" altLang="en-US" b="1" dirty="0" smtClean="0">
                <a:solidFill>
                  <a:srgbClr val="FFC000"/>
                </a:solidFill>
                <a:latin typeface="华文隶书" pitchFamily="2" charset="-122"/>
                <a:ea typeface="华文隶书" pitchFamily="2" charset="-122"/>
              </a:rPr>
              <a:t>、</a:t>
            </a:r>
            <a:r>
              <a:rPr lang="zh-CN" altLang="zh-CN" b="1" dirty="0" smtClean="0">
                <a:solidFill>
                  <a:srgbClr val="FFC000"/>
                </a:solidFill>
                <a:latin typeface="华文隶书" pitchFamily="2" charset="-122"/>
                <a:ea typeface="华文隶书" pitchFamily="2" charset="-122"/>
              </a:rPr>
              <a:t>争气</a:t>
            </a:r>
            <a:r>
              <a:rPr lang="zh-CN" altLang="en-US" b="1" dirty="0" smtClean="0">
                <a:solidFill>
                  <a:srgbClr val="FFC000"/>
                </a:solidFill>
                <a:latin typeface="华文隶书" pitchFamily="2" charset="-122"/>
                <a:ea typeface="华文隶书" pitchFamily="2" charset="-122"/>
              </a:rPr>
              <a:t>、</a:t>
            </a:r>
            <a:r>
              <a:rPr lang="zh-CN" altLang="zh-CN" b="1" dirty="0" smtClean="0">
                <a:solidFill>
                  <a:srgbClr val="FFC000"/>
                </a:solidFill>
                <a:latin typeface="华文隶书" pitchFamily="2" charset="-122"/>
                <a:ea typeface="华文隶书" pitchFamily="2" charset="-122"/>
              </a:rPr>
              <a:t>分享</a:t>
            </a:r>
          </a:p>
          <a:p>
            <a:pPr marL="449263" indent="-449263">
              <a:spcBef>
                <a:spcPts val="12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b="1" dirty="0" smtClean="0"/>
              <a:t>我们的境界</a:t>
            </a:r>
            <a:r>
              <a:rPr lang="zh-CN" altLang="en-US" b="1" dirty="0" smtClean="0"/>
              <a:t>：</a:t>
            </a:r>
            <a:r>
              <a:rPr lang="zh-CN" altLang="zh-CN" b="1" dirty="0" smtClean="0">
                <a:solidFill>
                  <a:srgbClr val="FF6600"/>
                </a:solidFill>
                <a:latin typeface="华文琥珀" pitchFamily="2" charset="-122"/>
                <a:ea typeface="华文琥珀" pitchFamily="2" charset="-122"/>
              </a:rPr>
              <a:t>净面、敬业、静心</a:t>
            </a:r>
          </a:p>
          <a:p>
            <a:pPr marL="449263" indent="-449263">
              <a:spcBef>
                <a:spcPts val="12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b="1" dirty="0" smtClean="0"/>
              <a:t>我们的素养</a:t>
            </a:r>
            <a:r>
              <a:rPr lang="zh-CN" altLang="en-US" b="1" dirty="0" smtClean="0"/>
              <a:t>：</a:t>
            </a:r>
            <a:r>
              <a:rPr lang="zh-CN" altLang="zh-CN" b="1" dirty="0" smtClean="0">
                <a:solidFill>
                  <a:srgbClr val="FFFF00"/>
                </a:solidFill>
                <a:latin typeface="楷体_GB2312" pitchFamily="49" charset="-122"/>
                <a:ea typeface="楷体_GB2312" pitchFamily="49" charset="-122"/>
              </a:rPr>
              <a:t>人品好、有担当、好学习</a:t>
            </a:r>
            <a:endParaRPr lang="en-US" altLang="zh-CN" b="1" dirty="0" smtClean="0">
              <a:solidFill>
                <a:srgbClr val="FFFF00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 spd="med">
    <p:cover dir="l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隶书"/>
                <a:ea typeface="隶书"/>
              </a:rPr>
              <a:t>三、全面提升公司品质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ts val="200"/>
              </a:lnSpc>
              <a:spcBef>
                <a:spcPts val="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endParaRPr lang="en-US" altLang="zh-CN" b="1" dirty="0" smtClean="0"/>
          </a:p>
          <a:p>
            <a:pPr marL="361950" indent="-361950">
              <a:spcBef>
                <a:spcPts val="15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2800" b="1" dirty="0" smtClean="0"/>
              <a:t>我们承诺</a:t>
            </a:r>
            <a:r>
              <a:rPr lang="zh-CN" altLang="en-US" sz="2800" b="1" dirty="0" smtClean="0"/>
              <a:t>：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质量第一</a:t>
            </a:r>
            <a:r>
              <a:rPr lang="zh-CN" altLang="zh-CN" sz="2800" b="1" dirty="0" smtClean="0"/>
              <a:t>、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诚信为本</a:t>
            </a:r>
            <a:r>
              <a:rPr lang="zh-CN" altLang="zh-CN" sz="2800" b="1" dirty="0" smtClean="0"/>
              <a:t>、</a:t>
            </a:r>
            <a:endParaRPr lang="en-US" altLang="zh-CN" sz="2800" b="1" dirty="0" smtClean="0"/>
          </a:p>
          <a:p>
            <a:pPr marL="449263" indent="-449263">
              <a:spcBef>
                <a:spcPts val="15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2800" b="1" dirty="0" smtClean="0">
                <a:solidFill>
                  <a:srgbClr val="FF0000"/>
                </a:solidFill>
              </a:rPr>
              <a:t>                           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业主至上</a:t>
            </a:r>
            <a:r>
              <a:rPr lang="zh-CN" altLang="zh-CN" sz="2800" b="1" dirty="0" smtClean="0"/>
              <a:t>、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追求卓越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pPr>
              <a:spcBef>
                <a:spcPts val="1500"/>
              </a:spcBef>
              <a:buClr>
                <a:srgbClr val="FF00FF"/>
              </a:buClr>
              <a:buFont typeface="Wingdings" pitchFamily="2" charset="2"/>
              <a:buChar char="Ø"/>
            </a:pPr>
            <a:r>
              <a:rPr lang="zh-CN" altLang="zh-CN" sz="2800" b="1" dirty="0" smtClean="0"/>
              <a:t>经营理念</a:t>
            </a:r>
            <a:r>
              <a:rPr lang="zh-CN" altLang="en-US" sz="2800" b="1" dirty="0" smtClean="0"/>
              <a:t>：</a:t>
            </a:r>
            <a:r>
              <a:rPr lang="zh-CN" altLang="zh-CN" sz="2800" b="1" dirty="0" smtClean="0">
                <a:solidFill>
                  <a:srgbClr val="FFFF00"/>
                </a:solidFill>
              </a:rPr>
              <a:t>监理一项工程、树立一座丰碑、</a:t>
            </a:r>
          </a:p>
          <a:p>
            <a:pPr>
              <a:spcBef>
                <a:spcPts val="1500"/>
              </a:spcBef>
            </a:pPr>
            <a:r>
              <a:rPr lang="en-US" altLang="zh-CN" sz="2800" b="1" dirty="0" smtClean="0">
                <a:solidFill>
                  <a:srgbClr val="FFFF00"/>
                </a:solidFill>
              </a:rPr>
              <a:t>                      </a:t>
            </a:r>
            <a:r>
              <a:rPr lang="zh-CN" altLang="zh-CN" sz="2800" b="1" dirty="0" smtClean="0">
                <a:solidFill>
                  <a:srgbClr val="FFFF00"/>
                </a:solidFill>
              </a:rPr>
              <a:t>开拓一片市场、结识一批朋</a:t>
            </a:r>
            <a:r>
              <a:rPr lang="zh-CN" altLang="zh-CN" sz="2800" b="1" dirty="0" smtClean="0"/>
              <a:t>友</a:t>
            </a:r>
          </a:p>
          <a:p>
            <a:pPr>
              <a:spcBef>
                <a:spcPts val="1500"/>
              </a:spcBef>
              <a:buFont typeface="Wingdings" pitchFamily="2" charset="2"/>
              <a:buChar char="Ø"/>
            </a:pPr>
            <a:r>
              <a:rPr lang="zh-CN" altLang="zh-CN" sz="2800" b="1" dirty="0" smtClean="0"/>
              <a:t>管理方针</a:t>
            </a:r>
            <a:r>
              <a:rPr lang="zh-CN" altLang="en-US" sz="2800" b="1" dirty="0" smtClean="0"/>
              <a:t>：</a:t>
            </a:r>
            <a:r>
              <a:rPr lang="zh-CN" altLang="zh-CN" sz="2800" b="1" dirty="0" smtClean="0">
                <a:solidFill>
                  <a:srgbClr val="FF00FF"/>
                </a:solidFill>
              </a:rPr>
              <a:t>安全至上</a:t>
            </a:r>
            <a:r>
              <a:rPr lang="zh-CN" altLang="zh-CN" sz="1800" b="1" dirty="0" smtClean="0">
                <a:solidFill>
                  <a:srgbClr val="FF00FF"/>
                </a:solidFill>
              </a:rPr>
              <a:t>，</a:t>
            </a:r>
            <a:r>
              <a:rPr lang="zh-CN" altLang="zh-CN" sz="2800" b="1" dirty="0" smtClean="0">
                <a:solidFill>
                  <a:srgbClr val="FF00FF"/>
                </a:solidFill>
              </a:rPr>
              <a:t>以人为本</a:t>
            </a:r>
            <a:r>
              <a:rPr lang="zh-CN" altLang="zh-CN" sz="1800" b="1" dirty="0" smtClean="0">
                <a:solidFill>
                  <a:srgbClr val="FF00FF"/>
                </a:solidFill>
              </a:rPr>
              <a:t>；</a:t>
            </a:r>
            <a:r>
              <a:rPr lang="zh-CN" altLang="zh-CN" sz="2800" b="1" dirty="0" smtClean="0">
                <a:solidFill>
                  <a:srgbClr val="FF00FF"/>
                </a:solidFill>
              </a:rPr>
              <a:t>质量第一</a:t>
            </a:r>
            <a:r>
              <a:rPr lang="zh-CN" altLang="zh-CN" sz="1800" b="1" smtClean="0">
                <a:solidFill>
                  <a:srgbClr val="FF00FF"/>
                </a:solidFill>
              </a:rPr>
              <a:t>，</a:t>
            </a:r>
            <a:r>
              <a:rPr lang="zh-CN" altLang="zh-CN" sz="2800" b="1" smtClean="0">
                <a:solidFill>
                  <a:srgbClr val="FF00FF"/>
                </a:solidFill>
              </a:rPr>
              <a:t>诚信</a:t>
            </a:r>
            <a:r>
              <a:rPr lang="zh-CN" altLang="en-US" sz="2800" b="1" smtClean="0">
                <a:solidFill>
                  <a:srgbClr val="FF00FF"/>
                </a:solidFill>
              </a:rPr>
              <a:t>当先</a:t>
            </a:r>
            <a:endParaRPr lang="zh-CN" altLang="zh-CN" sz="2800" b="1" dirty="0" smtClean="0">
              <a:solidFill>
                <a:srgbClr val="FF00FF"/>
              </a:solidFill>
            </a:endParaRPr>
          </a:p>
          <a:p>
            <a:pPr>
              <a:spcBef>
                <a:spcPts val="1500"/>
              </a:spcBef>
            </a:pPr>
            <a:r>
              <a:rPr lang="en-US" altLang="zh-CN" sz="2800" b="1" dirty="0" smtClean="0">
                <a:solidFill>
                  <a:srgbClr val="FF00FF"/>
                </a:solidFill>
              </a:rPr>
              <a:t>            </a:t>
            </a:r>
            <a:r>
              <a:rPr lang="zh-CN" altLang="zh-CN" sz="2800" b="1" dirty="0" smtClean="0">
                <a:solidFill>
                  <a:srgbClr val="FF00FF"/>
                </a:solidFill>
              </a:rPr>
              <a:t>保护环境</a:t>
            </a:r>
            <a:r>
              <a:rPr lang="zh-CN" altLang="zh-CN" sz="1800" b="1" dirty="0" smtClean="0">
                <a:solidFill>
                  <a:srgbClr val="FF00FF"/>
                </a:solidFill>
              </a:rPr>
              <a:t>，</a:t>
            </a:r>
            <a:r>
              <a:rPr lang="zh-CN" altLang="zh-CN" sz="2800" b="1" dirty="0" smtClean="0">
                <a:solidFill>
                  <a:srgbClr val="FF00FF"/>
                </a:solidFill>
              </a:rPr>
              <a:t>从我做起</a:t>
            </a:r>
            <a:r>
              <a:rPr lang="zh-CN" altLang="zh-CN" sz="1800" b="1" dirty="0" smtClean="0">
                <a:solidFill>
                  <a:srgbClr val="FF00FF"/>
                </a:solidFill>
              </a:rPr>
              <a:t>；</a:t>
            </a:r>
            <a:r>
              <a:rPr lang="zh-CN" altLang="zh-CN" sz="2800" b="1" dirty="0" smtClean="0">
                <a:solidFill>
                  <a:srgbClr val="FF00FF"/>
                </a:solidFill>
              </a:rPr>
              <a:t>注重细节</a:t>
            </a:r>
            <a:r>
              <a:rPr lang="zh-CN" altLang="zh-CN" sz="1800" b="1" dirty="0" smtClean="0">
                <a:solidFill>
                  <a:srgbClr val="FF00FF"/>
                </a:solidFill>
              </a:rPr>
              <a:t>，</a:t>
            </a:r>
            <a:r>
              <a:rPr lang="zh-CN" altLang="zh-CN" sz="2800" b="1" dirty="0" smtClean="0">
                <a:solidFill>
                  <a:srgbClr val="FF00FF"/>
                </a:solidFill>
              </a:rPr>
              <a:t>精益求精</a:t>
            </a:r>
            <a:endParaRPr lang="en-US" altLang="zh-CN" sz="2800" b="1" dirty="0" smtClean="0">
              <a:solidFill>
                <a:srgbClr val="FF00FF"/>
              </a:solidFill>
            </a:endParaRPr>
          </a:p>
          <a:p>
            <a:pPr>
              <a:spcBef>
                <a:spcPts val="15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zh-CN" altLang="en-US" sz="3200" b="1" dirty="0" smtClean="0">
                <a:solidFill>
                  <a:srgbClr val="FFFF00"/>
                </a:solidFill>
                <a:latin typeface="楷体_GB2312" pitchFamily="49" charset="-122"/>
                <a:ea typeface="楷体_GB2312" pitchFamily="49" charset="-122"/>
              </a:rPr>
              <a:t>公司</a:t>
            </a:r>
            <a:r>
              <a:rPr lang="en-US" altLang="zh-CN" sz="3200" b="1" dirty="0" smtClean="0">
                <a:solidFill>
                  <a:srgbClr val="FFFF00"/>
                </a:solidFill>
                <a:latin typeface="楷体_GB2312" pitchFamily="49" charset="-122"/>
                <a:ea typeface="楷体_GB2312" pitchFamily="49" charset="-122"/>
              </a:rPr>
              <a:t>LOGO</a:t>
            </a:r>
          </a:p>
          <a:p>
            <a:pPr>
              <a:spcBef>
                <a:spcPts val="1500"/>
              </a:spcBef>
              <a:buFont typeface="Wingdings" pitchFamily="2" charset="2"/>
              <a:buChar char="Ø"/>
            </a:pPr>
            <a:r>
              <a:rPr lang="zh-CN" altLang="en-US" sz="3200" b="1" dirty="0" smtClean="0">
                <a:solidFill>
                  <a:srgbClr val="FF9900"/>
                </a:solidFill>
                <a:latin typeface="楷体_GB2312" pitchFamily="49" charset="-122"/>
                <a:ea typeface="楷体_GB2312" pitchFamily="49" charset="-122"/>
              </a:rPr>
              <a:t>胡杨树</a:t>
            </a:r>
            <a:endParaRPr lang="en-US" altLang="zh-CN" sz="3200" b="1" dirty="0" smtClean="0">
              <a:solidFill>
                <a:srgbClr val="FF9900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 spd="med">
    <p:newsflash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隶书"/>
                <a:ea typeface="隶书"/>
              </a:rPr>
              <a:t>三、全面提升公司品质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ct val="150000"/>
              </a:lnSpc>
              <a:spcBef>
                <a:spcPts val="12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/>
              <a:t> 3</a:t>
            </a:r>
            <a:r>
              <a:rPr lang="en-US" altLang="en-US" dirty="0" smtClean="0"/>
              <a:t>.</a:t>
            </a:r>
            <a:r>
              <a:rPr lang="zh-CN" altLang="zh-CN" dirty="0" smtClean="0"/>
              <a:t>建设精神家园，促进员工全面发展</a:t>
            </a:r>
            <a:endParaRPr lang="en-US" altLang="zh-CN" dirty="0" smtClean="0"/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b="1" dirty="0" smtClean="0"/>
              <a:t>1)</a:t>
            </a:r>
            <a:r>
              <a:rPr lang="zh-CN" altLang="zh-CN" sz="3200" b="1" dirty="0" smtClean="0"/>
              <a:t>加强企业党组织及工会建设</a:t>
            </a:r>
            <a:endParaRPr lang="en-US" altLang="zh-CN" sz="3200" b="1" dirty="0" smtClean="0"/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b="1" dirty="0" smtClean="0"/>
              <a:t>2)</a:t>
            </a:r>
            <a:r>
              <a:rPr lang="zh-CN" altLang="zh-CN" sz="3200" b="1" dirty="0" smtClean="0"/>
              <a:t>弘扬企业文化，让胡杨树枝繁叶茂</a:t>
            </a:r>
            <a:endParaRPr lang="en-US" altLang="zh-CN" sz="3200" b="1" dirty="0" smtClean="0"/>
          </a:p>
          <a:p>
            <a:pPr marL="449263" lvl="0" indent="-8731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3200" b="1" dirty="0" smtClean="0"/>
              <a:t>建立归属感，让签到树枝繁叶茂</a:t>
            </a:r>
            <a:endParaRPr lang="zh-CN" altLang="zh-CN" sz="3200" dirty="0" smtClean="0"/>
          </a:p>
          <a:p>
            <a:pPr marL="449263" indent="-8731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3200" b="1" dirty="0" smtClean="0"/>
              <a:t>唱好三首歌</a:t>
            </a:r>
            <a:endParaRPr lang="en-US" altLang="zh-CN" sz="3200" b="1" dirty="0" smtClean="0"/>
          </a:p>
          <a:p>
            <a:pPr marL="449263" lvl="0" indent="-8731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3200" b="1" dirty="0" smtClean="0"/>
              <a:t>向胡杨树学习</a:t>
            </a:r>
            <a:endParaRPr lang="en-US" altLang="zh-CN" sz="3200" b="1" dirty="0" smtClean="0"/>
          </a:p>
          <a:p>
            <a:pPr marL="0" lvl="0" indent="0" algn="ctr"/>
            <a:r>
              <a:rPr lang="zh-CN" altLang="zh-CN" sz="3200" b="1" dirty="0" smtClean="0">
                <a:solidFill>
                  <a:schemeClr val="accent6">
                    <a:lumMod val="75000"/>
                  </a:schemeClr>
                </a:solidFill>
              </a:rPr>
              <a:t>坚韧、顽强</a:t>
            </a:r>
            <a:r>
              <a:rPr lang="zh-CN" altLang="en-US" sz="3200" b="1" dirty="0" smtClean="0">
                <a:solidFill>
                  <a:schemeClr val="accent6">
                    <a:lumMod val="75000"/>
                  </a:schemeClr>
                </a:solidFill>
              </a:rPr>
              <a:t>，</a:t>
            </a:r>
            <a:r>
              <a:rPr lang="zh-CN" altLang="zh-CN" sz="3200" b="1" dirty="0" smtClean="0">
                <a:solidFill>
                  <a:schemeClr val="accent6">
                    <a:lumMod val="75000"/>
                  </a:schemeClr>
                </a:solidFill>
              </a:rPr>
              <a:t>不畏</a:t>
            </a:r>
            <a:r>
              <a:rPr lang="zh-CN" altLang="en-US" sz="3200" b="1" dirty="0" smtClean="0">
                <a:solidFill>
                  <a:schemeClr val="accent6">
                    <a:lumMod val="75000"/>
                  </a:schemeClr>
                </a:solidFill>
              </a:rPr>
              <a:t>强暴</a:t>
            </a:r>
            <a:r>
              <a:rPr lang="zh-CN" altLang="zh-CN" sz="3200" b="1" dirty="0" smtClean="0">
                <a:solidFill>
                  <a:schemeClr val="accent6">
                    <a:lumMod val="75000"/>
                  </a:schemeClr>
                </a:solidFill>
              </a:rPr>
              <a:t>，千年不朽</a:t>
            </a:r>
          </a:p>
          <a:p>
            <a:pPr marL="0" lvl="0" indent="0" algn="ctr"/>
            <a:r>
              <a:rPr lang="zh-CN" altLang="zh-CN" sz="3200" b="1" dirty="0" smtClean="0">
                <a:solidFill>
                  <a:schemeClr val="accent6">
                    <a:lumMod val="75000"/>
                  </a:schemeClr>
                </a:solidFill>
              </a:rPr>
              <a:t>多样、包容</a:t>
            </a:r>
            <a:r>
              <a:rPr lang="zh-CN" altLang="en-US" sz="3200" b="1" dirty="0" smtClean="0">
                <a:solidFill>
                  <a:schemeClr val="accent6">
                    <a:lumMod val="75000"/>
                  </a:schemeClr>
                </a:solidFill>
              </a:rPr>
              <a:t>，</a:t>
            </a:r>
            <a:r>
              <a:rPr lang="zh-CN" altLang="zh-CN" sz="3200" b="1" dirty="0" smtClean="0">
                <a:solidFill>
                  <a:schemeClr val="accent6">
                    <a:lumMod val="75000"/>
                  </a:schemeClr>
                </a:solidFill>
              </a:rPr>
              <a:t>求同存异</a:t>
            </a:r>
            <a:r>
              <a:rPr lang="zh-CN" altLang="en-US" sz="3200" b="1" dirty="0" smtClean="0">
                <a:solidFill>
                  <a:schemeClr val="accent6">
                    <a:lumMod val="75000"/>
                  </a:schemeClr>
                </a:solidFill>
              </a:rPr>
              <a:t>，各尽所能</a:t>
            </a:r>
          </a:p>
        </p:txBody>
      </p:sp>
    </p:spTree>
  </p:cSld>
  <p:clrMapOvr>
    <a:masterClrMapping/>
  </p:clrMapOvr>
  <p:transition spd="med">
    <p:cover dir="ru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隶书"/>
                <a:ea typeface="隶书"/>
              </a:rPr>
              <a:t>三、全面提升公司品质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ct val="150000"/>
              </a:lnSpc>
              <a:spcBef>
                <a:spcPts val="12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/>
              <a:t> 3</a:t>
            </a:r>
            <a:r>
              <a:rPr lang="en-US" altLang="en-US" dirty="0" smtClean="0"/>
              <a:t>.</a:t>
            </a:r>
            <a:r>
              <a:rPr lang="zh-CN" altLang="zh-CN" dirty="0" smtClean="0"/>
              <a:t>建设精神家园，促进员工全面发展</a:t>
            </a:r>
            <a:endParaRPr lang="en-US" altLang="zh-CN" dirty="0" smtClean="0"/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b="1" dirty="0" smtClean="0"/>
              <a:t>1)</a:t>
            </a:r>
            <a:r>
              <a:rPr lang="zh-CN" altLang="zh-CN" sz="3200" b="1" dirty="0" smtClean="0"/>
              <a:t>加强企业党组织及工会建设</a:t>
            </a:r>
            <a:endParaRPr lang="en-US" altLang="zh-CN" sz="3200" b="1" dirty="0" smtClean="0"/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b="1" dirty="0" smtClean="0"/>
              <a:t>2)</a:t>
            </a:r>
            <a:r>
              <a:rPr lang="zh-CN" altLang="zh-CN" sz="3200" b="1" dirty="0" smtClean="0"/>
              <a:t>弘扬企业文化，让胡杨树枝繁叶茂</a:t>
            </a:r>
            <a:endParaRPr lang="en-US" altLang="zh-CN" sz="3200" b="1" dirty="0" smtClean="0"/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b="1" dirty="0" smtClean="0"/>
              <a:t>3)</a:t>
            </a:r>
            <a:r>
              <a:rPr lang="zh-CN" altLang="zh-CN" sz="3200" b="1" dirty="0" smtClean="0"/>
              <a:t>践行忠孝仁恕</a:t>
            </a:r>
          </a:p>
          <a:p>
            <a:pPr marL="449263" indent="-8731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3200" b="1" dirty="0" smtClean="0">
                <a:solidFill>
                  <a:srgbClr val="FF0000"/>
                </a:solidFill>
                <a:latin typeface="华文彩云" pitchFamily="2" charset="-122"/>
                <a:ea typeface="华文彩云" pitchFamily="2" charset="-122"/>
              </a:rPr>
              <a:t>忠</a:t>
            </a:r>
            <a:r>
              <a:rPr lang="en-US" altLang="zh-CN" sz="3200" b="1" dirty="0" smtClean="0">
                <a:solidFill>
                  <a:srgbClr val="FF0000"/>
                </a:solidFill>
                <a:latin typeface="华文彩云" pitchFamily="2" charset="-122"/>
                <a:ea typeface="华文彩云" pitchFamily="2" charset="-122"/>
              </a:rPr>
              <a:t>  </a:t>
            </a:r>
            <a:r>
              <a:rPr lang="zh-CN" altLang="zh-CN" sz="3200" b="1" dirty="0" smtClean="0">
                <a:latin typeface="华文楷体" pitchFamily="2" charset="-122"/>
                <a:ea typeface="华文楷体" pitchFamily="2" charset="-122"/>
              </a:rPr>
              <a:t>引申到做人做事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，</a:t>
            </a:r>
            <a:r>
              <a:rPr lang="zh-CN" altLang="zh-CN" sz="3200" b="1" dirty="0" smtClean="0">
                <a:latin typeface="华文楷体" pitchFamily="2" charset="-122"/>
                <a:ea typeface="华文楷体" pitchFamily="2" charset="-122"/>
              </a:rPr>
              <a:t>把心摆正</a:t>
            </a:r>
          </a:p>
          <a:p>
            <a:pPr marL="449263" indent="-8731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3200" b="1" dirty="0" smtClean="0">
                <a:solidFill>
                  <a:srgbClr val="FFFF00"/>
                </a:solidFill>
                <a:latin typeface="华文彩云" pitchFamily="2" charset="-122"/>
                <a:ea typeface="华文彩云" pitchFamily="2" charset="-122"/>
              </a:rPr>
              <a:t>孝</a:t>
            </a:r>
            <a:r>
              <a:rPr lang="en-US" altLang="zh-CN" sz="3200" b="1" dirty="0" smtClean="0">
                <a:solidFill>
                  <a:srgbClr val="FF0000"/>
                </a:solidFill>
                <a:latin typeface="华文彩云" pitchFamily="2" charset="-122"/>
                <a:ea typeface="华文彩云" pitchFamily="2" charset="-122"/>
              </a:rPr>
              <a:t>  </a:t>
            </a:r>
            <a:r>
              <a:rPr lang="zh-CN" altLang="zh-CN" sz="3200" b="1" dirty="0" smtClean="0">
                <a:latin typeface="华文楷体" pitchFamily="2" charset="-122"/>
                <a:ea typeface="华文楷体" pitchFamily="2" charset="-122"/>
              </a:rPr>
              <a:t>陪伴就是孝心的表现</a:t>
            </a:r>
          </a:p>
          <a:p>
            <a:pPr marL="449263" indent="-8731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3200" b="1" dirty="0" smtClean="0">
                <a:solidFill>
                  <a:srgbClr val="FF00FF"/>
                </a:solidFill>
                <a:latin typeface="华文彩云" pitchFamily="2" charset="-122"/>
                <a:ea typeface="华文彩云" pitchFamily="2" charset="-122"/>
              </a:rPr>
              <a:t>仁</a:t>
            </a:r>
            <a:r>
              <a:rPr lang="en-US" altLang="zh-CN" sz="3200" b="1" dirty="0" smtClean="0"/>
              <a:t> </a:t>
            </a:r>
            <a:r>
              <a:rPr lang="zh-CN" altLang="zh-CN" sz="3200" b="1" dirty="0" smtClean="0">
                <a:latin typeface="华文楷体" pitchFamily="2" charset="-122"/>
                <a:ea typeface="华文楷体" pitchFamily="2" charset="-122"/>
              </a:rPr>
              <a:t>己欲立而立人，己欲达而达人</a:t>
            </a:r>
          </a:p>
          <a:p>
            <a:pPr marL="449263" indent="-8731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sz="3200" dirty="0" smtClean="0">
                <a:solidFill>
                  <a:srgbClr val="FFC000"/>
                </a:solidFill>
                <a:latin typeface="华文彩云" pitchFamily="2" charset="-122"/>
                <a:ea typeface="华文彩云" pitchFamily="2" charset="-122"/>
              </a:rPr>
              <a:t>恕</a:t>
            </a:r>
            <a:r>
              <a:rPr lang="en-US" altLang="zh-CN" sz="3200" b="1" dirty="0" smtClean="0"/>
              <a:t> </a:t>
            </a:r>
            <a:r>
              <a:rPr lang="zh-CN" altLang="zh-CN" sz="3200" b="1" dirty="0" smtClean="0">
                <a:latin typeface="华文楷体" pitchFamily="2" charset="-122"/>
                <a:ea typeface="华文楷体" pitchFamily="2" charset="-122"/>
              </a:rPr>
              <a:t>己之不欲，勿施于人</a:t>
            </a: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251520" y="3519010"/>
            <a:ext cx="8550950" cy="2880320"/>
          </a:xfrm>
          <a:prstGeom prst="horizontalScroll">
            <a:avLst>
              <a:gd name="adj" fmla="val 12500"/>
            </a:avLst>
          </a:prstGeom>
          <a:blipFill>
            <a:blip r:embed="rId3" cstate="print"/>
            <a:tile tx="0" ty="0" sx="100000" sy="100000" flip="none" algn="tl"/>
          </a:blipFill>
          <a:ln w="254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lvl="0" algn="l">
              <a:buNone/>
            </a:pPr>
            <a:r>
              <a:rPr lang="zh-CN" altLang="zh-CN" sz="2800" dirty="0" smtClean="0">
                <a:latin typeface="仿宋" pitchFamily="49" charset="-122"/>
                <a:ea typeface="仿宋" pitchFamily="49" charset="-122"/>
              </a:rPr>
              <a:t>对亲人负责：孝顺父母，关爱配偶，给孩子做榜样 </a:t>
            </a:r>
          </a:p>
          <a:p>
            <a:pPr lvl="0" algn="l">
              <a:buNone/>
            </a:pPr>
            <a:r>
              <a:rPr lang="zh-CN" altLang="zh-CN" sz="2800" dirty="0" smtClean="0">
                <a:latin typeface="仿宋" pitchFamily="49" charset="-122"/>
                <a:ea typeface="仿宋" pitchFamily="49" charset="-122"/>
              </a:rPr>
              <a:t>对伙伴包容：体谅领导，关心下属，理解同伴</a:t>
            </a:r>
          </a:p>
          <a:p>
            <a:pPr algn="l">
              <a:buNone/>
            </a:pPr>
            <a:r>
              <a:rPr lang="zh-CN" altLang="zh-CN" sz="2800" dirty="0" smtClean="0">
                <a:latin typeface="仿宋" pitchFamily="49" charset="-122"/>
                <a:ea typeface="仿宋" pitchFamily="49" charset="-122"/>
              </a:rPr>
              <a:t>对社会感恩：与人为善，人人为我，我为人人</a:t>
            </a:r>
          </a:p>
        </p:txBody>
      </p:sp>
    </p:spTree>
  </p:cSld>
  <p:clrMapOvr>
    <a:masterClrMapping/>
  </p:clrMapOvr>
  <p:transition spd="med">
    <p:cover dir="ru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06 封底.jpg"/>
          <p:cNvPicPr>
            <a:picLocks noChangeAspect="1"/>
          </p:cNvPicPr>
          <p:nvPr/>
        </p:nvPicPr>
        <p:blipFill>
          <a:blip r:embed="rId2" cstate="print">
            <a:lum bright="-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矩形 2"/>
          <p:cNvSpPr/>
          <p:nvPr/>
        </p:nvSpPr>
        <p:spPr>
          <a:xfrm>
            <a:off x="0" y="2798930"/>
            <a:ext cx="9144000" cy="2508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0"/>
              </a:spcBef>
              <a:buNone/>
            </a:pPr>
            <a:r>
              <a:rPr lang="zh-CN" altLang="en-US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</a:rPr>
              <a:t>做出我们企业的价值</a:t>
            </a:r>
            <a:endParaRPr lang="en-US" altLang="zh-CN" sz="66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新魏" pitchFamily="2" charset="-122"/>
              <a:ea typeface="华文新魏" pitchFamily="2" charset="-122"/>
            </a:endParaRPr>
          </a:p>
          <a:p>
            <a:pPr>
              <a:spcBef>
                <a:spcPts val="3000"/>
              </a:spcBef>
              <a:buNone/>
            </a:pPr>
            <a:r>
              <a:rPr lang="zh-CN" altLang="en-US" sz="6600" dirty="0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做出我们员工的尊严</a:t>
            </a:r>
            <a:endParaRPr lang="zh-CN" altLang="en-US" sz="6600" dirty="0">
              <a:solidFill>
                <a:srgbClr val="FFFF00"/>
              </a:solidFill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4213" y="404813"/>
            <a:ext cx="7772400" cy="1828800"/>
          </a:xfrm>
        </p:spPr>
        <p:txBody>
          <a:bodyPr/>
          <a:lstStyle/>
          <a:p>
            <a:r>
              <a:rPr lang="zh-CN" altLang="en-US"/>
              <a:t> </a:t>
            </a:r>
          </a:p>
        </p:txBody>
      </p:sp>
      <p:pic>
        <p:nvPicPr>
          <p:cNvPr id="1047558" name="Picture 6" descr="图片4"/>
          <p:cNvPicPr>
            <a:picLocks noGrp="1" noChangeAspect="1" noChangeArrowheads="1" noCrop="1"/>
          </p:cNvPicPr>
          <p:nvPr>
            <p:ph type="subTitle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59113" y="3213100"/>
            <a:ext cx="2746375" cy="2746375"/>
          </a:xfrm>
          <a:noFill/>
          <a:ln/>
        </p:spPr>
      </p:pic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AFDAD795-2092-4795-A1F0-81C45434072E}" type="slidenum">
              <a:rPr lang="zh-CN" altLang="en-US"/>
              <a:pPr/>
              <a:t>37</a:t>
            </a:fld>
            <a:endParaRPr lang="en-US" altLang="zh-CN"/>
          </a:p>
        </p:txBody>
      </p:sp>
      <p:pic>
        <p:nvPicPr>
          <p:cNvPr id="1047554" name="Picture 2" descr="图片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80513" cy="6489340"/>
          </a:xfrm>
          <a:prstGeom prst="rect">
            <a:avLst/>
          </a:prstGeom>
          <a:noFill/>
        </p:spPr>
      </p:pic>
      <p:sp>
        <p:nvSpPr>
          <p:cNvPr id="1047556" name="WordArt 4"/>
          <p:cNvSpPr>
            <a:spLocks noChangeArrowheads="1" noChangeShapeType="1" noTextEdit="1"/>
          </p:cNvSpPr>
          <p:nvPr/>
        </p:nvSpPr>
        <p:spPr bwMode="auto">
          <a:xfrm>
            <a:off x="1557338" y="1133475"/>
            <a:ext cx="6677025" cy="1214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buNone/>
            </a:pPr>
            <a:r>
              <a:rPr lang="zh-CN" altLang="en-US" sz="6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隶书"/>
                <a:ea typeface="隶书"/>
              </a:rPr>
              <a:t>谢谢大家</a:t>
            </a:r>
          </a:p>
        </p:txBody>
      </p:sp>
      <p:sp>
        <p:nvSpPr>
          <p:cNvPr id="1047557" name="Text Box 5"/>
          <p:cNvSpPr txBox="1">
            <a:spLocks noChangeArrowheads="1"/>
          </p:cNvSpPr>
          <p:nvPr/>
        </p:nvSpPr>
        <p:spPr bwMode="auto">
          <a:xfrm>
            <a:off x="2627313" y="4076700"/>
            <a:ext cx="360045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342900" indent="-342900" fontAlgn="base">
              <a:spcBef>
                <a:spcPct val="50000"/>
              </a:spcBef>
              <a:buFont typeface="Wingdings" pitchFamily="2" charset="2"/>
              <a:buNone/>
            </a:pPr>
            <a:r>
              <a:rPr kumimoji="1" lang="zh-CN" altLang="en-US" sz="6600" dirty="0">
                <a:solidFill>
                  <a:schemeClr val="hlink"/>
                </a:solidFill>
                <a:latin typeface="Times New Roman" pitchFamily="18" charset="0"/>
                <a:ea typeface="华文行楷" pitchFamily="2" charset="-122"/>
              </a:rPr>
              <a:t>刘凤奎</a:t>
            </a:r>
          </a:p>
        </p:txBody>
      </p:sp>
      <p:sp>
        <p:nvSpPr>
          <p:cNvPr id="1047559" name="Rectangle 7"/>
          <p:cNvSpPr>
            <a:spLocks noChangeArrowheads="1"/>
          </p:cNvSpPr>
          <p:nvPr/>
        </p:nvSpPr>
        <p:spPr bwMode="auto">
          <a:xfrm>
            <a:off x="5921375" y="4284663"/>
            <a:ext cx="2700338" cy="1349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762000" indent="-762000" algn="l">
              <a:spcBef>
                <a:spcPct val="20000"/>
              </a:spcBef>
              <a:buFont typeface="Wingdings" pitchFamily="2" charset="2"/>
              <a:buNone/>
            </a:pPr>
            <a:r>
              <a:rPr lang="en-US" altLang="zh-CN" sz="3200" dirty="0">
                <a:solidFill>
                  <a:schemeClr val="bg1"/>
                </a:solidFill>
              </a:rPr>
              <a:t>13609366861</a:t>
            </a:r>
          </a:p>
          <a:p>
            <a:pPr marL="762000" indent="-762000" algn="l">
              <a:spcBef>
                <a:spcPct val="20000"/>
              </a:spcBef>
              <a:buFont typeface="Wingdings" pitchFamily="2" charset="2"/>
              <a:buNone/>
            </a:pPr>
            <a:r>
              <a:rPr lang="en-US" altLang="zh-CN" sz="3200" dirty="0">
                <a:solidFill>
                  <a:schemeClr val="bg1"/>
                </a:solidFill>
              </a:rPr>
              <a:t>0931-7911906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.00255 L -0.29965 0.00185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0475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47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47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7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47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10475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047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1047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047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47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47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047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047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75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隶书"/>
                <a:ea typeface="隶书"/>
              </a:rPr>
              <a:t>一、放眼全局，走进</a:t>
            </a:r>
            <a:r>
              <a:rPr lang="zh-CN" altLang="en-US" dirty="0" smtClean="0">
                <a:latin typeface="隶书"/>
                <a:ea typeface="隶书"/>
              </a:rPr>
              <a:t>新时代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0000" indent="-360000">
              <a:lnSpc>
                <a:spcPct val="120000"/>
              </a:lnSpc>
              <a:spcBef>
                <a:spcPts val="600"/>
              </a:spcBef>
            </a:pPr>
            <a:endParaRPr lang="en-US" altLang="zh-CN" sz="3900" b="1" dirty="0" smtClean="0">
              <a:solidFill>
                <a:srgbClr val="FFFFFF"/>
              </a:solidFill>
              <a:latin typeface="仿宋_GB2312"/>
              <a:ea typeface="仿宋_GB2312"/>
            </a:endParaRPr>
          </a:p>
          <a:p>
            <a:pPr marL="360000" indent="-360000">
              <a:lnSpc>
                <a:spcPct val="120000"/>
              </a:lnSpc>
              <a:spcBef>
                <a:spcPts val="2400"/>
              </a:spcBef>
            </a:pPr>
            <a:r>
              <a:rPr lang="en-US" altLang="zh-CN" sz="3900" b="1" dirty="0" smtClean="0">
                <a:solidFill>
                  <a:srgbClr val="FFFFFF"/>
                </a:solidFill>
                <a:latin typeface="仿宋_GB2312"/>
                <a:ea typeface="仿宋_GB2312"/>
              </a:rPr>
              <a:t>  1.</a:t>
            </a:r>
            <a:r>
              <a:rPr lang="zh-CN" altLang="zh-CN" sz="3900" b="1" dirty="0" smtClean="0">
                <a:solidFill>
                  <a:srgbClr val="FFFFFF"/>
                </a:solidFill>
                <a:latin typeface="仿宋_GB2312"/>
                <a:ea typeface="仿宋_GB2312"/>
              </a:rPr>
              <a:t>国家进入中国特色社会主义新时代</a:t>
            </a:r>
            <a:endParaRPr lang="zh-CN" altLang="en-US" sz="3900" b="1" dirty="0" smtClean="0">
              <a:solidFill>
                <a:srgbClr val="FFFFFF"/>
              </a:solidFill>
              <a:latin typeface="仿宋_GB2312"/>
              <a:ea typeface="仿宋_GB2312"/>
            </a:endParaRPr>
          </a:p>
          <a:p>
            <a:pPr>
              <a:spcBef>
                <a:spcPts val="2400"/>
              </a:spcBef>
            </a:pPr>
            <a:r>
              <a:rPr lang="en-US" altLang="zh-CN" sz="3900" b="1" dirty="0" smtClean="0">
                <a:solidFill>
                  <a:srgbClr val="FFFFFF"/>
                </a:solidFill>
                <a:latin typeface="仿宋_GB2312"/>
                <a:ea typeface="仿宋_GB2312"/>
              </a:rPr>
              <a:t>  2.</a:t>
            </a:r>
            <a:r>
              <a:rPr lang="zh-CN" altLang="zh-CN" sz="3900" b="1" dirty="0" smtClean="0">
                <a:solidFill>
                  <a:srgbClr val="FFFFFF"/>
                </a:solidFill>
                <a:latin typeface="仿宋_GB2312"/>
                <a:ea typeface="仿宋_GB2312"/>
              </a:rPr>
              <a:t>行业出现新趋势</a:t>
            </a:r>
          </a:p>
          <a:p>
            <a:pPr>
              <a:spcBef>
                <a:spcPts val="2400"/>
              </a:spcBef>
            </a:pPr>
            <a:r>
              <a:rPr lang="en-US" altLang="zh-CN" sz="3900" b="1" dirty="0" smtClean="0">
                <a:solidFill>
                  <a:srgbClr val="FFFFFF"/>
                </a:solidFill>
                <a:latin typeface="仿宋_GB2312"/>
                <a:ea typeface="仿宋_GB2312"/>
              </a:rPr>
              <a:t>  3.</a:t>
            </a:r>
            <a:r>
              <a:rPr lang="zh-CN" altLang="zh-CN" sz="3900" b="1" dirty="0" smtClean="0">
                <a:solidFill>
                  <a:srgbClr val="FFFFFF"/>
                </a:solidFill>
                <a:latin typeface="仿宋_GB2312"/>
                <a:ea typeface="仿宋_GB2312"/>
              </a:rPr>
              <a:t>公司面临新形势</a:t>
            </a:r>
            <a:endParaRPr lang="zh-CN" altLang="en-US" dirty="0"/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一、放眼全局，走进新时代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ct val="150000"/>
              </a:lnSpc>
              <a:spcBef>
                <a:spcPts val="12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>
                <a:latin typeface="仿宋_GB2312" pitchFamily="49" charset="-122"/>
              </a:rPr>
              <a:t> 1.</a:t>
            </a:r>
            <a:r>
              <a:rPr lang="zh-CN" altLang="zh-CN" dirty="0" smtClean="0"/>
              <a:t>国家进入中国特色社会主义新时代</a:t>
            </a:r>
            <a:endParaRPr lang="zh-CN" altLang="en-US" dirty="0" smtClean="0"/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1)</a:t>
            </a:r>
            <a:r>
              <a:rPr lang="zh-CN" altLang="zh-CN" sz="3200" dirty="0" smtClean="0">
                <a:ea typeface="楷体_GB2312" pitchFamily="49" charset="-122"/>
              </a:rPr>
              <a:t>党的执政方式和方略有重大创新</a:t>
            </a:r>
          </a:p>
          <a:p>
            <a:pPr indent="22225">
              <a:spcBef>
                <a:spcPts val="600"/>
              </a:spcBef>
            </a:pPr>
            <a:r>
              <a:rPr lang="en-US" altLang="zh-CN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CN" altLang="zh-CN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在党</a:t>
            </a:r>
            <a:r>
              <a:rPr lang="zh-CN" alt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的</a:t>
            </a:r>
            <a:r>
              <a:rPr lang="zh-CN" altLang="zh-CN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领导下</a:t>
            </a:r>
            <a:endParaRPr lang="en-US" altLang="zh-CN" sz="4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22225"/>
            <a:r>
              <a:rPr lang="en-US" altLang="zh-CN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zh-CN" altLang="zh-CN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依法治国</a:t>
            </a:r>
            <a:r>
              <a:rPr lang="zh-CN" alt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！</a:t>
            </a:r>
            <a:endParaRPr lang="zh-CN" altLang="en-US" dirty="0"/>
          </a:p>
        </p:txBody>
      </p:sp>
    </p:spTree>
  </p:cSld>
  <p:clrMapOvr>
    <a:masterClrMapping/>
  </p:clrMapOvr>
  <p:transition spd="med"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一、放眼全局，走进新时代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ct val="150000"/>
              </a:lnSpc>
              <a:spcBef>
                <a:spcPts val="12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>
                <a:latin typeface="仿宋_GB2312" pitchFamily="49" charset="-122"/>
              </a:rPr>
              <a:t> 1.</a:t>
            </a:r>
            <a:r>
              <a:rPr lang="zh-CN" altLang="zh-CN" dirty="0" smtClean="0"/>
              <a:t>国家进入中国特色社会主义新时代</a:t>
            </a:r>
            <a:endParaRPr lang="zh-CN" altLang="en-US" dirty="0" smtClean="0"/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1)</a:t>
            </a:r>
            <a:r>
              <a:rPr lang="zh-CN" altLang="zh-CN" sz="3200" dirty="0" smtClean="0">
                <a:ea typeface="楷体_GB2312" pitchFamily="49" charset="-122"/>
              </a:rPr>
              <a:t>党的执政方式和方略有重大创新</a:t>
            </a:r>
            <a:endParaRPr lang="en-US" altLang="zh-CN" sz="3200" dirty="0" smtClean="0">
              <a:ea typeface="楷体_GB2312" pitchFamily="49" charset="-122"/>
            </a:endParaRP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2)</a:t>
            </a:r>
            <a:r>
              <a:rPr lang="zh-CN" altLang="zh-CN" sz="3200" dirty="0" smtClean="0">
                <a:ea typeface="楷体_GB2312" pitchFamily="49" charset="-122"/>
              </a:rPr>
              <a:t>发展理念和发展方式有重大转变</a:t>
            </a:r>
          </a:p>
          <a:p>
            <a:pPr>
              <a:spcBef>
                <a:spcPts val="600"/>
              </a:spcBef>
            </a:pPr>
            <a:r>
              <a:rPr lang="zh-CN" altLang="en-US" b="1" dirty="0" smtClean="0">
                <a:solidFill>
                  <a:srgbClr val="FF0000"/>
                </a:solidFill>
              </a:rPr>
              <a:t>  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发展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理念：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zh-CN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zh-CN" altLang="zh-CN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创新、协调、绿色、开放、共享</a:t>
            </a:r>
          </a:p>
          <a:p>
            <a:pPr>
              <a:spcBef>
                <a:spcPts val="600"/>
              </a:spcBef>
            </a:pPr>
            <a:r>
              <a:rPr lang="zh-CN" altLang="en-US" sz="3200" b="1" dirty="0" smtClean="0">
                <a:solidFill>
                  <a:srgbClr val="FF0000"/>
                </a:solidFill>
              </a:rPr>
              <a:t>  发展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方式：</a:t>
            </a:r>
            <a:r>
              <a:rPr lang="zh-CN" altLang="zh-CN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绿色发展</a:t>
            </a:r>
            <a:r>
              <a:rPr lang="zh-CN" alt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lang="zh-CN" altLang="zh-CN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建设美丽中国</a:t>
            </a:r>
            <a:r>
              <a:rPr lang="zh-CN" alt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，走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pPr marL="365125" indent="-365125">
              <a:spcBef>
                <a:spcPts val="600"/>
              </a:spcBef>
            </a:pPr>
            <a:r>
              <a:rPr lang="en-US" altLang="zh-CN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</a:t>
            </a:r>
            <a:r>
              <a:rPr lang="zh-CN" altLang="zh-CN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生产发展、生活富裕、生态良好</a:t>
            </a:r>
            <a:endParaRPr lang="en-US" altLang="zh-CN" sz="32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125" indent="-365125">
              <a:spcBef>
                <a:spcPts val="600"/>
              </a:spcBef>
            </a:pPr>
            <a:r>
              <a:rPr lang="en-US" altLang="zh-CN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</a:t>
            </a:r>
            <a:r>
              <a:rPr lang="zh-CN" altLang="zh-CN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的文明发展道路</a:t>
            </a:r>
            <a:endParaRPr lang="en-US" altLang="zh-CN" sz="32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一、放眼全局，走进新时代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ct val="150000"/>
              </a:lnSpc>
              <a:spcBef>
                <a:spcPts val="12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>
                <a:latin typeface="仿宋_GB2312" pitchFamily="49" charset="-122"/>
              </a:rPr>
              <a:t> 1.</a:t>
            </a:r>
            <a:r>
              <a:rPr lang="zh-CN" altLang="zh-CN" dirty="0" smtClean="0"/>
              <a:t>国家进入中国特色社会主义新时代</a:t>
            </a:r>
            <a:endParaRPr lang="zh-CN" altLang="en-US" dirty="0" smtClean="0"/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1)</a:t>
            </a:r>
            <a:r>
              <a:rPr lang="zh-CN" altLang="zh-CN" sz="3200" dirty="0" smtClean="0">
                <a:ea typeface="楷体_GB2312" pitchFamily="49" charset="-122"/>
              </a:rPr>
              <a:t>党的执政方式和方略有重大创新</a:t>
            </a:r>
            <a:endParaRPr lang="en-US" altLang="zh-CN" sz="3200" dirty="0" smtClean="0">
              <a:ea typeface="楷体_GB2312" pitchFamily="49" charset="-122"/>
            </a:endParaRP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2)</a:t>
            </a:r>
            <a:r>
              <a:rPr lang="zh-CN" altLang="zh-CN" sz="3200" dirty="0" smtClean="0">
                <a:ea typeface="楷体_GB2312" pitchFamily="49" charset="-122"/>
              </a:rPr>
              <a:t>发展理念和发展方式有重大转变</a:t>
            </a:r>
            <a:endParaRPr lang="en-US" altLang="zh-CN" sz="3200" dirty="0" smtClean="0">
              <a:ea typeface="楷体_GB2312" pitchFamily="49" charset="-122"/>
            </a:endParaRP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3)</a:t>
            </a:r>
            <a:r>
              <a:rPr lang="zh-CN" altLang="zh-CN" sz="3200" dirty="0" smtClean="0">
                <a:ea typeface="楷体_GB2312" pitchFamily="49" charset="-122"/>
              </a:rPr>
              <a:t>发展环境和发展条件发生深刻变化</a:t>
            </a:r>
          </a:p>
          <a:p>
            <a:pPr marL="449263" indent="-449263" algn="ctr">
              <a:spcBef>
                <a:spcPts val="1200"/>
              </a:spcBef>
              <a:buClr>
                <a:srgbClr val="FF0000"/>
              </a:buClr>
              <a:tabLst>
                <a:tab pos="87313" algn="l"/>
                <a:tab pos="174625" algn="l"/>
                <a:tab pos="261938" algn="l"/>
              </a:tabLst>
            </a:pPr>
            <a:r>
              <a:rPr lang="zh-CN" altLang="zh-CN" b="1" dirty="0" smtClean="0">
                <a:solidFill>
                  <a:srgbClr val="FF0000"/>
                </a:solidFill>
              </a:rPr>
              <a:t>社会主要矛盾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  <a:buClr>
                <a:srgbClr val="FF0000"/>
              </a:buClr>
              <a:tabLst>
                <a:tab pos="87313" algn="l"/>
                <a:tab pos="174625" algn="l"/>
                <a:tab pos="261938" algn="l"/>
              </a:tabLst>
            </a:pPr>
            <a:r>
              <a:rPr lang="zh-CN" alt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人</a:t>
            </a:r>
            <a:r>
              <a:rPr lang="zh-CN" altLang="zh-CN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民日益增长的美好生活需要和</a:t>
            </a:r>
            <a:r>
              <a:rPr lang="zh-CN" altLang="zh-CN" sz="3200" b="1" dirty="0" smtClean="0">
                <a:solidFill>
                  <a:srgbClr val="FF9900"/>
                </a:solidFill>
                <a:latin typeface="华文彩云" pitchFamily="2" charset="-122"/>
                <a:ea typeface="华文彩云" pitchFamily="2" charset="-122"/>
              </a:rPr>
              <a:t>不平衡</a:t>
            </a:r>
            <a:r>
              <a:rPr lang="zh-CN" altLang="en-US" sz="3200" b="1" dirty="0" smtClean="0">
                <a:solidFill>
                  <a:srgbClr val="FF9900"/>
                </a:solidFill>
                <a:latin typeface="华文彩云" pitchFamily="2" charset="-122"/>
                <a:ea typeface="华文彩云" pitchFamily="2" charset="-122"/>
              </a:rPr>
              <a:t>、</a:t>
            </a:r>
            <a:r>
              <a:rPr lang="zh-CN" altLang="zh-CN" sz="3200" b="1" dirty="0" smtClean="0">
                <a:solidFill>
                  <a:srgbClr val="FF9900"/>
                </a:solidFill>
                <a:latin typeface="华文彩云" pitchFamily="2" charset="-122"/>
                <a:ea typeface="华文彩云" pitchFamily="2" charset="-122"/>
              </a:rPr>
              <a:t>不充分</a:t>
            </a:r>
            <a:r>
              <a:rPr lang="zh-CN" altLang="zh-CN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的发展之间的矛盾</a:t>
            </a:r>
            <a:endParaRPr lang="en-US" altLang="zh-CN" sz="32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一、放眼全局，走进新时代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ct val="150000"/>
              </a:lnSpc>
              <a:spcBef>
                <a:spcPts val="12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>
                <a:latin typeface="仿宋_GB2312" pitchFamily="49" charset="-122"/>
              </a:rPr>
              <a:t> 1.</a:t>
            </a:r>
            <a:r>
              <a:rPr lang="zh-CN" altLang="zh-CN" dirty="0" smtClean="0"/>
              <a:t>国家进入中国特色社会主义新时代</a:t>
            </a:r>
            <a:endParaRPr lang="zh-CN" altLang="en-US" dirty="0" smtClean="0"/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1)</a:t>
            </a:r>
            <a:r>
              <a:rPr lang="zh-CN" altLang="zh-CN" sz="3200" dirty="0" smtClean="0">
                <a:ea typeface="楷体_GB2312" pitchFamily="49" charset="-122"/>
              </a:rPr>
              <a:t>党的执政方式和方略有重大创新</a:t>
            </a:r>
            <a:endParaRPr lang="en-US" altLang="zh-CN" sz="3200" dirty="0" smtClean="0">
              <a:ea typeface="楷体_GB2312" pitchFamily="49" charset="-122"/>
            </a:endParaRP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2)</a:t>
            </a:r>
            <a:r>
              <a:rPr lang="zh-CN" altLang="zh-CN" sz="3200" dirty="0" smtClean="0">
                <a:ea typeface="楷体_GB2312" pitchFamily="49" charset="-122"/>
              </a:rPr>
              <a:t>发展理念和发展方式有重大转变</a:t>
            </a:r>
            <a:endParaRPr lang="en-US" altLang="zh-CN" sz="3200" dirty="0" smtClean="0">
              <a:ea typeface="楷体_GB2312" pitchFamily="49" charset="-122"/>
            </a:endParaRP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3)</a:t>
            </a:r>
            <a:r>
              <a:rPr lang="zh-CN" altLang="zh-CN" sz="3200" dirty="0" smtClean="0">
                <a:ea typeface="楷体_GB2312" pitchFamily="49" charset="-122"/>
              </a:rPr>
              <a:t>发展环境和发展条件发生深刻变化</a:t>
            </a:r>
            <a:endParaRPr lang="en-US" altLang="zh-CN" sz="3200" dirty="0" smtClean="0">
              <a:ea typeface="楷体_GB2312" pitchFamily="49" charset="-122"/>
            </a:endParaRP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4)</a:t>
            </a:r>
            <a:r>
              <a:rPr lang="zh-CN" altLang="zh-CN" sz="3200" dirty="0" smtClean="0">
                <a:ea typeface="楷体_GB2312" pitchFamily="49" charset="-122"/>
              </a:rPr>
              <a:t>发展水平和要求更高</a:t>
            </a: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>
                <a:ea typeface="楷体_GB2312" pitchFamily="49" charset="-122"/>
              </a:rPr>
              <a:t>  </a:t>
            </a:r>
            <a:r>
              <a:rPr lang="zh-CN" altLang="zh-CN" sz="2800" dirty="0" smtClean="0">
                <a:ea typeface="楷体_GB2312" pitchFamily="49" charset="-122"/>
              </a:rPr>
              <a:t>在经济、政治、文化、社会、生态等</a:t>
            </a:r>
            <a:r>
              <a:rPr lang="zh-CN" alt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全方位</a:t>
            </a:r>
            <a:r>
              <a:rPr lang="zh-CN" altLang="zh-CN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增长</a:t>
            </a:r>
            <a:endParaRPr lang="en-US" altLang="zh-CN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98525" indent="-457200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441325" algn="l"/>
                <a:tab pos="990600" algn="l"/>
              </a:tabLst>
            </a:pPr>
            <a:r>
              <a:rPr lang="zh-CN" altLang="zh-CN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推动</a:t>
            </a:r>
            <a:r>
              <a:rPr lang="zh-CN" altLang="zh-CN" sz="2800" b="1" dirty="0" smtClean="0">
                <a:solidFill>
                  <a:srgbClr val="FF9900"/>
                </a:solidFill>
                <a:latin typeface="华文彩云" pitchFamily="2" charset="-122"/>
                <a:ea typeface="华文彩云" pitchFamily="2" charset="-122"/>
              </a:rPr>
              <a:t>人的全面</a:t>
            </a:r>
            <a:r>
              <a:rPr lang="zh-CN" altLang="zh-CN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发展</a:t>
            </a:r>
            <a:endParaRPr lang="en-US" altLang="zh-CN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98525" indent="-457200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441325" algn="l"/>
                <a:tab pos="990600" algn="l"/>
              </a:tabLst>
            </a:pPr>
            <a:r>
              <a:rPr lang="zh-CN" altLang="zh-CN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社会全面进步</a:t>
            </a:r>
            <a:endParaRPr lang="en-US" altLang="zh-CN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一、放眼全局，走进新时代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49263" indent="-449263">
              <a:lnSpc>
                <a:spcPct val="150000"/>
              </a:lnSpc>
              <a:spcBef>
                <a:spcPts val="1200"/>
              </a:spcBef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dirty="0" smtClean="0">
                <a:latin typeface="仿宋_GB2312" pitchFamily="49" charset="-122"/>
              </a:rPr>
              <a:t> </a:t>
            </a:r>
            <a:r>
              <a:rPr lang="en-US" altLang="zh-CN" dirty="0" smtClean="0"/>
              <a:t>2.</a:t>
            </a:r>
            <a:r>
              <a:rPr lang="zh-CN" altLang="zh-CN" dirty="0" smtClean="0"/>
              <a:t>行业出现新趋势</a:t>
            </a:r>
            <a:endParaRPr lang="zh-CN" altLang="en-US" dirty="0" smtClean="0"/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1)</a:t>
            </a:r>
            <a:r>
              <a:rPr lang="zh-CN" altLang="zh-CN" sz="3200" dirty="0" smtClean="0">
                <a:ea typeface="楷体_GB2312" pitchFamily="49" charset="-122"/>
              </a:rPr>
              <a:t>以互联网为依托的信息化来势凶猛</a:t>
            </a:r>
            <a:endParaRPr lang="en-US" altLang="zh-CN" sz="3200" dirty="0" smtClean="0">
              <a:ea typeface="楷体_GB2312" pitchFamily="49" charset="-122"/>
            </a:endParaRP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2)</a:t>
            </a:r>
            <a:r>
              <a:rPr lang="zh-CN" altLang="zh-CN" sz="3200" dirty="0" smtClean="0">
                <a:ea typeface="楷体_GB2312" pitchFamily="49" charset="-122"/>
              </a:rPr>
              <a:t>项目全寿命周期的理念日益深入人心</a:t>
            </a:r>
          </a:p>
          <a:p>
            <a:pPr marL="449263" indent="-449263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87313" algn="l"/>
                <a:tab pos="174625" algn="l"/>
                <a:tab pos="261938" algn="l"/>
              </a:tabLst>
            </a:pPr>
            <a:r>
              <a:rPr lang="en-US" altLang="zh-CN" sz="3200" dirty="0" smtClean="0">
                <a:ea typeface="楷体_GB2312" pitchFamily="49" charset="-122"/>
              </a:rPr>
              <a:t>3)BIM</a:t>
            </a:r>
            <a:r>
              <a:rPr lang="zh-CN" altLang="zh-CN" sz="3200" dirty="0" smtClean="0">
                <a:ea typeface="楷体_GB2312" pitchFamily="49" charset="-122"/>
              </a:rPr>
              <a:t>技术初露端倪</a:t>
            </a:r>
            <a:endParaRPr lang="en-US" altLang="zh-CN" sz="3200" dirty="0" smtClean="0">
              <a:ea typeface="楷体_GB2312" pitchFamily="49" charset="-122"/>
            </a:endParaRPr>
          </a:p>
          <a:p>
            <a:pPr marL="895350" indent="-438150">
              <a:spcBef>
                <a:spcPts val="600"/>
              </a:spcBef>
              <a:buFont typeface="Wingdings" pitchFamily="2" charset="2"/>
              <a:buChar char="ü"/>
              <a:tabLst>
                <a:tab pos="723900" algn="l"/>
              </a:tabLst>
            </a:pPr>
            <a:r>
              <a:rPr lang="zh-CN" altLang="zh-CN" sz="3200" dirty="0" smtClean="0">
                <a:solidFill>
                  <a:srgbClr val="FFFF00"/>
                </a:solidFill>
              </a:rPr>
              <a:t>狭义：基于平面图纸数据自动生成的</a:t>
            </a:r>
            <a:r>
              <a:rPr lang="en-US" altLang="zh-CN" sz="3200" dirty="0" smtClean="0">
                <a:solidFill>
                  <a:srgbClr val="FFFF00"/>
                </a:solidFill>
              </a:rPr>
              <a:t>3</a:t>
            </a:r>
            <a:r>
              <a:rPr lang="zh-CN" altLang="zh-CN" sz="3200" dirty="0" smtClean="0">
                <a:solidFill>
                  <a:srgbClr val="FFFF00"/>
                </a:solidFill>
              </a:rPr>
              <a:t>维立体视图，用于检查管线碰撞（冲突）的技术</a:t>
            </a:r>
          </a:p>
          <a:p>
            <a:pPr marL="895350" indent="-438150">
              <a:spcBef>
                <a:spcPts val="600"/>
              </a:spcBef>
              <a:buFont typeface="Wingdings" pitchFamily="2" charset="2"/>
              <a:buChar char="ü"/>
              <a:tabLst>
                <a:tab pos="723900" algn="l"/>
              </a:tabLst>
            </a:pPr>
            <a:r>
              <a:rPr lang="zh-CN" altLang="zh-CN" sz="3200" dirty="0" smtClean="0">
                <a:solidFill>
                  <a:srgbClr val="FFFF00"/>
                </a:solidFill>
              </a:rPr>
              <a:t>广义：基于</a:t>
            </a:r>
            <a:r>
              <a:rPr lang="zh-CN" altLang="zh-CN" sz="3200" dirty="0" smtClean="0">
                <a:solidFill>
                  <a:srgbClr val="FF00FF"/>
                </a:solidFill>
                <a:latin typeface="华文隶书" pitchFamily="2" charset="-122"/>
                <a:ea typeface="华文隶书" pitchFamily="2" charset="-122"/>
              </a:rPr>
              <a:t>全寿命周期</a:t>
            </a:r>
            <a:r>
              <a:rPr lang="zh-CN" altLang="zh-CN" sz="3200" dirty="0" smtClean="0">
                <a:solidFill>
                  <a:srgbClr val="FFFF00"/>
                </a:solidFill>
              </a:rPr>
              <a:t>理念的</a:t>
            </a:r>
            <a:r>
              <a:rPr lang="zh-CN" altLang="zh-CN" sz="2800" dirty="0" smtClean="0"/>
              <a:t>（不同格式）</a:t>
            </a:r>
            <a:r>
              <a:rPr lang="zh-CN" altLang="zh-CN" sz="3200" dirty="0" smtClean="0">
                <a:solidFill>
                  <a:srgbClr val="FFFF00"/>
                </a:solidFill>
              </a:rPr>
              <a:t>数据融合、共享平台</a:t>
            </a:r>
            <a:endParaRPr lang="en-US" altLang="zh-CN" sz="32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跋涉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22599</TotalTime>
  <Words>2196</Words>
  <Application>Microsoft Office PowerPoint</Application>
  <PresentationFormat>全屏显示(4:3)</PresentationFormat>
  <Paragraphs>298</Paragraphs>
  <Slides>37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37</vt:i4>
      </vt:variant>
    </vt:vector>
  </HeadingPairs>
  <TitlesOfParts>
    <vt:vector size="38" baseType="lpstr">
      <vt:lpstr>自定义设计方案</vt:lpstr>
      <vt:lpstr>幻灯片 1</vt:lpstr>
      <vt:lpstr>走进新时代、适应新形势 全面提升公司品质</vt:lpstr>
      <vt:lpstr>走进新时代、适应新形势 全面提升公司品质</vt:lpstr>
      <vt:lpstr>一、放眼全局，走进新时代</vt:lpstr>
      <vt:lpstr>一、放眼全局，走进新时代</vt:lpstr>
      <vt:lpstr>一、放眼全局，走进新时代</vt:lpstr>
      <vt:lpstr>一、放眼全局，走进新时代</vt:lpstr>
      <vt:lpstr>一、放眼全局，走进新时代</vt:lpstr>
      <vt:lpstr>一、放眼全局，走进新时代</vt:lpstr>
      <vt:lpstr>一、放眼全局，走进新时代</vt:lpstr>
      <vt:lpstr>一、放眼全局，走进新时代</vt:lpstr>
      <vt:lpstr>一、放眼全局，走进新时代</vt:lpstr>
      <vt:lpstr>一、放眼全局，走进新时代</vt:lpstr>
      <vt:lpstr>一、放眼全局，走进新时代</vt:lpstr>
      <vt:lpstr>一、放眼全局，走进新时代</vt:lpstr>
      <vt:lpstr>二、转变观念，适应新形势</vt:lpstr>
      <vt:lpstr>二、转变观念，适应新形势</vt:lpstr>
      <vt:lpstr>二、转变观念，适应新形势</vt:lpstr>
      <vt:lpstr>二、转变观念，适应新形势</vt:lpstr>
      <vt:lpstr>三、全面提升公司品质</vt:lpstr>
      <vt:lpstr>三、全面提升公司品质</vt:lpstr>
      <vt:lpstr>三、全面提升公司品质</vt:lpstr>
      <vt:lpstr>三、全面提升公司品质</vt:lpstr>
      <vt:lpstr>三、全面提升公司品质</vt:lpstr>
      <vt:lpstr>三、全面提升公司品质</vt:lpstr>
      <vt:lpstr>三、全面提升公司品质</vt:lpstr>
      <vt:lpstr>三、全面提升公司品质</vt:lpstr>
      <vt:lpstr>三、全面提升公司品质</vt:lpstr>
      <vt:lpstr>三、全面提升公司品质</vt:lpstr>
      <vt:lpstr>三、全面提升公司品质</vt:lpstr>
      <vt:lpstr>三、全面提升公司品质</vt:lpstr>
      <vt:lpstr>三、全面提升公司品质</vt:lpstr>
      <vt:lpstr>三、全面提升公司品质</vt:lpstr>
      <vt:lpstr>三、全面提升公司品质</vt:lpstr>
      <vt:lpstr>三、全面提升公司品质</vt:lpstr>
      <vt:lpstr>幻灯片 36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thinkpad</dc:creator>
  <cp:lastModifiedBy>刘凤奎</cp:lastModifiedBy>
  <cp:revision>1398</cp:revision>
  <dcterms:created xsi:type="dcterms:W3CDTF">1601-01-01T00:00:00Z</dcterms:created>
  <dcterms:modified xsi:type="dcterms:W3CDTF">2018-03-04T23:44:45Z</dcterms:modified>
</cp:coreProperties>
</file>