
<file path=[Content_Types].xml><?xml version="1.0" encoding="utf-8"?>
<Types xmlns="http://schemas.openxmlformats.org/package/2006/content-types">
  <Default Extension="jpeg" ContentType="image/jpe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Lst>
  <p:notesMasterIdLst>
    <p:notesMasterId r:id="rId6"/>
  </p:notesMasterIdLst>
  <p:handoutMasterIdLst>
    <p:handoutMasterId r:id="rId58"/>
  </p:handoutMasterIdLst>
  <p:sldIdLst>
    <p:sldId id="257" r:id="rId4"/>
    <p:sldId id="258" r:id="rId5"/>
    <p:sldId id="434" r:id="rId7"/>
    <p:sldId id="435" r:id="rId8"/>
    <p:sldId id="489" r:id="rId9"/>
    <p:sldId id="408" r:id="rId10"/>
    <p:sldId id="409" r:id="rId11"/>
    <p:sldId id="410" r:id="rId12"/>
    <p:sldId id="411" r:id="rId13"/>
    <p:sldId id="436" r:id="rId14"/>
    <p:sldId id="412" r:id="rId15"/>
    <p:sldId id="413" r:id="rId16"/>
    <p:sldId id="437" r:id="rId17"/>
    <p:sldId id="414" r:id="rId18"/>
    <p:sldId id="449" r:id="rId19"/>
    <p:sldId id="415" r:id="rId20"/>
    <p:sldId id="416" r:id="rId21"/>
    <p:sldId id="417" r:id="rId22"/>
    <p:sldId id="418" r:id="rId23"/>
    <p:sldId id="419" r:id="rId24"/>
    <p:sldId id="420" r:id="rId25"/>
    <p:sldId id="421" r:id="rId26"/>
    <p:sldId id="450" r:id="rId27"/>
    <p:sldId id="422" r:id="rId28"/>
    <p:sldId id="423" r:id="rId29"/>
    <p:sldId id="424" r:id="rId30"/>
    <p:sldId id="425" r:id="rId31"/>
    <p:sldId id="451" r:id="rId32"/>
    <p:sldId id="426" r:id="rId33"/>
    <p:sldId id="432" r:id="rId34"/>
    <p:sldId id="427" r:id="rId35"/>
    <p:sldId id="428" r:id="rId36"/>
    <p:sldId id="452" r:id="rId37"/>
    <p:sldId id="429" r:id="rId38"/>
    <p:sldId id="438" r:id="rId39"/>
    <p:sldId id="443" r:id="rId40"/>
    <p:sldId id="491" r:id="rId41"/>
    <p:sldId id="455" r:id="rId42"/>
    <p:sldId id="453" r:id="rId43"/>
    <p:sldId id="456" r:id="rId44"/>
    <p:sldId id="460" r:id="rId45"/>
    <p:sldId id="461" r:id="rId46"/>
    <p:sldId id="459" r:id="rId47"/>
    <p:sldId id="462" r:id="rId48"/>
    <p:sldId id="463" r:id="rId49"/>
    <p:sldId id="464" r:id="rId50"/>
    <p:sldId id="458" r:id="rId51"/>
    <p:sldId id="465" r:id="rId52"/>
    <p:sldId id="466" r:id="rId53"/>
    <p:sldId id="457" r:id="rId54"/>
    <p:sldId id="431" r:id="rId55"/>
    <p:sldId id="444" r:id="rId56"/>
    <p:sldId id="399" r:id="rId5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FF00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8" autoAdjust="0"/>
    <p:restoredTop sz="94635" autoAdjust="0"/>
  </p:normalViewPr>
  <p:slideViewPr>
    <p:cSldViewPr>
      <p:cViewPr>
        <p:scale>
          <a:sx n="100" d="100"/>
          <a:sy n="100" d="100"/>
        </p:scale>
        <p:origin x="-702" y="444"/>
      </p:cViewPr>
      <p:guideLst>
        <p:guide orient="horz" pos="2160"/>
        <p:guide pos="284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notesMaster" Target="notesMasters/notesMaster1.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5C8D25C-402A-4A4F-8D74-E8166B7FB15D}"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62C6B50-4B15-41A8-BC98-C802A99794BC}"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F2BF4DD9-420D-471E-A462-97418332D1E8}"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2F374ABE-978E-4983-92B2-CBB5241AEE9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dirty="0" smtClean="0"/>
          </a:p>
        </p:txBody>
      </p:sp>
      <p:sp>
        <p:nvSpPr>
          <p:cNvPr id="29699"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9E849B5-D477-4878-A1E8-A1C1331C79AE}"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lvl1pPr>
          </a:lstStyle>
          <a:p>
            <a:pPr>
              <a:defRPr/>
            </a:pPr>
            <a:fld id="{FB9F3B8E-CAC5-4248-BF89-5D8963C01BA6}" type="datetime1">
              <a:rPr lang="zh-CN" altLang="en-US"/>
            </a:fld>
            <a:endParaRPr lang="zh-CN" altLang="en-US"/>
          </a:p>
        </p:txBody>
      </p:sp>
      <p:sp>
        <p:nvSpPr>
          <p:cNvPr id="5" name="页脚占位符 18"/>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6" name="灯片编号占位符 26"/>
          <p:cNvSpPr>
            <a:spLocks noGrp="1"/>
          </p:cNvSpPr>
          <p:nvPr>
            <p:ph type="sldNum" sz="quarter" idx="12"/>
          </p:nvPr>
        </p:nvSpPr>
        <p:spPr/>
        <p:txBody>
          <a:bodyPr/>
          <a:lstStyle>
            <a:lvl1pPr>
              <a:defRPr/>
            </a:lvl1pPr>
          </a:lstStyle>
          <a:p>
            <a:pPr>
              <a:defRPr/>
            </a:pPr>
            <a:fld id="{446B9905-F3B7-4071-8F5B-9DABA497557E}" type="slidenum">
              <a:rPr lang="zh-CN" altLang="en-US"/>
            </a:fld>
            <a:endParaRPr lang="zh-CN" altLang="en-US"/>
          </a:p>
        </p:txBody>
      </p:sp>
    </p:spTree>
  </p:cSld>
  <p:clrMapOvr>
    <a:overrideClrMapping bg1="dk1" tx1="lt1" bg2="dk2" tx2="lt2" accent1="accent1" accent2="accent2" accent3="accent3" accent4="accent4" accent5="accent5" accent6="accent6" hlink="hlink" folHlink="folHlink"/>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D1BA70C5-C42C-4DEE-AC05-7B8F11BBBBE8}" type="datetime1">
              <a:rPr lang="zh-CN" altLang="en-US"/>
            </a:fld>
            <a:endParaRPr lang="zh-CN" altLang="en-US"/>
          </a:p>
        </p:txBody>
      </p:sp>
      <p:sp>
        <p:nvSpPr>
          <p:cNvPr id="5"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3C9C4C2C-9EC2-4905-A749-749B179033D1}" type="slidenum">
              <a:rPr lang="zh-CN" altLang="en-US"/>
            </a:fld>
            <a:endParaRPr lang="zh-CN" altLang="en-US"/>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AD34142-BE95-4E15-927E-DABF728D5358}" type="datetime1">
              <a:rPr lang="zh-CN" altLang="en-US"/>
            </a:fld>
            <a:endParaRPr lang="zh-CN" altLang="en-US"/>
          </a:p>
        </p:txBody>
      </p:sp>
      <p:sp>
        <p:nvSpPr>
          <p:cNvPr id="5"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F6A86A7-964C-4F67-AB2C-FA0E835B0429}" type="slidenum">
              <a:rPr lang="zh-CN" altLang="en-US"/>
            </a:fld>
            <a:endParaRPr lang="zh-CN" altLang="en-US"/>
          </a:p>
        </p:txBody>
      </p:sp>
    </p:spTree>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hasCustomPrompt="1"/>
          </p:nvPr>
        </p:nvSpPr>
        <p:spPr>
          <a:xfrm>
            <a:off x="1371600" y="3886200"/>
            <a:ext cx="6400800" cy="1752600"/>
          </a:xfrm>
        </p:spPr>
        <p:txBody>
          <a:bodyPr/>
          <a:lstStyle>
            <a:lvl1pPr marL="0" indent="0" algn="ctr">
              <a:buNone/>
              <a:defRPr b="1">
                <a:solidFill>
                  <a:schemeClr val="bg1"/>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a:t>
            </a:r>
            <a:endParaRPr lang="en-US" altLang="zh-CN" dirty="0" smtClean="0"/>
          </a:p>
          <a:p>
            <a:r>
              <a:rPr lang="zh-CN" altLang="en-US" dirty="0" smtClean="0"/>
              <a:t>编辑母版副标题样式</a:t>
            </a:r>
            <a:endParaRPr lang="zh-CN" altLang="en-US" dirty="0"/>
          </a:p>
        </p:txBody>
      </p:sp>
      <p:sp>
        <p:nvSpPr>
          <p:cNvPr id="4" name="日期占位符 18"/>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5" name="灯片编号占位符 19"/>
          <p:cNvSpPr>
            <a:spLocks noGrp="1"/>
          </p:cNvSpPr>
          <p:nvPr>
            <p:ph type="sldNum" sz="quarter" idx="11"/>
          </p:nvPr>
        </p:nvSpPr>
        <p:spPr/>
        <p:txBody>
          <a:bodyPr/>
          <a:lstStyle>
            <a:lvl1pPr fontAlgn="auto">
              <a:spcBef>
                <a:spcPts val="0"/>
              </a:spcBef>
              <a:spcAft>
                <a:spcPts val="0"/>
              </a:spcAft>
              <a:buFontTx/>
              <a:buNone/>
              <a:defRPr b="0">
                <a:latin typeface="+mn-lt"/>
                <a:ea typeface="+mn-ea"/>
              </a:defRPr>
            </a:lvl1pPr>
          </a:lstStyle>
          <a:p>
            <a:pPr>
              <a:defRPr/>
            </a:pPr>
            <a:fld id="{870EAAC5-6D90-4D58-9229-37CD190B5039}" type="slidenum">
              <a:rPr lang="zh-CN" altLang="en-US"/>
            </a:fld>
            <a:endParaRPr lang="zh-CN" altLang="en-US" dirty="0"/>
          </a:p>
        </p:txBody>
      </p:sp>
      <p:sp>
        <p:nvSpPr>
          <p:cNvPr id="6" name="页脚占位符 20"/>
          <p:cNvSpPr>
            <a:spLocks noGrp="1"/>
          </p:cNvSpPr>
          <p:nvPr>
            <p:ph type="ftr" sz="quarter" idx="12"/>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Tree>
  </p:cSld>
  <p:clrMapOvr>
    <a:masterClrMapping/>
  </p:clrMapOvr>
  <p:transition>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12"/>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5" name="灯片编号占位符 13"/>
          <p:cNvSpPr>
            <a:spLocks noGrp="1"/>
          </p:cNvSpPr>
          <p:nvPr>
            <p:ph type="sldNum" sz="quarter" idx="11"/>
          </p:nvPr>
        </p:nvSpPr>
        <p:spPr/>
        <p:txBody>
          <a:bodyPr/>
          <a:lstStyle>
            <a:lvl1pPr fontAlgn="auto">
              <a:spcBef>
                <a:spcPts val="0"/>
              </a:spcBef>
              <a:spcAft>
                <a:spcPts val="0"/>
              </a:spcAft>
              <a:buFontTx/>
              <a:buNone/>
              <a:defRPr b="0">
                <a:latin typeface="+mn-lt"/>
                <a:ea typeface="+mn-ea"/>
              </a:defRPr>
            </a:lvl1pPr>
          </a:lstStyle>
          <a:p>
            <a:pPr>
              <a:defRPr/>
            </a:pPr>
            <a:fld id="{C8ECC2E6-7A01-454F-9201-B5417D536DE5}" type="slidenum">
              <a:rPr lang="zh-CN" altLang="en-US"/>
            </a:fld>
            <a:endParaRPr lang="zh-CN" altLang="en-US" dirty="0"/>
          </a:p>
        </p:txBody>
      </p:sp>
      <p:sp>
        <p:nvSpPr>
          <p:cNvPr id="6" name="页脚占位符 14"/>
          <p:cNvSpPr>
            <a:spLocks noGrp="1"/>
          </p:cNvSpPr>
          <p:nvPr>
            <p:ph type="ftr" sz="quarter" idx="12"/>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Tree>
  </p:cSld>
  <p:clrMapOvr>
    <a:masterClrMapping/>
  </p:clrMapOvr>
  <p:transition>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3ECE6545-B1DF-4222-AA3D-3BDD88049090}" type="slidenum">
              <a:rPr lang="zh-CN" altLang="en-US"/>
            </a:fld>
            <a:endParaRPr lang="zh-CN" altLang="en-US"/>
          </a:p>
        </p:txBody>
      </p:sp>
    </p:spTree>
  </p:cSld>
  <p:clrMapOvr>
    <a:masterClrMapping/>
  </p:clrMapOvr>
  <p:transition>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84AC17CF-D09D-4961-B3B9-C918AC38A27D}" type="slidenum">
              <a:rPr lang="zh-CN" altLang="en-US"/>
            </a:fld>
            <a:endParaRPr lang="zh-CN" altLang="en-US"/>
          </a:p>
        </p:txBody>
      </p:sp>
    </p:spTree>
  </p:cSld>
  <p:clrMapOvr>
    <a:masterClrMapping/>
  </p:clrMapOvr>
  <p:transition>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8" name="页脚占位符 7"/>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D78B5435-6A79-47B6-9E29-3A2227567842}" type="slidenum">
              <a:rPr lang="zh-CN" altLang="en-US"/>
            </a:fld>
            <a:endParaRPr lang="zh-CN" altLang="en-US"/>
          </a:p>
        </p:txBody>
      </p:sp>
    </p:spTree>
  </p:cSld>
  <p:clrMapOvr>
    <a:masterClrMapping/>
  </p:clrMapOvr>
  <p:transition>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4" name="页脚占位符 3"/>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473D7C38-66F8-4F1B-9E4A-E3FADB5FAFD1}" type="slidenum">
              <a:rPr lang="zh-CN" altLang="en-US"/>
            </a:fld>
            <a:endParaRPr lang="zh-CN" altLang="en-US"/>
          </a:p>
        </p:txBody>
      </p:sp>
    </p:spTree>
  </p:cSld>
  <p:clrMapOvr>
    <a:masterClrMapping/>
  </p:clrMapOvr>
  <p:transition>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3" name="页脚占位符 2"/>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98DBAB86-08C0-42A0-BE2E-C186EAB2E56E}" type="slidenum">
              <a:rPr lang="zh-CN" altLang="en-US"/>
            </a:fld>
            <a:endParaRPr lang="zh-CN" altLang="en-US"/>
          </a:p>
        </p:txBody>
      </p:sp>
    </p:spTree>
  </p:cSld>
  <p:clrMapOvr>
    <a:masterClrMapping/>
  </p:clrMapOvr>
  <p:transition>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0E569676-9AE4-4DC9-8E67-EB7B040BE60C}" type="slidenum">
              <a:rPr lang="zh-CN" altLang="en-US"/>
            </a:fld>
            <a:endParaRPr lang="zh-CN" alt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C2A2A26E-0D60-4721-917A-ABC8F46D712C}" type="datetime1">
              <a:rPr lang="zh-CN" altLang="en-US"/>
            </a:fld>
            <a:endParaRPr lang="zh-CN" altLang="en-US"/>
          </a:p>
        </p:txBody>
      </p:sp>
      <p:sp>
        <p:nvSpPr>
          <p:cNvPr id="5"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580EA54-078B-47CD-8905-89F8874D1D8B}" type="slidenum">
              <a:rPr lang="zh-CN" altLang="en-US"/>
            </a:fld>
            <a:endParaRPr lang="zh-CN" altLang="en-US"/>
          </a:p>
        </p:txBody>
      </p:sp>
    </p:spTree>
  </p:cSld>
  <p:clrMapOvr>
    <a:masterClrMapping/>
  </p:clrMapOvr>
  <p:transition>
    <p:wipe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6" name="页脚占位符 5"/>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68262965-FF3F-40E4-B4ED-FB3E3C537BA1}" type="slidenum">
              <a:rPr lang="zh-CN" altLang="en-US"/>
            </a:fld>
            <a:endParaRPr lang="zh-CN" altLang="en-US"/>
          </a:p>
        </p:txBody>
      </p:sp>
    </p:spTree>
  </p:cSld>
  <p:clrMapOvr>
    <a:masterClrMapping/>
  </p:clrMapOvr>
  <p:transition>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2E6F4508-63B5-4B2B-BE0B-6BFCF1496F6B}" type="slidenum">
              <a:rPr lang="zh-CN" altLang="en-US"/>
            </a:fld>
            <a:endParaRPr lang="zh-CN" altLang="en-US"/>
          </a:p>
        </p:txBody>
      </p:sp>
    </p:spTree>
  </p:cSld>
  <p:clrMapOvr>
    <a:masterClrMapping/>
  </p:clrMapOvr>
  <p:transition>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buFontTx/>
              <a:buNone/>
              <a:defRPr b="0">
                <a:latin typeface="+mn-lt"/>
                <a:ea typeface="+mn-ea"/>
              </a:defRPr>
            </a:lvl1pPr>
          </a:lstStyle>
          <a:p>
            <a:pPr>
              <a:defRPr/>
            </a:pPr>
            <a:fld id="{142455DA-3CDF-4A6B-9C53-AFD1F8F62589}" type="datetimeFigureOut">
              <a:rPr lang="zh-CN" altLang="en-US"/>
            </a:fld>
            <a:endParaRPr lang="zh-CN" altLang="en-US"/>
          </a:p>
        </p:txBody>
      </p:sp>
      <p:sp>
        <p:nvSpPr>
          <p:cNvPr id="5" name="页脚占位符 4"/>
          <p:cNvSpPr>
            <a:spLocks noGrp="1"/>
          </p:cNvSpPr>
          <p:nvPr>
            <p:ph type="ftr" sz="quarter" idx="11"/>
          </p:nvPr>
        </p:nvSpPr>
        <p:spPr/>
        <p:txBody>
          <a:bodyPr/>
          <a:lstStyle>
            <a:lvl1pPr fontAlgn="auto">
              <a:spcBef>
                <a:spcPts val="0"/>
              </a:spcBef>
              <a:spcAft>
                <a:spcPts val="0"/>
              </a:spcAft>
              <a:buFontTx/>
              <a:buNone/>
              <a:defRPr b="0">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auto">
              <a:spcBef>
                <a:spcPts val="0"/>
              </a:spcBef>
              <a:spcAft>
                <a:spcPts val="0"/>
              </a:spcAft>
              <a:buFontTx/>
              <a:buNone/>
              <a:defRPr b="0">
                <a:latin typeface="+mn-lt"/>
                <a:ea typeface="+mn-ea"/>
              </a:defRPr>
            </a:lvl1pPr>
          </a:lstStyle>
          <a:p>
            <a:pPr>
              <a:defRPr/>
            </a:pPr>
            <a:fld id="{1B2BB8B5-EAFA-40CE-8F5D-36A7C6EBDA66}" type="slidenum">
              <a:rPr lang="zh-CN" altLang="en-US"/>
            </a:fld>
            <a:endParaRPr lang="zh-CN" altLang="en-US"/>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78A10935-F0F2-4F5D-B437-283D589566BC}"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026A44E-6432-43EA-BB90-10113615CD07}" type="slidenum">
              <a:rPr lang="zh-CN" altLang="en-US"/>
            </a:fld>
            <a:endParaRPr lang="zh-CN" altLang="en-US"/>
          </a:p>
        </p:txBody>
      </p:sp>
    </p:spTree>
  </p:cSld>
  <p:clrMapOvr>
    <a:overrideClrMapping bg1="dk1" tx1="lt1" bg2="dk2" tx2="lt2" accent1="accent1" accent2="accent2" accent3="accent3" accent4="accent4" accent5="accent5" accent6="accent6" hlink="hlink" folHlink="folHlink"/>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870911A6-6763-4B49-9DC1-CC583176C8EA}" type="datetime1">
              <a:rPr lang="zh-CN" altLang="en-US"/>
            </a:fld>
            <a:endParaRPr lang="zh-CN" altLang="en-US"/>
          </a:p>
        </p:txBody>
      </p:sp>
      <p:sp>
        <p:nvSpPr>
          <p:cNvPr id="6"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766D9196-1732-4FB6-B7C8-6AF3197FBE6D}" type="slidenum">
              <a:rPr lang="zh-CN" altLang="en-US"/>
            </a:fld>
            <a:endParaRPr lang="zh-CN" altLang="en-US"/>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fld id="{CC21F967-7194-435F-8115-1E5E91E32ADF}" type="datetime1">
              <a:rPr lang="zh-CN" altLang="en-US"/>
            </a:fld>
            <a:endParaRPr lang="zh-CN" altLang="en-US"/>
          </a:p>
        </p:txBody>
      </p:sp>
      <p:sp>
        <p:nvSpPr>
          <p:cNvPr id="8"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9" name="灯片编号占位符 17"/>
          <p:cNvSpPr>
            <a:spLocks noGrp="1"/>
          </p:cNvSpPr>
          <p:nvPr>
            <p:ph type="sldNum" sz="quarter" idx="12"/>
          </p:nvPr>
        </p:nvSpPr>
        <p:spPr/>
        <p:txBody>
          <a:bodyPr/>
          <a:lstStyle>
            <a:lvl1pPr>
              <a:defRPr/>
            </a:lvl1pPr>
          </a:lstStyle>
          <a:p>
            <a:pPr>
              <a:defRPr/>
            </a:pPr>
            <a:fld id="{23DCBDAB-3F57-42DA-9067-443C21D57B39}" type="slidenum">
              <a:rPr lang="zh-CN" altLang="en-US"/>
            </a:fld>
            <a:endParaRPr lang="zh-CN" alt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fld id="{0B5FCDB0-1D05-46F5-8A25-4D88B64A33A8}" type="datetime1">
              <a:rPr lang="zh-CN" altLang="en-US"/>
            </a:fld>
            <a:endParaRPr lang="zh-CN" altLang="en-US"/>
          </a:p>
        </p:txBody>
      </p:sp>
      <p:sp>
        <p:nvSpPr>
          <p:cNvPr id="4"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5" name="灯片编号占位符 17"/>
          <p:cNvSpPr>
            <a:spLocks noGrp="1"/>
          </p:cNvSpPr>
          <p:nvPr>
            <p:ph type="sldNum" sz="quarter" idx="12"/>
          </p:nvPr>
        </p:nvSpPr>
        <p:spPr/>
        <p:txBody>
          <a:bodyPr/>
          <a:lstStyle>
            <a:lvl1pPr>
              <a:defRPr/>
            </a:lvl1pPr>
          </a:lstStyle>
          <a:p>
            <a:pPr>
              <a:defRPr/>
            </a:pPr>
            <a:fld id="{F0142B77-F477-4913-A1A1-DD96A6E1898C}" type="slidenum">
              <a:rPr lang="zh-CN" altLang="en-US"/>
            </a:fld>
            <a:endParaRPr lang="zh-CN" altLang="en-US"/>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A94FAD81-33A1-49BE-9674-FFED5CE14DFE}" type="datetime1">
              <a:rPr lang="zh-CN" altLang="en-US"/>
            </a:fld>
            <a:endParaRPr lang="zh-CN" altLang="en-US"/>
          </a:p>
        </p:txBody>
      </p:sp>
      <p:sp>
        <p:nvSpPr>
          <p:cNvPr id="3"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EAA6A508-F71A-4625-841C-5EED926568E6}" type="slidenum">
              <a:rPr lang="zh-CN" altLang="en-US"/>
            </a:fld>
            <a:endParaRPr lang="zh-CN" altLang="en-US"/>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0C312F90-17DF-423C-B7BC-8C5579B7C704}" type="datetime1">
              <a:rPr lang="zh-CN" altLang="en-US"/>
            </a:fld>
            <a:endParaRPr lang="zh-CN" altLang="en-US"/>
          </a:p>
        </p:txBody>
      </p:sp>
      <p:sp>
        <p:nvSpPr>
          <p:cNvPr id="6" name="页脚占位符 21"/>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4D1C8C1B-4FAF-42C8-8B42-07BC8F47C151}" type="slidenum">
              <a:rPr lang="zh-CN" altLang="en-US"/>
            </a:fld>
            <a:endParaRPr lang="zh-CN" alt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5" name="单圆角矩形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直角三角形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任意多边形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8" name="任意多边形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fld id="{1DDD0D4B-EEE3-43B4-9E46-F4B67997EA24}" type="datetime1">
              <a:rPr lang="zh-CN" altLang="en-US"/>
            </a:fld>
            <a:endParaRPr lang="zh-CN" altLang="en-US"/>
          </a:p>
        </p:txBody>
      </p:sp>
      <p:sp>
        <p:nvSpPr>
          <p:cNvPr id="10" name="页脚占位符 5"/>
          <p:cNvSpPr>
            <a:spLocks noGrp="1"/>
          </p:cNvSpPr>
          <p:nvPr>
            <p:ph type="ftr" sz="quarter" idx="11"/>
          </p:nvPr>
        </p:nvSpPr>
        <p:spPr/>
        <p:txBody>
          <a:bodyPr/>
          <a:lstStyle>
            <a:lvl1pPr>
              <a:defRPr/>
            </a:lvl1pPr>
          </a:lstStyle>
          <a:p>
            <a:pPr>
              <a:defRPr/>
            </a:pPr>
            <a:r>
              <a:rPr lang="zh-CN" altLang="en-US"/>
              <a:t>兰州交大工程咨询有限责任公司</a:t>
            </a:r>
            <a:endParaRPr lang="zh-CN" altLang="en-US"/>
          </a:p>
        </p:txBody>
      </p:sp>
      <p:sp>
        <p:nvSpPr>
          <p:cNvPr id="11" name="灯片编号占位符 6"/>
          <p:cNvSpPr>
            <a:spLocks noGrp="1"/>
          </p:cNvSpPr>
          <p:nvPr>
            <p:ph type="sldNum" sz="quarter" idx="12"/>
          </p:nvPr>
        </p:nvSpPr>
        <p:spPr>
          <a:xfrm>
            <a:off x="8077200" y="6356350"/>
            <a:ext cx="609600" cy="365125"/>
          </a:xfrm>
        </p:spPr>
        <p:txBody>
          <a:bodyPr/>
          <a:lstStyle>
            <a:lvl1pPr>
              <a:defRPr/>
            </a:lvl1pPr>
          </a:lstStyle>
          <a:p>
            <a:pPr>
              <a:defRPr/>
            </a:pPr>
            <a:fld id="{3A531A6C-4A46-450B-9572-492EC7388352}" type="slidenum">
              <a:rPr lang="zh-CN" altLang="en-US"/>
            </a:fld>
            <a:endParaRPr lang="zh-CN" altLang="en-US"/>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3.emf"/><Relationship Id="rId12" Type="http://schemas.openxmlformats.org/officeDocument/2006/relationships/image" Target="../media/image2.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8" name="任意多边形 7"/>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1028" name="标题占位符 8"/>
          <p:cNvSpPr>
            <a:spLocks noGrp="1"/>
          </p:cNvSpPr>
          <p:nvPr>
            <p:ph type="title"/>
          </p:nvPr>
        </p:nvSpPr>
        <p:spPr bwMode="auto">
          <a:xfrm>
            <a:off x="457200" y="704850"/>
            <a:ext cx="8229600" cy="1143000"/>
          </a:xfrm>
          <a:prstGeom prst="rect">
            <a:avLst/>
          </a:prstGeom>
          <a:noFill/>
          <a:ln w="9525">
            <a:noFill/>
            <a:miter lim="800000"/>
          </a:ln>
        </p:spPr>
        <p:txBody>
          <a:bodyPr vert="horz" wrap="square" lIns="0" tIns="45720" rIns="0" bIns="0" numCol="1" anchor="b" anchorCtr="0" compatLnSpc="1"/>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7200" y="1935163"/>
            <a:ext cx="8229600" cy="438943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fld id="{29847E68-C342-451B-A512-39C545336654}" type="datetime1">
              <a:rPr lang="zh-CN" altLang="en-US"/>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r>
              <a:rPr lang="zh-CN" altLang="en-US"/>
              <a:t>兰州交大工程咨询有限责任公司</a:t>
            </a:r>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fld id="{BCFA800A-8E1E-4669-AAF2-EC451CC1ACAA}" type="slidenum">
              <a:rPr lang="zh-CN" altLang="en-US"/>
            </a:fld>
            <a:endParaRPr lang="zh-CN" altLang="en-US"/>
          </a:p>
        </p:txBody>
      </p:sp>
      <p:grpSp>
        <p:nvGrpSpPr>
          <p:cNvPr id="1033" name="组合 1"/>
          <p:cNvGrpSpPr/>
          <p:nvPr/>
        </p:nvGrpSpPr>
        <p:grpSpPr bwMode="auto">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transition>
  <p:hf sldNum="0" hdr="0" dt="0"/>
  <p:txStyles>
    <p:titleStyle>
      <a:lvl1pPr algn="l" rtl="0" eaLnBrk="0" fontAlgn="base" hangingPunct="0">
        <a:spcBef>
          <a:spcPct val="0"/>
        </a:spcBef>
        <a:spcAft>
          <a:spcPct val="0"/>
        </a:spcAft>
        <a:defRPr sz="5000" kern="1200">
          <a:solidFill>
            <a:schemeClr val="tx2"/>
          </a:solidFill>
          <a:latin typeface="+mj-lt"/>
          <a:ea typeface="+mj-ea"/>
          <a:cs typeface="隶书"/>
        </a:defRPr>
      </a:lvl1pPr>
      <a:lvl2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2pPr>
      <a:lvl3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3pPr>
      <a:lvl4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4pPr>
      <a:lvl5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5pPr>
      <a:lvl6pPr marL="457200" algn="l" rtl="0" fontAlgn="base">
        <a:spcBef>
          <a:spcPct val="0"/>
        </a:spcBef>
        <a:spcAft>
          <a:spcPct val="0"/>
        </a:spcAft>
        <a:defRPr sz="5000">
          <a:solidFill>
            <a:schemeClr val="tx2"/>
          </a:solidFill>
          <a:latin typeface="Calibri" panose="020F0502020204030204" pitchFamily="34" charset="0"/>
          <a:ea typeface="隶书"/>
          <a:cs typeface="隶书"/>
        </a:defRPr>
      </a:lvl6pPr>
      <a:lvl7pPr marL="914400" algn="l" rtl="0" fontAlgn="base">
        <a:spcBef>
          <a:spcPct val="0"/>
        </a:spcBef>
        <a:spcAft>
          <a:spcPct val="0"/>
        </a:spcAft>
        <a:defRPr sz="5000">
          <a:solidFill>
            <a:schemeClr val="tx2"/>
          </a:solidFill>
          <a:latin typeface="Calibri" panose="020F0502020204030204" pitchFamily="34" charset="0"/>
          <a:ea typeface="隶书"/>
          <a:cs typeface="隶书"/>
        </a:defRPr>
      </a:lvl7pPr>
      <a:lvl8pPr marL="1371600" algn="l" rtl="0" fontAlgn="base">
        <a:spcBef>
          <a:spcPct val="0"/>
        </a:spcBef>
        <a:spcAft>
          <a:spcPct val="0"/>
        </a:spcAft>
        <a:defRPr sz="5000">
          <a:solidFill>
            <a:schemeClr val="tx2"/>
          </a:solidFill>
          <a:latin typeface="Calibri" panose="020F0502020204030204" pitchFamily="34" charset="0"/>
          <a:ea typeface="隶书"/>
          <a:cs typeface="隶书"/>
        </a:defRPr>
      </a:lvl8pPr>
      <a:lvl9pPr marL="1828800" algn="l" rtl="0" fontAlgn="base">
        <a:spcBef>
          <a:spcPct val="0"/>
        </a:spcBef>
        <a:spcAft>
          <a:spcPct val="0"/>
        </a:spcAft>
        <a:defRPr sz="5000">
          <a:solidFill>
            <a:schemeClr val="tx2"/>
          </a:solidFill>
          <a:latin typeface="Calibri" panose="020F0502020204030204" pitchFamily="34" charset="0"/>
          <a:ea typeface="隶书"/>
          <a:cs typeface="隶书"/>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000000"/>
            </a:gs>
            <a:gs pos="30000">
              <a:srgbClr val="0A128C"/>
            </a:gs>
            <a:gs pos="39999">
              <a:srgbClr val="0A128C"/>
            </a:gs>
            <a:gs pos="39999">
              <a:srgbClr val="0A128C"/>
            </a:gs>
            <a:gs pos="39999">
              <a:srgbClr val="0A128C"/>
            </a:gs>
            <a:gs pos="100000">
              <a:srgbClr val="0A128C"/>
            </a:gs>
          </a:gsLst>
          <a:lin ang="1800000"/>
        </a:grad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userDrawn="1"/>
        </p:nvPicPr>
        <p:blipFill>
          <a:blip r:embed="rId12" cstate="print"/>
          <a:srcRect/>
          <a:stretch>
            <a:fillRect/>
          </a:stretch>
        </p:blipFill>
        <p:spPr bwMode="auto">
          <a:xfrm>
            <a:off x="-3175" y="-6350"/>
            <a:ext cx="9150350" cy="6870700"/>
          </a:xfrm>
          <a:prstGeom prst="rect">
            <a:avLst/>
          </a:prstGeom>
          <a:noFill/>
          <a:ln w="9525">
            <a:noFill/>
            <a:miter lim="800000"/>
            <a:headEnd/>
            <a:tailEnd/>
          </a:ln>
        </p:spPr>
      </p:pic>
      <p:sp>
        <p:nvSpPr>
          <p:cNvPr id="2" name="标题占位符 1"/>
          <p:cNvSpPr>
            <a:spLocks noGrp="1"/>
          </p:cNvSpPr>
          <p:nvPr>
            <p:ph type="title"/>
          </p:nvPr>
        </p:nvSpPr>
        <p:spPr>
          <a:xfrm>
            <a:off x="161925" y="0"/>
            <a:ext cx="8775700" cy="1143000"/>
          </a:xfrm>
          <a:prstGeom prst="rect">
            <a:avLst/>
          </a:prstGeom>
        </p:spPr>
        <p:txBody>
          <a:bodyPr vert="horz" lIns="91440" tIns="45720" rIns="91440" bIns="45720" rtlCol="0" anchor="ctr">
            <a:normAutofit/>
          </a:bodyPr>
          <a:lstStyle/>
          <a:p>
            <a:pPr lvl="0"/>
            <a:r>
              <a:rPr lang="zh-CN" altLang="en-US" dirty="0" smtClean="0"/>
              <a:t>单击此处编辑母版标题样式</a:t>
            </a:r>
            <a:endParaRPr lang="zh-CN" altLang="en-US" dirty="0"/>
          </a:p>
        </p:txBody>
      </p:sp>
      <p:sp>
        <p:nvSpPr>
          <p:cNvPr id="4" name="日期占位符 3"/>
          <p:cNvSpPr>
            <a:spLocks noGrp="1"/>
          </p:cNvSpPr>
          <p:nvPr>
            <p:ph type="dt" sz="half" idx="2"/>
          </p:nvPr>
        </p:nvSpPr>
        <p:spPr>
          <a:xfrm>
            <a:off x="476250" y="6492875"/>
            <a:ext cx="2133600" cy="365125"/>
          </a:xfrm>
          <a:prstGeom prst="rect">
            <a:avLst/>
          </a:prstGeom>
        </p:spPr>
        <p:txBody>
          <a:bodyPr vert="horz" lIns="91440" tIns="45720" rIns="91440" bIns="45720" rtlCol="0" anchor="ctr"/>
          <a:lstStyle>
            <a:lvl1pPr algn="l" fontAlgn="b">
              <a:spcBef>
                <a:spcPct val="25000"/>
              </a:spcBef>
              <a:buClr>
                <a:srgbClr val="0000FF"/>
              </a:buClr>
              <a:buFont typeface="Wingdings" panose="05000000000000000000" pitchFamily="2" charset="2"/>
              <a:buChar char="Ø"/>
              <a:defRPr sz="1200" b="1">
                <a:solidFill>
                  <a:prstClr val="black">
                    <a:tint val="75000"/>
                  </a:prstClr>
                </a:solidFill>
                <a:latin typeface="楷体_GB2312" pitchFamily="49" charset="-122"/>
                <a:ea typeface="楷体_GB2312" pitchFamily="49" charset="-122"/>
              </a:defRPr>
            </a:lvl1pPr>
          </a:lstStyle>
          <a:p>
            <a:pPr>
              <a:defRPr/>
            </a:pPr>
            <a:fld id="{142455DA-3CDF-4A6B-9C53-AFD1F8F62589}" type="datetimeFigureOut">
              <a:rPr lang="zh-CN" altLang="en-US"/>
            </a:fld>
            <a:endParaRPr lang="zh-CN" altLang="en-US"/>
          </a:p>
        </p:txBody>
      </p:sp>
      <p:sp>
        <p:nvSpPr>
          <p:cNvPr id="13317" name="文本占位符 2"/>
          <p:cNvSpPr>
            <a:spLocks noGrp="1"/>
          </p:cNvSpPr>
          <p:nvPr>
            <p:ph type="body" idx="1"/>
          </p:nvPr>
        </p:nvSpPr>
        <p:spPr bwMode="auto">
          <a:xfrm>
            <a:off x="161925" y="1179513"/>
            <a:ext cx="8775700" cy="5310187"/>
          </a:xfrm>
          <a:prstGeom prst="rect">
            <a:avLst/>
          </a:prstGeom>
          <a:noFill/>
          <a:ln w="9525">
            <a:solidFill>
              <a:schemeClr val="bg1"/>
            </a:solidFill>
            <a:miter lim="800000"/>
          </a:ln>
        </p:spPr>
        <p:txBody>
          <a:bodyPr vert="horz" wrap="square" lIns="72000" tIns="36000" rIns="72000" bIns="3600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 name="页脚占位符 4"/>
          <p:cNvSpPr>
            <a:spLocks noGrp="1"/>
          </p:cNvSpPr>
          <p:nvPr>
            <p:ph type="ftr" sz="quarter" idx="3"/>
          </p:nvPr>
        </p:nvSpPr>
        <p:spPr>
          <a:xfrm>
            <a:off x="3132138" y="6492875"/>
            <a:ext cx="2895600" cy="365125"/>
          </a:xfrm>
          <a:prstGeom prst="rect">
            <a:avLst/>
          </a:prstGeom>
        </p:spPr>
        <p:txBody>
          <a:bodyPr vert="horz" lIns="91440" tIns="45720" rIns="91440" bIns="45720" rtlCol="0" anchor="ctr"/>
          <a:lstStyle>
            <a:lvl1pPr algn="ctr" fontAlgn="b">
              <a:spcBef>
                <a:spcPct val="25000"/>
              </a:spcBef>
              <a:buClr>
                <a:srgbClr val="0000FF"/>
              </a:buClr>
              <a:buFont typeface="Wingdings" panose="05000000000000000000" pitchFamily="2" charset="2"/>
              <a:buChar char="Ø"/>
              <a:defRPr sz="1200" b="1">
                <a:solidFill>
                  <a:prstClr val="black">
                    <a:tint val="75000"/>
                  </a:prstClr>
                </a:solidFill>
                <a:latin typeface="楷体_GB2312" pitchFamily="49" charset="-122"/>
                <a:ea typeface="楷体_GB2312" pitchFamily="49" charset="-122"/>
              </a:defRPr>
            </a:lvl1pPr>
          </a:lstStyle>
          <a:p>
            <a:pPr>
              <a:defRPr/>
            </a:pPr>
            <a:endParaRPr lang="zh-CN" altLang="en-US"/>
          </a:p>
        </p:txBody>
      </p:sp>
      <p:sp>
        <p:nvSpPr>
          <p:cNvPr id="6" name="灯片编号占位符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fontAlgn="b">
              <a:spcBef>
                <a:spcPct val="25000"/>
              </a:spcBef>
              <a:buClr>
                <a:srgbClr val="0000FF"/>
              </a:buClr>
              <a:buFont typeface="Wingdings" panose="05000000000000000000" pitchFamily="2" charset="2"/>
              <a:buChar char="Ø"/>
              <a:defRPr sz="1200" b="1">
                <a:solidFill>
                  <a:prstClr val="black">
                    <a:tint val="75000"/>
                  </a:prstClr>
                </a:solidFill>
                <a:latin typeface="楷体_GB2312" pitchFamily="49" charset="-122"/>
                <a:ea typeface="楷体_GB2312" pitchFamily="49" charset="-122"/>
              </a:defRPr>
            </a:lvl1pPr>
          </a:lstStyle>
          <a:p>
            <a:pPr>
              <a:defRPr/>
            </a:pPr>
            <a:fld id="{7959E434-3BD3-4FB5-8770-79A01EA2A32C}" type="slidenum">
              <a:rPr lang="zh-CN" altLang="en-US"/>
            </a:fld>
            <a:endParaRPr lang="zh-CN" altLang="en-US" dirty="0"/>
          </a:p>
        </p:txBody>
      </p:sp>
      <p:pic>
        <p:nvPicPr>
          <p:cNvPr id="13320" name="Picture 8"/>
          <p:cNvPicPr>
            <a:picLocks noChangeAspect="1" noChangeArrowheads="1"/>
          </p:cNvPicPr>
          <p:nvPr userDrawn="1"/>
        </p:nvPicPr>
        <p:blipFill>
          <a:blip r:embed="rId13" cstate="print"/>
          <a:srcRect/>
          <a:stretch>
            <a:fillRect/>
          </a:stretch>
        </p:blipFill>
        <p:spPr bwMode="auto">
          <a:xfrm>
            <a:off x="0" y="6497638"/>
            <a:ext cx="2906713" cy="3603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d"/>
  </p:transition>
  <p:txStyles>
    <p:titleStyle>
      <a:lvl1pPr algn="ctr" rtl="0" eaLnBrk="0" fontAlgn="base" hangingPunct="0">
        <a:spcBef>
          <a:spcPct val="0"/>
        </a:spcBef>
        <a:spcAft>
          <a:spcPct val="0"/>
        </a:spcAft>
        <a:defRPr kumimoji="1" lang="zh-CN" altLang="en-US" sz="4800" b="1" kern="1200" dirty="0">
          <a:solidFill>
            <a:srgbClr val="CC6600"/>
          </a:solidFill>
          <a:effectLst>
            <a:outerShdw blurRad="38100" dist="38100" dir="2700000" algn="tl">
              <a:srgbClr val="000000"/>
            </a:outerShdw>
          </a:effectLst>
          <a:latin typeface="隶书" pitchFamily="49" charset="-122"/>
          <a:ea typeface="隶书" pitchFamily="49" charset="-122"/>
          <a:cs typeface="隶书"/>
        </a:defRPr>
      </a:lvl1pPr>
      <a:lvl2pPr algn="ctr" rtl="0" eaLnBrk="0" fontAlgn="base" hangingPunct="0">
        <a:spcBef>
          <a:spcPct val="0"/>
        </a:spcBef>
        <a:spcAft>
          <a:spcPct val="0"/>
        </a:spcAft>
        <a:defRPr kumimoji="1" sz="4800" b="1">
          <a:solidFill>
            <a:srgbClr val="CC6600"/>
          </a:solidFill>
          <a:latin typeface="隶书"/>
          <a:ea typeface="隶书"/>
          <a:cs typeface="隶书"/>
        </a:defRPr>
      </a:lvl2pPr>
      <a:lvl3pPr algn="ctr" rtl="0" eaLnBrk="0" fontAlgn="base" hangingPunct="0">
        <a:spcBef>
          <a:spcPct val="0"/>
        </a:spcBef>
        <a:spcAft>
          <a:spcPct val="0"/>
        </a:spcAft>
        <a:defRPr kumimoji="1" sz="4800" b="1">
          <a:solidFill>
            <a:srgbClr val="CC6600"/>
          </a:solidFill>
          <a:latin typeface="隶书"/>
          <a:ea typeface="隶书"/>
          <a:cs typeface="隶书"/>
        </a:defRPr>
      </a:lvl3pPr>
      <a:lvl4pPr algn="ctr" rtl="0" eaLnBrk="0" fontAlgn="base" hangingPunct="0">
        <a:spcBef>
          <a:spcPct val="0"/>
        </a:spcBef>
        <a:spcAft>
          <a:spcPct val="0"/>
        </a:spcAft>
        <a:defRPr kumimoji="1" sz="4800" b="1">
          <a:solidFill>
            <a:srgbClr val="CC6600"/>
          </a:solidFill>
          <a:latin typeface="隶书"/>
          <a:ea typeface="隶书"/>
          <a:cs typeface="隶书"/>
        </a:defRPr>
      </a:lvl4pPr>
      <a:lvl5pPr algn="ctr" rtl="0" eaLnBrk="0" fontAlgn="base" hangingPunct="0">
        <a:spcBef>
          <a:spcPct val="0"/>
        </a:spcBef>
        <a:spcAft>
          <a:spcPct val="0"/>
        </a:spcAft>
        <a:defRPr kumimoji="1" sz="4800" b="1">
          <a:solidFill>
            <a:srgbClr val="CC6600"/>
          </a:solidFill>
          <a:latin typeface="隶书"/>
          <a:ea typeface="隶书"/>
          <a:cs typeface="隶书"/>
        </a:defRPr>
      </a:lvl5pPr>
      <a:lvl6pPr marL="457200" algn="ctr" rtl="0" fontAlgn="base">
        <a:spcBef>
          <a:spcPct val="0"/>
        </a:spcBef>
        <a:spcAft>
          <a:spcPct val="0"/>
        </a:spcAft>
        <a:defRPr kumimoji="1" sz="4800" b="1">
          <a:solidFill>
            <a:srgbClr val="CC6600"/>
          </a:solidFill>
          <a:latin typeface="隶书"/>
          <a:ea typeface="隶书"/>
          <a:cs typeface="隶书"/>
        </a:defRPr>
      </a:lvl6pPr>
      <a:lvl7pPr marL="914400" algn="ctr" rtl="0" fontAlgn="base">
        <a:spcBef>
          <a:spcPct val="0"/>
        </a:spcBef>
        <a:spcAft>
          <a:spcPct val="0"/>
        </a:spcAft>
        <a:defRPr kumimoji="1" sz="4800" b="1">
          <a:solidFill>
            <a:srgbClr val="CC6600"/>
          </a:solidFill>
          <a:latin typeface="隶书"/>
          <a:ea typeface="隶书"/>
          <a:cs typeface="隶书"/>
        </a:defRPr>
      </a:lvl7pPr>
      <a:lvl8pPr marL="1371600" algn="ctr" rtl="0" fontAlgn="base">
        <a:spcBef>
          <a:spcPct val="0"/>
        </a:spcBef>
        <a:spcAft>
          <a:spcPct val="0"/>
        </a:spcAft>
        <a:defRPr kumimoji="1" sz="4800" b="1">
          <a:solidFill>
            <a:srgbClr val="CC6600"/>
          </a:solidFill>
          <a:latin typeface="隶书"/>
          <a:ea typeface="隶书"/>
          <a:cs typeface="隶书"/>
        </a:defRPr>
      </a:lvl8pPr>
      <a:lvl9pPr marL="1828800" algn="ctr" rtl="0" fontAlgn="base">
        <a:spcBef>
          <a:spcPct val="0"/>
        </a:spcBef>
        <a:spcAft>
          <a:spcPct val="0"/>
        </a:spcAft>
        <a:defRPr kumimoji="1" sz="4800" b="1">
          <a:solidFill>
            <a:srgbClr val="CC6600"/>
          </a:solidFill>
          <a:latin typeface="隶书"/>
          <a:ea typeface="隶书"/>
          <a:cs typeface="隶书"/>
        </a:defRPr>
      </a:lvl9pPr>
    </p:titleStyle>
    <p:bodyStyle>
      <a:lvl1pPr marL="342900" indent="-342900" algn="l" rtl="0" eaLnBrk="0" fontAlgn="base" hangingPunct="0">
        <a:spcBef>
          <a:spcPct val="20000"/>
        </a:spcBef>
        <a:spcAft>
          <a:spcPct val="0"/>
        </a:spcAft>
        <a:buFont typeface="Arial" panose="020B0604020202020204" pitchFamily="34" charset="0"/>
        <a:defRPr sz="3600" kern="1200">
          <a:solidFill>
            <a:schemeClr val="bg1"/>
          </a:solidFill>
          <a:latin typeface="仿宋_GB2312" pitchFamily="49" charset="-122"/>
          <a:ea typeface="仿宋_GB2312" pitchFamily="49" charset="-122"/>
          <a:cs typeface="仿宋_GB2312"/>
        </a:defRPr>
      </a:lvl1pPr>
      <a:lvl2pPr marL="742950" indent="-742950" algn="l" rtl="0" eaLnBrk="0" fontAlgn="base" hangingPunct="0">
        <a:spcBef>
          <a:spcPct val="20000"/>
        </a:spcBef>
        <a:spcAft>
          <a:spcPct val="0"/>
        </a:spcAft>
        <a:buFont typeface="Arial" panose="020B0604020202020204" pitchFamily="34" charset="0"/>
        <a:defRPr sz="3200" kern="1200">
          <a:solidFill>
            <a:schemeClr val="bg1"/>
          </a:solidFill>
          <a:latin typeface="楷体_GB2312" pitchFamily="49" charset="-122"/>
          <a:ea typeface="楷体_GB2312" pitchFamily="49" charset="-122"/>
          <a:cs typeface="楷体_GB2312"/>
        </a:defRPr>
      </a:lvl2pPr>
      <a:lvl3pPr marL="361950" indent="-361950" algn="l" rtl="0" eaLnBrk="0" fontAlgn="base" hangingPunct="0">
        <a:spcBef>
          <a:spcPct val="20000"/>
        </a:spcBef>
        <a:spcAft>
          <a:spcPct val="0"/>
        </a:spcAft>
        <a:buClr>
          <a:srgbClr val="FF0000"/>
        </a:buClr>
        <a:buFont typeface="Wingdings" panose="05000000000000000000" pitchFamily="2" charset="2"/>
        <a:buChar char="Ø"/>
        <a:defRPr sz="3200" kern="1200">
          <a:solidFill>
            <a:schemeClr val="bg1"/>
          </a:solidFill>
          <a:latin typeface="仿宋_GB2312" pitchFamily="49" charset="-122"/>
          <a:ea typeface="仿宋_GB2312" pitchFamily="49" charset="-122"/>
          <a:cs typeface="仿宋_GB2312"/>
        </a:defRPr>
      </a:lvl3pPr>
      <a:lvl4pPr marL="809625" indent="-447675" algn="l" rtl="0" eaLnBrk="0" fontAlgn="base" hangingPunct="0">
        <a:spcBef>
          <a:spcPct val="20000"/>
        </a:spcBef>
        <a:spcAft>
          <a:spcPct val="0"/>
        </a:spcAft>
        <a:buClr>
          <a:srgbClr val="FFC000"/>
        </a:buClr>
        <a:buFont typeface="Wingdings" panose="05000000000000000000" pitchFamily="2" charset="2"/>
        <a:buChar char="ü"/>
        <a:defRPr sz="2800" kern="1200">
          <a:solidFill>
            <a:schemeClr val="bg1"/>
          </a:solidFill>
          <a:latin typeface="楷体_GB2312" pitchFamily="49" charset="-122"/>
          <a:ea typeface="楷体_GB2312" pitchFamily="49" charset="-122"/>
          <a:cs typeface="楷体_GB2312"/>
        </a:defRPr>
      </a:lvl4pPr>
      <a:lvl5pPr marL="1162050" indent="-352425" algn="l" rtl="0" eaLnBrk="0" fontAlgn="base" hangingPunct="0">
        <a:spcBef>
          <a:spcPct val="20000"/>
        </a:spcBef>
        <a:spcAft>
          <a:spcPct val="0"/>
        </a:spcAft>
        <a:buClr>
          <a:srgbClr val="006600"/>
        </a:buClr>
        <a:buSzPct val="80000"/>
        <a:buFont typeface="Wingdings" panose="05000000000000000000" pitchFamily="2" charset="2"/>
        <a:buChar char="p"/>
        <a:defRPr sz="2800" kern="1200">
          <a:solidFill>
            <a:schemeClr val="bg1"/>
          </a:solidFill>
          <a:latin typeface="华文仿宋" pitchFamily="2" charset="-122"/>
          <a:ea typeface="华文仿宋" pitchFamily="2" charset="-122"/>
          <a:cs typeface="华文仿宋"/>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w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4.wmf"/><Relationship Id="rId2" Type="http://schemas.openxmlformats.org/officeDocument/2006/relationships/image" Target="../media/image6.jpe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36229;&#38142;&#25509;/&#19981;&#21487;&#25509;&#21463;&#39118;&#38505;&#28165;&#21333;&#65288;&#25216;J%5b2017%5d-006&#65289;.docx" TargetMode="External"/><Relationship Id="rId3" Type="http://schemas.openxmlformats.org/officeDocument/2006/relationships/hyperlink" Target="&#36229;&#38142;&#25509;/&#37325;&#35201;&#29615;&#22659;&#22240;&#32032;&#28165;&#21333;&#65288;&#25216;J%5b2017%5d-005&#65289;.doc" TargetMode="External"/><Relationship Id="rId2" Type="http://schemas.openxmlformats.org/officeDocument/2006/relationships/hyperlink" Target="&#36229;&#38142;&#25509;/&#21361;&#38505;&#28304;&#35782;&#21035;&#35780;&#20215;&#34920;(J%5b2017%5d-004).xlsx" TargetMode="External"/><Relationship Id="rId1" Type="http://schemas.openxmlformats.org/officeDocument/2006/relationships/hyperlink" Target="&#36229;&#38142;&#25509;/&#29615;&#22659;&#22240;&#32032;&#35782;&#21035;&#35780;&#20215;&#34920;(J%5b2017%5d-003).doc" TargetMode="Externa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hyperlink" Target="&#36229;&#38142;&#25509;/&#32844;&#19994;&#20581;&#24247;&#23433;&#20840;&#31649;&#29702;&#21150;&#27861;.docx" TargetMode="Externa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hyperlink" Target="&#36229;&#38142;&#25509;/&#32844;&#19994;&#20581;&#24247;&#30456;&#20851;&#34920;&#26684;.docx"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WordArt 5"/>
          <p:cNvSpPr>
            <a:spLocks noChangeArrowheads="1" noChangeShapeType="1" noTextEdit="1"/>
          </p:cNvSpPr>
          <p:nvPr/>
        </p:nvSpPr>
        <p:spPr bwMode="auto">
          <a:xfrm>
            <a:off x="1399223" y="4194175"/>
            <a:ext cx="6661150" cy="1079500"/>
          </a:xfrm>
          <a:prstGeom prst="rect">
            <a:avLst/>
          </a:prstGeom>
        </p:spPr>
        <p:txBody>
          <a:bodyPr wrap="none" fromWordArt="1">
            <a:prstTxWarp prst="textPlain">
              <a:avLst>
                <a:gd name="adj" fmla="val 50000"/>
              </a:avLst>
            </a:prstTxWarp>
          </a:bodyPr>
          <a:lstStyle/>
          <a:p>
            <a:endParaRPr lang="zh-CN" altLang="en-US" sz="6600" kern="10">
              <a:ln w="12700">
                <a:solidFill>
                  <a:srgbClr val="FF0000"/>
                </a:solidFill>
                <a:roun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4" name="Rectangle 6"/>
          <p:cNvSpPr txBox="1">
            <a:spLocks noChangeArrowheads="1"/>
          </p:cNvSpPr>
          <p:nvPr/>
        </p:nvSpPr>
        <p:spPr>
          <a:xfrm>
            <a:off x="2727325" y="5589240"/>
            <a:ext cx="4005263" cy="765522"/>
          </a:xfrm>
          <a:prstGeom prst="rect">
            <a:avLst/>
          </a:prstGeom>
          <a:noFill/>
        </p:spPr>
        <p:txBody>
          <a:bodyPr/>
          <a:lstStyle/>
          <a:p>
            <a:pPr marL="342900" indent="-342900" algn="ctr" fontAlgn="auto">
              <a:spcBef>
                <a:spcPct val="20000"/>
              </a:spcBef>
              <a:spcAft>
                <a:spcPts val="0"/>
              </a:spcAft>
              <a:buFont typeface="Arial" panose="020B0604020202020204" pitchFamily="34" charset="0"/>
              <a:buNone/>
              <a:defRPr/>
            </a:pPr>
            <a:r>
              <a:rPr lang="en-US" altLang="zh-CN" sz="3000" b="1" dirty="0" smtClean="0">
                <a:effectLst>
                  <a:outerShdw blurRad="38100" dist="38100" dir="2700000" algn="tl">
                    <a:srgbClr val="000000">
                      <a:alpha val="43137"/>
                    </a:srgbClr>
                  </a:outerShdw>
                </a:effectLst>
                <a:latin typeface="华文楷体" pitchFamily="2" charset="-122"/>
                <a:ea typeface="华文楷体" pitchFamily="2" charset="-122"/>
              </a:rPr>
              <a:t>2018</a:t>
            </a:r>
            <a:r>
              <a:rPr lang="zh-CN" altLang="en-US" sz="3000" b="1" dirty="0" smtClean="0">
                <a:effectLst>
                  <a:outerShdw blurRad="38100" dist="38100" dir="2700000" algn="tl">
                    <a:srgbClr val="000000">
                      <a:alpha val="43137"/>
                    </a:srgbClr>
                  </a:outerShdw>
                </a:effectLst>
                <a:latin typeface="华文楷体" pitchFamily="2" charset="-122"/>
                <a:ea typeface="华文楷体" pitchFamily="2" charset="-122"/>
              </a:rPr>
              <a:t>年</a:t>
            </a:r>
            <a:r>
              <a:rPr lang="en-US" altLang="zh-CN" sz="3000" b="1" dirty="0" smtClean="0">
                <a:effectLst>
                  <a:outerShdw blurRad="38100" dist="38100" dir="2700000" algn="tl">
                    <a:srgbClr val="000000">
                      <a:alpha val="43137"/>
                    </a:srgbClr>
                  </a:outerShdw>
                </a:effectLst>
                <a:latin typeface="华文楷体" pitchFamily="2" charset="-122"/>
                <a:ea typeface="华文楷体" pitchFamily="2" charset="-122"/>
              </a:rPr>
              <a:t>3</a:t>
            </a:r>
            <a:r>
              <a:rPr lang="zh-CN" altLang="en-US" sz="3000" b="1" dirty="0" smtClean="0">
                <a:effectLst>
                  <a:outerShdw blurRad="38100" dist="38100" dir="2700000" algn="tl">
                    <a:srgbClr val="000000">
                      <a:alpha val="43137"/>
                    </a:srgbClr>
                  </a:outerShdw>
                </a:effectLst>
                <a:latin typeface="华文楷体" pitchFamily="2" charset="-122"/>
                <a:ea typeface="华文楷体" pitchFamily="2" charset="-122"/>
              </a:rPr>
              <a:t>月</a:t>
            </a:r>
            <a:endParaRPr lang="zh-CN" altLang="en-US" sz="3000" b="1" dirty="0">
              <a:effectLst>
                <a:outerShdw blurRad="38100" dist="38100" dir="2700000" algn="tl">
                  <a:srgbClr val="000000">
                    <a:alpha val="43137"/>
                  </a:srgbClr>
                </a:outerShdw>
              </a:effectLst>
              <a:latin typeface="华文楷体" pitchFamily="2" charset="-122"/>
              <a:ea typeface="华文楷体" pitchFamily="2" charset="-122"/>
            </a:endParaRPr>
          </a:p>
        </p:txBody>
      </p:sp>
      <p:sp>
        <p:nvSpPr>
          <p:cNvPr id="5" name="TextBox 4"/>
          <p:cNvSpPr txBox="1"/>
          <p:nvPr/>
        </p:nvSpPr>
        <p:spPr>
          <a:xfrm>
            <a:off x="0" y="1125538"/>
            <a:ext cx="9144000" cy="1107996"/>
          </a:xfrm>
          <a:prstGeom prst="rect">
            <a:avLst/>
          </a:prstGeom>
          <a:noFill/>
        </p:spPr>
        <p:txBody>
          <a:bodyPr wrap="square">
            <a:spAutoFit/>
          </a:bodyPr>
          <a:lstStyle/>
          <a:p>
            <a:pPr algn="ctr" fontAlgn="auto">
              <a:spcBef>
                <a:spcPts val="0"/>
              </a:spcBef>
              <a:spcAft>
                <a:spcPts val="0"/>
              </a:spcAft>
              <a:defRPr/>
            </a:pPr>
            <a:r>
              <a:rPr lang="en-US" altLang="zh-CN" sz="6600" b="1" dirty="0" smtClean="0">
                <a:latin typeface="+mj-ea"/>
                <a:ea typeface="+mj-ea"/>
              </a:rPr>
              <a:t>2017</a:t>
            </a:r>
            <a:r>
              <a:rPr lang="zh-CN" altLang="en-US" sz="6600" b="1" dirty="0" smtClean="0">
                <a:latin typeface="+mj-ea"/>
                <a:ea typeface="+mj-ea"/>
              </a:rPr>
              <a:t>版体系文件宣贯</a:t>
            </a:r>
            <a:endParaRPr lang="en-US" altLang="zh-CN" sz="6600" b="1" dirty="0">
              <a:latin typeface="+mj-ea"/>
              <a:ea typeface="+mj-ea"/>
            </a:endParaRPr>
          </a:p>
        </p:txBody>
      </p:sp>
      <p:sp>
        <p:nvSpPr>
          <p:cNvPr id="7" name="TextBox 6"/>
          <p:cNvSpPr txBox="1">
            <a:spLocks noChangeArrowheads="1"/>
          </p:cNvSpPr>
          <p:nvPr/>
        </p:nvSpPr>
        <p:spPr bwMode="auto">
          <a:xfrm>
            <a:off x="395288" y="5085184"/>
            <a:ext cx="8748712" cy="553998"/>
          </a:xfrm>
          <a:prstGeom prst="rect">
            <a:avLst/>
          </a:prstGeom>
          <a:noFill/>
          <a:ln w="9525">
            <a:noFill/>
            <a:miter lim="800000"/>
          </a:ln>
        </p:spPr>
        <p:txBody>
          <a:bodyPr>
            <a:spAutoFit/>
          </a:bodyPr>
          <a:lstStyle/>
          <a:p>
            <a:pPr algn="ctr"/>
            <a:r>
              <a:rPr lang="zh-CN" altLang="en-US" sz="3000" b="1" dirty="0">
                <a:latin typeface="华文楷体"/>
                <a:ea typeface="华文楷体"/>
                <a:cs typeface="华文楷体"/>
              </a:rPr>
              <a:t>兰州交大工程咨询有限责任公司</a:t>
            </a:r>
            <a:endParaRPr lang="zh-CN" altLang="en-US" sz="3000" b="1" dirty="0">
              <a:latin typeface="华文楷体"/>
              <a:ea typeface="华文楷体"/>
              <a:cs typeface="华文楷体"/>
            </a:endParaRPr>
          </a:p>
        </p:txBody>
      </p:sp>
      <p:pic>
        <p:nvPicPr>
          <p:cNvPr id="37895" name="Picture 7" descr="铁院监理公司徽标（镂空）"/>
          <p:cNvPicPr>
            <a:picLocks noChangeAspect="1" noChangeArrowheads="1"/>
          </p:cNvPicPr>
          <p:nvPr/>
        </p:nvPicPr>
        <p:blipFill>
          <a:blip r:embed="rId1"/>
          <a:srcRect/>
          <a:stretch>
            <a:fillRect/>
          </a:stretch>
        </p:blipFill>
        <p:spPr bwMode="auto">
          <a:xfrm>
            <a:off x="3779520" y="2524125"/>
            <a:ext cx="2103755" cy="196977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7895"/>
                                        </p:tgtEl>
                                        <p:attrNameLst>
                                          <p:attrName>style.visibility</p:attrName>
                                        </p:attrNameLst>
                                      </p:cBhvr>
                                      <p:to>
                                        <p:strVal val="visible"/>
                                      </p:to>
                                    </p:set>
                                    <p:animEffect transition="in" filter="blinds(horizontal)">
                                      <p:cBhvr>
                                        <p:cTn id="13" dur="500"/>
                                        <p:tgtEl>
                                          <p:spTgt spid="37895"/>
                                        </p:tgtEl>
                                      </p:cBhvr>
                                    </p:animEffect>
                                  </p:childTnLst>
                                </p:cTn>
                              </p:par>
                            </p:childTnLst>
                          </p:cTn>
                        </p:par>
                        <p:par>
                          <p:cTn id="14" fill="hold">
                            <p:stCondLst>
                              <p:cond delay="500"/>
                            </p:stCondLst>
                            <p:childTnLst>
                              <p:par>
                                <p:cTn id="15" presetID="5"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par>
                          <p:cTn id="18" fill="hold">
                            <p:stCondLst>
                              <p:cond delay="1000"/>
                            </p:stCondLst>
                            <p:childTnLst>
                              <p:par>
                                <p:cTn id="19" presetID="5"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
        <p:nvSpPr>
          <p:cNvPr id="6" name="标题 1"/>
          <p:cNvSpPr txBox="1"/>
          <p:nvPr/>
        </p:nvSpPr>
        <p:spPr bwMode="auto">
          <a:xfrm>
            <a:off x="539552" y="2492896"/>
            <a:ext cx="8229600" cy="202811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00000"/>
              </a:lnSpc>
              <a:spcBef>
                <a:spcPct val="0"/>
              </a:spcBef>
              <a:spcAft>
                <a:spcPct val="0"/>
              </a:spcAft>
              <a:buClrTx/>
              <a:buSzTx/>
              <a:buFontTx/>
              <a:buNone/>
              <a:defRPr/>
            </a:pPr>
            <a:br>
              <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rPr>
            </a:b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8" name="标题 1"/>
          <p:cNvSpPr txBox="1"/>
          <p:nvPr/>
        </p:nvSpPr>
        <p:spPr bwMode="auto">
          <a:xfrm>
            <a:off x="683568" y="1916832"/>
            <a:ext cx="8229600" cy="3672408"/>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管理方针</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b="1" dirty="0" smtClean="0">
                <a:solidFill>
                  <a:srgbClr val="FF0000"/>
                </a:solidFill>
                <a:latin typeface="+mj-lt"/>
                <a:ea typeface="+mj-ea"/>
                <a:cs typeface="隶书"/>
              </a:rPr>
              <a:t>管理目标</a:t>
            </a:r>
            <a:endParaRPr lang="zh-CN" altLang="en-US" sz="5000" b="1" dirty="0" smtClean="0">
              <a:solidFill>
                <a:srgbClr val="FF0000"/>
              </a:solidFill>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控制程序</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职业健康管理要求</a:t>
            </a:r>
            <a:endPar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p:txBody>
      </p:sp>
      <p:sp>
        <p:nvSpPr>
          <p:cNvPr id="9" name="标题 8"/>
          <p:cNvSpPr>
            <a:spLocks noGrp="1"/>
          </p:cNvSpPr>
          <p:nvPr>
            <p:ph type="title"/>
          </p:nvPr>
        </p:nvSpPr>
        <p:spPr>
          <a:xfrm>
            <a:off x="457200" y="980728"/>
            <a:ext cx="8229600" cy="867122"/>
          </a:xfrm>
        </p:spPr>
        <p:txBody>
          <a:bodyPr/>
          <a:lstStyle/>
          <a:p>
            <a:r>
              <a:rPr lang="en-US" altLang="zh-CN" sz="5400" b="1" dirty="0" smtClean="0">
                <a:latin typeface="+mj-ea"/>
              </a:rPr>
              <a:t>2017</a:t>
            </a:r>
            <a:r>
              <a:rPr lang="zh-CN" altLang="en-US" sz="5400" b="1" dirty="0" smtClean="0">
                <a:latin typeface="+mj-ea"/>
              </a:rPr>
              <a:t>版体系文件宣贯</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720"/>
            <a:ext cx="8229600" cy="939130"/>
          </a:xfrm>
        </p:spPr>
        <p:txBody>
          <a:bodyPr/>
          <a:lstStyle/>
          <a:p>
            <a:pPr eaLnBrk="1" hangingPunct="1"/>
            <a:r>
              <a:rPr lang="zh-CN" altLang="en-US" sz="4400" dirty="0" smtClean="0">
                <a:solidFill>
                  <a:srgbClr val="002060"/>
                </a:solidFill>
              </a:rPr>
              <a:t>管理目标</a:t>
            </a:r>
            <a:endParaRPr lang="zh-CN" altLang="en-US" sz="4400" dirty="0" smtClean="0">
              <a:solidFill>
                <a:srgbClr val="002060"/>
              </a:solidFill>
            </a:endParaRPr>
          </a:p>
        </p:txBody>
      </p:sp>
      <p:sp>
        <p:nvSpPr>
          <p:cNvPr id="3" name="内容占位符 2"/>
          <p:cNvSpPr>
            <a:spLocks noGrp="1"/>
          </p:cNvSpPr>
          <p:nvPr>
            <p:ph idx="1"/>
          </p:nvPr>
        </p:nvSpPr>
        <p:spPr>
          <a:xfrm>
            <a:off x="457200" y="1935163"/>
            <a:ext cx="8229600" cy="1853877"/>
          </a:xfrm>
        </p:spPr>
        <p:txBody>
          <a:bodyPr>
            <a:normAutofit fontScale="25000" lnSpcReduction="20000"/>
          </a:bodyPr>
          <a:lstStyle/>
          <a:p>
            <a:pPr>
              <a:lnSpc>
                <a:spcPct val="134000"/>
              </a:lnSpc>
              <a:buNone/>
            </a:pPr>
            <a:r>
              <a:rPr lang="zh-CN" altLang="en-US" sz="11200" b="1" dirty="0" smtClean="0">
                <a:solidFill>
                  <a:srgbClr val="FF0000"/>
                </a:solidFill>
              </a:rPr>
              <a:t>质量目标</a:t>
            </a:r>
            <a:endParaRPr lang="zh-CN" altLang="en-US" sz="11200" b="1" dirty="0" smtClean="0">
              <a:solidFill>
                <a:srgbClr val="FF0000"/>
              </a:solidFill>
            </a:endParaRPr>
          </a:p>
          <a:p>
            <a:pPr>
              <a:lnSpc>
                <a:spcPct val="140000"/>
              </a:lnSpc>
              <a:buClrTx/>
              <a:buFont typeface="Wingdings" panose="05000000000000000000" pitchFamily="2" charset="2"/>
              <a:buChar char="Ø"/>
            </a:pPr>
            <a:r>
              <a:rPr lang="zh-CN" altLang="en-US" sz="9600" b="1" spc="-230" dirty="0" smtClean="0">
                <a:latin typeface="+mn-ea"/>
              </a:rPr>
              <a:t>公司承接的监理项目工程本体一次竣工验收合格率</a:t>
            </a:r>
            <a:r>
              <a:rPr lang="en-US" altLang="en-US" sz="9600" b="1" spc="-230" dirty="0" smtClean="0">
                <a:latin typeface="+mn-ea"/>
              </a:rPr>
              <a:t>100</a:t>
            </a:r>
            <a:r>
              <a:rPr lang="zh-CN" altLang="en-US" sz="9600" b="1" spc="-230" dirty="0" smtClean="0">
                <a:latin typeface="+mn-ea"/>
              </a:rPr>
              <a:t>％。</a:t>
            </a:r>
            <a:endParaRPr lang="en-US" altLang="zh-CN" sz="9600" b="1" spc="-230" dirty="0" smtClean="0">
              <a:latin typeface="+mn-ea"/>
            </a:endParaRPr>
          </a:p>
          <a:p>
            <a:pPr>
              <a:lnSpc>
                <a:spcPct val="140000"/>
              </a:lnSpc>
              <a:buClrTx/>
              <a:buFont typeface="Wingdings" panose="05000000000000000000" pitchFamily="2" charset="2"/>
              <a:buChar char="Ø"/>
            </a:pPr>
            <a:r>
              <a:rPr lang="zh-CN" altLang="en-US" sz="9600" b="1" dirty="0" smtClean="0">
                <a:latin typeface="+mn-ea"/>
              </a:rPr>
              <a:t>顾客满意度大于</a:t>
            </a:r>
            <a:r>
              <a:rPr lang="en-US" altLang="en-US" sz="9600" b="1" dirty="0" smtClean="0">
                <a:latin typeface="+mn-ea"/>
              </a:rPr>
              <a:t>90</a:t>
            </a:r>
            <a:r>
              <a:rPr lang="zh-CN" altLang="en-US" sz="9600" b="1" dirty="0" smtClean="0">
                <a:latin typeface="+mn-ea"/>
              </a:rPr>
              <a:t>％。</a:t>
            </a:r>
            <a:endParaRPr lang="zh-CN" altLang="en-US" sz="96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6" name="内容占位符 2"/>
          <p:cNvSpPr txBox="1"/>
          <p:nvPr/>
        </p:nvSpPr>
        <p:spPr bwMode="auto">
          <a:xfrm>
            <a:off x="539750" y="2278063"/>
            <a:ext cx="8229600" cy="1709861"/>
          </a:xfrm>
          <a:prstGeom prst="rect">
            <a:avLst/>
          </a:prstGeom>
          <a:noFill/>
          <a:ln w="9525">
            <a:noFill/>
            <a:miter lim="800000"/>
          </a:ln>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defRPr/>
            </a:pPr>
            <a:endParaRPr kumimoji="0" lang="zh-CN" altLang="en-US" sz="2800" b="1" i="0" u="none" strike="noStrike" kern="1200" cap="none" spc="0" normalizeH="0" baseline="0" noProof="0" smtClean="0">
              <a:ln>
                <a:noFill/>
              </a:ln>
              <a:solidFill>
                <a:srgbClr val="FF0000"/>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endParaRPr kumimoji="0" lang="zh-CN" altLang="en-US" sz="2800" b="1"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7" name="内容占位符 2"/>
          <p:cNvSpPr txBox="1"/>
          <p:nvPr/>
        </p:nvSpPr>
        <p:spPr bwMode="auto">
          <a:xfrm>
            <a:off x="539552" y="3861048"/>
            <a:ext cx="8229600" cy="180020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8" name="内容占位符 2"/>
          <p:cNvSpPr txBox="1"/>
          <p:nvPr/>
        </p:nvSpPr>
        <p:spPr bwMode="auto">
          <a:xfrm>
            <a:off x="539552" y="3861048"/>
            <a:ext cx="8229600" cy="1781869"/>
          </a:xfrm>
          <a:prstGeom prst="rect">
            <a:avLst/>
          </a:prstGeom>
          <a:noFill/>
          <a:ln w="9525">
            <a:noFill/>
            <a:miter lim="800000"/>
          </a:ln>
        </p:spPr>
        <p:txBody>
          <a:bodyPr vert="horz" wrap="square" lIns="91440" tIns="45720" rIns="91440" bIns="45720" numCol="1" anchor="t" anchorCtr="0" compatLnSpc="1">
            <a:normAutofit/>
          </a:bodyPr>
          <a:lstStyle/>
          <a:p>
            <a:pPr marL="273050" indent="-273050" eaLnBrk="0" hangingPunct="0">
              <a:lnSpc>
                <a:spcPct val="114000"/>
              </a:lnSpc>
              <a:spcBef>
                <a:spcPct val="20000"/>
              </a:spcBef>
              <a:buClr>
                <a:srgbClr val="0BD0D9"/>
              </a:buClr>
              <a:buSzPct val="95000"/>
            </a:pPr>
            <a:r>
              <a:rPr lang="zh-CN" altLang="en-US" sz="2800" b="1" dirty="0" smtClean="0">
                <a:solidFill>
                  <a:srgbClr val="FF0000"/>
                </a:solidFill>
                <a:latin typeface="+mn-lt"/>
                <a:ea typeface="+mn-ea"/>
              </a:rPr>
              <a:t>环境目标</a:t>
            </a:r>
            <a:endParaRPr lang="zh-CN" altLang="en-US" sz="2800" b="1" dirty="0" smtClean="0">
              <a:solidFill>
                <a:srgbClr val="FF0000"/>
              </a:solidFill>
              <a:latin typeface="+mn-lt"/>
              <a:ea typeface="+mn-ea"/>
            </a:endParaRPr>
          </a:p>
          <a:p>
            <a:pPr marL="273050" indent="-273050" eaLnBrk="0" hangingPunct="0">
              <a:lnSpc>
                <a:spcPct val="120000"/>
              </a:lnSpc>
              <a:spcBef>
                <a:spcPct val="20000"/>
              </a:spcBef>
              <a:buSzPct val="95000"/>
              <a:buFont typeface="Wingdings" panose="05000000000000000000" pitchFamily="2" charset="2"/>
              <a:buChar char="Ø"/>
            </a:pPr>
            <a:r>
              <a:rPr lang="zh-CN" altLang="en-US" sz="2400" b="1" spc="-170" dirty="0" smtClean="0">
                <a:latin typeface="+mn-ea"/>
                <a:ea typeface="+mn-ea"/>
              </a:rPr>
              <a:t>减少工作区能源、办公用品消耗，减少固体废弃物排放。</a:t>
            </a:r>
            <a:endParaRPr lang="en-US" altLang="zh-CN" sz="2400" b="1" spc="-170" dirty="0" smtClean="0">
              <a:latin typeface="+mn-ea"/>
              <a:ea typeface="+mn-ea"/>
            </a:endParaRPr>
          </a:p>
          <a:p>
            <a:pPr marL="273050" indent="-273050" eaLnBrk="0" hangingPunct="0">
              <a:lnSpc>
                <a:spcPct val="120000"/>
              </a:lnSpc>
              <a:spcBef>
                <a:spcPct val="20000"/>
              </a:spcBef>
              <a:buSzPct val="95000"/>
              <a:buFont typeface="Wingdings" panose="05000000000000000000" pitchFamily="2" charset="2"/>
              <a:buChar char="Ø"/>
            </a:pPr>
            <a:r>
              <a:rPr lang="zh-CN" altLang="en-US" sz="2400" b="1" dirty="0" smtClean="0">
                <a:latin typeface="+mn-ea"/>
                <a:ea typeface="+mn-ea"/>
              </a:rPr>
              <a:t>固体废弃物分类处置率大于</a:t>
            </a:r>
            <a:r>
              <a:rPr lang="en-US" altLang="en-US" sz="2400" b="1" dirty="0" smtClean="0">
                <a:latin typeface="+mn-ea"/>
                <a:ea typeface="+mn-ea"/>
              </a:rPr>
              <a:t>90</a:t>
            </a:r>
            <a:r>
              <a:rPr lang="zh-CN" altLang="en-US" sz="2400" b="1" dirty="0" smtClean="0">
                <a:latin typeface="+mn-ea"/>
                <a:ea typeface="+mn-ea"/>
              </a:rPr>
              <a:t>％。</a:t>
            </a:r>
            <a:endParaRPr lang="zh-CN" altLang="en-US" sz="24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10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Effect transition="in" filter="blinds(horizontal)">
                                      <p:cBhvr>
                                        <p:cTn id="31" dur="500"/>
                                        <p:tgtEl>
                                          <p:spTgt spid="8">
                                            <p:txEl>
                                              <p:pRg st="1" end="1"/>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blinds(horizontal)">
                                      <p:cBhvr>
                                        <p:cTn id="3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pPr eaLnBrk="1" hangingPunct="1"/>
            <a:r>
              <a:rPr lang="zh-CN" altLang="en-US" sz="4400" dirty="0" smtClean="0">
                <a:solidFill>
                  <a:srgbClr val="002060"/>
                </a:solidFill>
              </a:rPr>
              <a:t>管理目标</a:t>
            </a:r>
            <a:endParaRPr lang="zh-CN" altLang="en-US" sz="4400" dirty="0" smtClean="0">
              <a:solidFill>
                <a:srgbClr val="002060"/>
              </a:solidFill>
            </a:endParaRPr>
          </a:p>
        </p:txBody>
      </p:sp>
      <p:sp>
        <p:nvSpPr>
          <p:cNvPr id="3" name="内容占位符 2"/>
          <p:cNvSpPr>
            <a:spLocks noGrp="1"/>
          </p:cNvSpPr>
          <p:nvPr>
            <p:ph idx="1"/>
          </p:nvPr>
        </p:nvSpPr>
        <p:spPr>
          <a:xfrm>
            <a:off x="457200" y="1935480"/>
            <a:ext cx="8219440" cy="3583305"/>
          </a:xfrm>
        </p:spPr>
        <p:txBody>
          <a:bodyPr>
            <a:normAutofit fontScale="25000" lnSpcReduction="20000"/>
          </a:bodyPr>
          <a:lstStyle/>
          <a:p>
            <a:pPr>
              <a:lnSpc>
                <a:spcPct val="150000"/>
              </a:lnSpc>
              <a:buNone/>
            </a:pPr>
            <a:r>
              <a:rPr lang="zh-CN" altLang="en-US" sz="11200" b="1" dirty="0" smtClean="0">
                <a:solidFill>
                  <a:srgbClr val="FF0000"/>
                </a:solidFill>
                <a:sym typeface="+mn-ea"/>
              </a:rPr>
              <a:t>职业</a:t>
            </a:r>
            <a:r>
              <a:rPr lang="zh-CN" altLang="en-US" sz="11200" b="1" dirty="0" smtClean="0">
                <a:solidFill>
                  <a:srgbClr val="FF0000"/>
                </a:solidFill>
              </a:rPr>
              <a:t>健康安全目标</a:t>
            </a:r>
            <a:endParaRPr lang="zh-CN" altLang="en-US" sz="11200" b="1" dirty="0" smtClean="0">
              <a:solidFill>
                <a:srgbClr val="FF0000"/>
              </a:solidFill>
            </a:endParaRPr>
          </a:p>
          <a:p>
            <a:pPr>
              <a:lnSpc>
                <a:spcPct val="150000"/>
              </a:lnSpc>
              <a:buClrTx/>
              <a:buFont typeface="Wingdings" panose="05000000000000000000" pitchFamily="2" charset="2"/>
              <a:buChar char="Ø"/>
            </a:pPr>
            <a:r>
              <a:rPr lang="zh-CN" altLang="en-US" sz="9600" b="1" spc="-170" dirty="0" smtClean="0">
                <a:latin typeface="+mn-ea"/>
              </a:rPr>
              <a:t>杜绝重大、严重交通安全事故，杜绝火灾爆炸的发生。</a:t>
            </a:r>
            <a:endParaRPr lang="zh-CN" altLang="en-US" sz="9600" b="1" spc="-170" dirty="0" smtClean="0">
              <a:latin typeface="+mn-ea"/>
            </a:endParaRPr>
          </a:p>
          <a:p>
            <a:pPr>
              <a:lnSpc>
                <a:spcPct val="150000"/>
              </a:lnSpc>
              <a:buClrTx/>
              <a:buFont typeface="Wingdings" panose="05000000000000000000" pitchFamily="2" charset="2"/>
              <a:buChar char="Ø"/>
            </a:pPr>
            <a:r>
              <a:rPr lang="zh-CN" altLang="en-US" sz="9600" b="1" dirty="0" smtClean="0">
                <a:solidFill>
                  <a:srgbClr val="FF0000"/>
                </a:solidFill>
                <a:latin typeface="+mn-ea"/>
              </a:rPr>
              <a:t>劳动保护用品及时发放，发放率为</a:t>
            </a:r>
            <a:r>
              <a:rPr lang="en-US" altLang="en-US" sz="9600" b="1" dirty="0" smtClean="0">
                <a:solidFill>
                  <a:srgbClr val="FF0000"/>
                </a:solidFill>
                <a:latin typeface="+mn-ea"/>
              </a:rPr>
              <a:t>100</a:t>
            </a:r>
            <a:r>
              <a:rPr lang="zh-CN" altLang="en-US" sz="9600" b="1" dirty="0" smtClean="0">
                <a:solidFill>
                  <a:srgbClr val="FF0000"/>
                </a:solidFill>
                <a:latin typeface="+mn-ea"/>
              </a:rPr>
              <a:t>％；正确使用工具率</a:t>
            </a:r>
            <a:r>
              <a:rPr lang="en-US" altLang="en-US" sz="9600" b="1" dirty="0" smtClean="0">
                <a:solidFill>
                  <a:srgbClr val="FF0000"/>
                </a:solidFill>
                <a:latin typeface="+mn-ea"/>
              </a:rPr>
              <a:t> 100</a:t>
            </a:r>
            <a:r>
              <a:rPr lang="zh-CN" altLang="en-US" sz="9600" b="1" dirty="0" smtClean="0">
                <a:solidFill>
                  <a:srgbClr val="FF0000"/>
                </a:solidFill>
                <a:latin typeface="+mn-ea"/>
              </a:rPr>
              <a:t>％。</a:t>
            </a:r>
            <a:endParaRPr lang="zh-CN" altLang="en-US" sz="9600" b="1" dirty="0" smtClean="0">
              <a:solidFill>
                <a:srgbClr val="FF0000"/>
              </a:solidFill>
              <a:latin typeface="+mn-ea"/>
            </a:endParaRPr>
          </a:p>
          <a:p>
            <a:pPr>
              <a:lnSpc>
                <a:spcPct val="150000"/>
              </a:lnSpc>
              <a:buClrTx/>
              <a:buFont typeface="Wingdings" panose="05000000000000000000" pitchFamily="2" charset="2"/>
              <a:buChar char="Ø"/>
            </a:pPr>
            <a:r>
              <a:rPr lang="zh-CN" altLang="en-US" sz="9600" b="1" spc="-170" dirty="0" smtClean="0">
                <a:solidFill>
                  <a:srgbClr val="FF0000"/>
                </a:solidFill>
                <a:latin typeface="+mn-ea"/>
              </a:rPr>
              <a:t>预防职业病，员工体检率</a:t>
            </a:r>
            <a:r>
              <a:rPr lang="en-US" altLang="en-US" sz="9600" b="1" spc="-170" dirty="0" smtClean="0">
                <a:solidFill>
                  <a:srgbClr val="FF0000"/>
                </a:solidFill>
                <a:latin typeface="+mn-ea"/>
              </a:rPr>
              <a:t>100</a:t>
            </a:r>
            <a:r>
              <a:rPr lang="zh-CN" altLang="en-US" sz="9600" b="1" spc="-170" dirty="0" smtClean="0">
                <a:solidFill>
                  <a:srgbClr val="FF0000"/>
                </a:solidFill>
                <a:latin typeface="+mn-ea"/>
              </a:rPr>
              <a:t>％。</a:t>
            </a:r>
            <a:endParaRPr lang="zh-CN" altLang="en-US" sz="9600" b="1" spc="-170" dirty="0" smtClean="0">
              <a:solidFill>
                <a:srgbClr val="FF0000"/>
              </a:solidFill>
              <a:latin typeface="+mn-ea"/>
            </a:endParaRPr>
          </a:p>
          <a:p>
            <a:pPr>
              <a:lnSpc>
                <a:spcPct val="150000"/>
              </a:lnSpc>
              <a:buClrTx/>
              <a:buFont typeface="Wingdings" panose="05000000000000000000" pitchFamily="2" charset="2"/>
              <a:buChar char="Ø"/>
            </a:pPr>
            <a:r>
              <a:rPr lang="zh-CN" altLang="en-US" sz="9600" b="1" spc="-280" dirty="0" smtClean="0">
                <a:solidFill>
                  <a:srgbClr val="FF0000"/>
                </a:solidFill>
                <a:latin typeface="+mn-ea"/>
              </a:rPr>
              <a:t>所有员工每年的安全教育培训不少于</a:t>
            </a:r>
            <a:r>
              <a:rPr lang="en-US" altLang="en-US" sz="9600" b="1" spc="-280" dirty="0" smtClean="0">
                <a:solidFill>
                  <a:srgbClr val="FF0000"/>
                </a:solidFill>
                <a:latin typeface="+mn-ea"/>
              </a:rPr>
              <a:t>1</a:t>
            </a:r>
            <a:r>
              <a:rPr lang="zh-CN" altLang="en-US" sz="9600" b="1" spc="-280" dirty="0" smtClean="0">
                <a:solidFill>
                  <a:srgbClr val="FF0000"/>
                </a:solidFill>
                <a:latin typeface="+mn-ea"/>
              </a:rPr>
              <a:t>次，培训率为</a:t>
            </a:r>
            <a:r>
              <a:rPr lang="en-US" altLang="en-US" sz="9600" b="1" spc="-280" dirty="0" smtClean="0">
                <a:solidFill>
                  <a:srgbClr val="FF0000"/>
                </a:solidFill>
                <a:latin typeface="+mn-ea"/>
              </a:rPr>
              <a:t>100</a:t>
            </a:r>
            <a:r>
              <a:rPr lang="zh-CN" altLang="en-US" sz="9600" b="1" spc="-280" dirty="0" smtClean="0">
                <a:solidFill>
                  <a:srgbClr val="FF0000"/>
                </a:solidFill>
                <a:latin typeface="+mn-ea"/>
              </a:rPr>
              <a:t>％。</a:t>
            </a:r>
            <a:endParaRPr lang="zh-CN" altLang="en-US" sz="9600" b="1" spc="-280" dirty="0" smtClean="0">
              <a:solidFill>
                <a:srgbClr val="FF0000"/>
              </a:solidFill>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grpSp>
        <p:nvGrpSpPr>
          <p:cNvPr id="10" name="组合 9"/>
          <p:cNvGrpSpPr/>
          <p:nvPr/>
        </p:nvGrpSpPr>
        <p:grpSpPr>
          <a:xfrm>
            <a:off x="4247391" y="3889752"/>
            <a:ext cx="4104456" cy="2088232"/>
            <a:chOff x="4355976" y="3717032"/>
            <a:chExt cx="4104456" cy="2088232"/>
          </a:xfrm>
        </p:grpSpPr>
        <p:sp>
          <p:nvSpPr>
            <p:cNvPr id="8" name="椭圆形标注 7"/>
            <p:cNvSpPr/>
            <p:nvPr/>
          </p:nvSpPr>
          <p:spPr>
            <a:xfrm rot="10800000">
              <a:off x="4355976" y="3717032"/>
              <a:ext cx="4104456" cy="2088232"/>
            </a:xfrm>
            <a:prstGeom prst="wedgeEllipseCallou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8"/>
            <p:cNvSpPr txBox="1"/>
            <p:nvPr/>
          </p:nvSpPr>
          <p:spPr>
            <a:xfrm>
              <a:off x="4932040" y="4077072"/>
              <a:ext cx="3024336" cy="1198880"/>
            </a:xfrm>
            <a:prstGeom prst="rect">
              <a:avLst/>
            </a:prstGeom>
            <a:noFill/>
          </p:spPr>
          <p:txBody>
            <a:bodyPr wrap="square" rtlCol="0">
              <a:spAutoFit/>
            </a:bodyPr>
            <a:lstStyle/>
            <a:p>
              <a:pPr marR="0" lvl="0" defTabSz="914400" eaLnBrk="0" latinLnBrk="0" hangingPunct="0">
                <a:lnSpc>
                  <a:spcPct val="120000"/>
                </a:lnSpc>
                <a:spcBef>
                  <a:spcPct val="20000"/>
                </a:spcBef>
                <a:buSzPct val="95000"/>
              </a:pPr>
              <a:r>
                <a:rPr lang="zh-CN" altLang="en-US" sz="2000" b="1" dirty="0" smtClean="0">
                  <a:solidFill>
                    <a:srgbClr val="FF0000"/>
                  </a:solidFill>
                  <a:latin typeface="+mn-ea"/>
                </a:rPr>
                <a:t>注：例如正确佩戴和使用安全防护用品及运用正确的试验仪器操作方法等。</a:t>
              </a:r>
              <a:endParaRPr lang="zh-CN" altLang="en-US" sz="2000" b="1" dirty="0" smtClean="0">
                <a:solidFill>
                  <a:srgbClr val="FF0000"/>
                </a:solidFill>
                <a:latin typeface="+mn-ea"/>
              </a:endParaRP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500"/>
                                        <p:tgtEl>
                                          <p:spTgt spid="3">
                                            <p:txEl>
                                              <p:pRg st="2" end="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linds(horizontal)">
                                      <p:cBhvr>
                                        <p:cTn id="24" dur="500"/>
                                        <p:tgtEl>
                                          <p:spTgt spid="3">
                                            <p:txEl>
                                              <p:pRg st="3" end="3"/>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nodeType="clickEffect">
                                  <p:stCondLst>
                                    <p:cond delay="0"/>
                                  </p:stCondLst>
                                  <p:childTnLst>
                                    <p:animEffect transition="out" filter="slide(fromBottom)">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
        <p:nvSpPr>
          <p:cNvPr id="6" name="标题 1"/>
          <p:cNvSpPr txBox="1"/>
          <p:nvPr/>
        </p:nvSpPr>
        <p:spPr bwMode="auto">
          <a:xfrm>
            <a:off x="539552" y="2492896"/>
            <a:ext cx="8229600" cy="202811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00000"/>
              </a:lnSpc>
              <a:spcBef>
                <a:spcPct val="0"/>
              </a:spcBef>
              <a:spcAft>
                <a:spcPct val="0"/>
              </a:spcAft>
              <a:buClrTx/>
              <a:buSzTx/>
              <a:buFontTx/>
              <a:buNone/>
              <a:defRPr/>
            </a:pPr>
            <a:br>
              <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rPr>
            </a:b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8" name="标题 1"/>
          <p:cNvSpPr txBox="1"/>
          <p:nvPr/>
        </p:nvSpPr>
        <p:spPr bwMode="auto">
          <a:xfrm>
            <a:off x="611560" y="2060848"/>
            <a:ext cx="8229600" cy="3672408"/>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管理方针</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管理目标</a:t>
            </a:r>
            <a:endParaRPr lang="en-US" altLang="zh-CN" sz="5000" dirty="0" smtClean="0">
              <a:solidFill>
                <a:schemeClr val="bg1">
                  <a:lumMod val="75000"/>
                </a:schemeClr>
              </a:solidFill>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1" i="0" u="none" strike="noStrike" kern="1200" cap="none" spc="0" normalizeH="0" baseline="0" noProof="0" dirty="0" smtClean="0">
                <a:ln>
                  <a:noFill/>
                </a:ln>
                <a:solidFill>
                  <a:srgbClr val="FF0000"/>
                </a:solidFill>
                <a:effectLst/>
                <a:uLnTx/>
                <a:uFillTx/>
                <a:latin typeface="+mj-lt"/>
                <a:ea typeface="+mj-ea"/>
                <a:cs typeface="隶书"/>
              </a:rPr>
              <a:t>控制程序</a:t>
            </a:r>
            <a:endParaRPr kumimoji="0" lang="zh-CN" altLang="en-US" sz="5000" b="1" i="0" u="none" strike="noStrike" kern="1200" cap="none" spc="0" normalizeH="0" baseline="0" noProof="0" dirty="0" smtClean="0">
              <a:ln>
                <a:noFill/>
              </a:ln>
              <a:solidFill>
                <a:srgbClr val="FF0000"/>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职业健康管理要求</a:t>
            </a:r>
            <a:endPar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p:txBody>
      </p:sp>
      <p:sp>
        <p:nvSpPr>
          <p:cNvPr id="10" name="标题 8"/>
          <p:cNvSpPr>
            <a:spLocks noGrp="1"/>
          </p:cNvSpPr>
          <p:nvPr>
            <p:ph type="title"/>
          </p:nvPr>
        </p:nvSpPr>
        <p:spPr>
          <a:xfrm>
            <a:off x="467544" y="908720"/>
            <a:ext cx="8229600" cy="939130"/>
          </a:xfrm>
        </p:spPr>
        <p:txBody>
          <a:bodyPr/>
          <a:lstStyle/>
          <a:p>
            <a:r>
              <a:rPr lang="en-US" altLang="zh-CN" sz="5400" b="1" dirty="0" smtClean="0">
                <a:latin typeface="+mj-ea"/>
              </a:rPr>
              <a:t>2017</a:t>
            </a:r>
            <a:r>
              <a:rPr lang="zh-CN" altLang="en-US" sz="5400" b="1" dirty="0" smtClean="0">
                <a:latin typeface="+mj-ea"/>
              </a:rPr>
              <a:t>版体系文件宣贯</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980728"/>
            <a:ext cx="8229600" cy="867122"/>
          </a:xfrm>
        </p:spPr>
        <p:txBody>
          <a:bodyPr/>
          <a:lstStyle/>
          <a:p>
            <a:pPr eaLnBrk="1" hangingPunct="1"/>
            <a:r>
              <a:rPr lang="zh-CN" altLang="en-US" sz="5400" dirty="0" smtClean="0">
                <a:solidFill>
                  <a:srgbClr val="002060"/>
                </a:solidFill>
              </a:rPr>
              <a:t>控制程序</a:t>
            </a:r>
            <a:endParaRPr lang="zh-CN" altLang="en-US" sz="5400" dirty="0" smtClean="0">
              <a:solidFill>
                <a:srgbClr val="002060"/>
              </a:solidFill>
            </a:endParaRPr>
          </a:p>
        </p:txBody>
      </p:sp>
      <p:sp>
        <p:nvSpPr>
          <p:cNvPr id="3" name="内容占位符 2"/>
          <p:cNvSpPr>
            <a:spLocks noGrp="1"/>
          </p:cNvSpPr>
          <p:nvPr>
            <p:ph idx="1"/>
          </p:nvPr>
        </p:nvSpPr>
        <p:spPr>
          <a:xfrm>
            <a:off x="467544" y="1916832"/>
            <a:ext cx="8229600" cy="3654077"/>
          </a:xfrm>
        </p:spPr>
        <p:txBody>
          <a:bodyPr>
            <a:noAutofit/>
          </a:bodyPr>
          <a:lstStyle/>
          <a:p>
            <a:pPr marL="0" indent="457200">
              <a:lnSpc>
                <a:spcPct val="120000"/>
              </a:lnSpc>
              <a:spcBef>
                <a:spcPct val="0"/>
              </a:spcBef>
              <a:buClrTx/>
              <a:buSzTx/>
              <a:buFont typeface="Wingdings" panose="05000000000000000000" pitchFamily="2" charset="2"/>
              <a:buChar char="Ø"/>
            </a:pPr>
            <a:r>
              <a:rPr lang="zh-CN" altLang="en-US" sz="5000" dirty="0" smtClean="0">
                <a:latin typeface="+mj-lt"/>
                <a:ea typeface="+mj-ea"/>
                <a:cs typeface="隶书"/>
              </a:rPr>
              <a:t>标识和可追溯管理程序</a:t>
            </a:r>
            <a:endParaRPr lang="en-US" altLang="zh-CN" sz="5000" dirty="0" smtClean="0">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latin typeface="+mj-lt"/>
                <a:ea typeface="+mj-ea"/>
                <a:cs typeface="隶书"/>
              </a:rPr>
              <a:t>文件控制程序</a:t>
            </a:r>
            <a:endParaRPr lang="en-US" altLang="zh-CN" sz="5000" dirty="0" smtClean="0">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latin typeface="+mj-lt"/>
                <a:ea typeface="+mj-ea"/>
                <a:cs typeface="隶书"/>
              </a:rPr>
              <a:t>记录控制程序</a:t>
            </a:r>
            <a:endParaRPr lang="en-US" altLang="zh-CN" sz="5000" dirty="0" smtClean="0">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latin typeface="+mj-lt"/>
                <a:ea typeface="+mj-ea"/>
                <a:cs typeface="隶书"/>
              </a:rPr>
              <a:t>环境和风险控制程序</a:t>
            </a:r>
            <a:endParaRPr lang="zh-CN" altLang="en-US" sz="5000" dirty="0" smtClean="0">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980728"/>
            <a:ext cx="8229600" cy="867122"/>
          </a:xfrm>
        </p:spPr>
        <p:txBody>
          <a:bodyPr/>
          <a:lstStyle/>
          <a:p>
            <a:pPr eaLnBrk="1" hangingPunct="1"/>
            <a:r>
              <a:rPr lang="zh-CN" altLang="en-US" sz="5400" dirty="0" smtClean="0">
                <a:solidFill>
                  <a:srgbClr val="002060"/>
                </a:solidFill>
              </a:rPr>
              <a:t>控制程序</a:t>
            </a:r>
            <a:endParaRPr lang="zh-CN" altLang="en-US" sz="5400" dirty="0" smtClean="0">
              <a:solidFill>
                <a:srgbClr val="002060"/>
              </a:solidFill>
            </a:endParaRPr>
          </a:p>
        </p:txBody>
      </p:sp>
      <p:sp>
        <p:nvSpPr>
          <p:cNvPr id="3" name="内容占位符 2"/>
          <p:cNvSpPr>
            <a:spLocks noGrp="1"/>
          </p:cNvSpPr>
          <p:nvPr>
            <p:ph idx="1"/>
          </p:nvPr>
        </p:nvSpPr>
        <p:spPr>
          <a:xfrm>
            <a:off x="467544" y="1916832"/>
            <a:ext cx="8229600" cy="3654077"/>
          </a:xfrm>
        </p:spPr>
        <p:txBody>
          <a:bodyPr>
            <a:noAutofit/>
          </a:bodyPr>
          <a:lstStyle/>
          <a:p>
            <a:pPr marL="0" indent="457200">
              <a:lnSpc>
                <a:spcPct val="120000"/>
              </a:lnSpc>
              <a:spcBef>
                <a:spcPct val="0"/>
              </a:spcBef>
              <a:buClrTx/>
              <a:buSzTx/>
              <a:buFont typeface="Wingdings" panose="05000000000000000000" pitchFamily="2" charset="2"/>
              <a:buChar char="Ø"/>
            </a:pPr>
            <a:r>
              <a:rPr lang="zh-CN" altLang="en-US" sz="5000" b="1" dirty="0" smtClean="0">
                <a:solidFill>
                  <a:srgbClr val="FF0000"/>
                </a:solidFill>
                <a:latin typeface="+mj-lt"/>
                <a:ea typeface="+mj-ea"/>
                <a:cs typeface="隶书"/>
              </a:rPr>
              <a:t>标识和可追溯管理程序</a:t>
            </a:r>
            <a:endParaRPr lang="zh-CN" altLang="en-US" sz="5000" b="1" dirty="0" smtClean="0">
              <a:solidFill>
                <a:srgbClr val="FF0000"/>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文件控制程序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记录控制程序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环境和风险控制程序</a:t>
            </a:r>
            <a:endParaRPr lang="zh-CN" altLang="en-US" sz="50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795114"/>
          </a:xfrm>
        </p:spPr>
        <p:txBody>
          <a:bodyPr/>
          <a:lstStyle/>
          <a:p>
            <a:pPr eaLnBrk="1" hangingPunct="1"/>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485725"/>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a:t>
            </a:r>
            <a:r>
              <a:rPr lang="zh-CN" altLang="en-US" sz="2400" b="1" dirty="0" smtClean="0"/>
              <a:t>标识范围及要求</a:t>
            </a:r>
            <a:endParaRPr lang="zh-CN" altLang="en-US" sz="2400" b="1" dirty="0" smtClean="0"/>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611560" y="2465512"/>
            <a:ext cx="8229600" cy="3123728"/>
          </a:xfrm>
          <a:prstGeom prst="rect">
            <a:avLst/>
          </a:prstGeom>
          <a:noFill/>
          <a:ln w="9525">
            <a:noFill/>
            <a:miter lim="800000"/>
          </a:ln>
        </p:spPr>
        <p:txBody>
          <a:bodyPr vert="horz" wrap="square" lIns="91440" tIns="45720" rIns="91440" bIns="45720" numCol="1" anchor="t" anchorCtr="0" compatLnSpc="1">
            <a:normAutofit fontScale="32500" lnSpcReduction="20000"/>
          </a:bodyPr>
          <a:lstStyle/>
          <a:p>
            <a:pPr marL="273050" indent="-273050" eaLnBrk="0" hangingPunct="0">
              <a:lnSpc>
                <a:spcPct val="140000"/>
              </a:lnSpc>
              <a:spcBef>
                <a:spcPct val="20000"/>
              </a:spcBef>
              <a:buClr>
                <a:srgbClr val="0BD0D9"/>
              </a:buClr>
              <a:buSzPct val="95000"/>
            </a:pPr>
            <a:r>
              <a:rPr lang="en-US" altLang="en-US" sz="6800" b="1" dirty="0" smtClean="0">
                <a:latin typeface="+mn-ea"/>
                <a:ea typeface="+mn-ea"/>
              </a:rPr>
              <a:t>1</a:t>
            </a:r>
            <a:r>
              <a:rPr lang="zh-CN" altLang="en-US" sz="6800" b="1" dirty="0" smtClean="0">
                <a:latin typeface="+mn-ea"/>
                <a:ea typeface="+mn-ea"/>
              </a:rPr>
              <a:t>）工作环境</a:t>
            </a:r>
            <a:endParaRPr lang="zh-CN" altLang="en-US" sz="6800" b="1" dirty="0" smtClean="0">
              <a:latin typeface="+mn-ea"/>
              <a:ea typeface="+mn-ea"/>
            </a:endParaRPr>
          </a:p>
          <a:p>
            <a:pPr marL="273050" indent="-273050" eaLnBrk="0" hangingPunct="0">
              <a:lnSpc>
                <a:spcPct val="140000"/>
              </a:lnSpc>
              <a:spcBef>
                <a:spcPct val="20000"/>
              </a:spcBef>
              <a:buClr>
                <a:srgbClr val="0BD0D9"/>
              </a:buClr>
              <a:buSzPct val="95000"/>
            </a:pPr>
            <a:r>
              <a:rPr lang="zh-CN" altLang="en-US" sz="6800" b="1" dirty="0" smtClean="0">
                <a:latin typeface="+mn-ea"/>
                <a:ea typeface="+mn-ea"/>
              </a:rPr>
              <a:t>办公地点：标识组织机构名称，办公室标牌。</a:t>
            </a:r>
            <a:endParaRPr lang="zh-CN" altLang="en-US" sz="6800" b="1" dirty="0" smtClean="0">
              <a:latin typeface="+mn-ea"/>
              <a:ea typeface="+mn-ea"/>
            </a:endParaRPr>
          </a:p>
          <a:p>
            <a:pPr marL="273050" indent="-273050" eaLnBrk="0" hangingPunct="0">
              <a:lnSpc>
                <a:spcPct val="140000"/>
              </a:lnSpc>
              <a:spcBef>
                <a:spcPct val="20000"/>
              </a:spcBef>
              <a:buClr>
                <a:srgbClr val="0BD0D9"/>
              </a:buClr>
              <a:buSzPct val="95000"/>
            </a:pPr>
            <a:r>
              <a:rPr lang="zh-CN" altLang="en-US" sz="6800" b="1" dirty="0" smtClean="0">
                <a:latin typeface="+mn-ea"/>
                <a:ea typeface="+mn-ea"/>
              </a:rPr>
              <a:t>仪器、设备：标识使用状态及标定情况。</a:t>
            </a:r>
            <a:endParaRPr lang="zh-CN" altLang="en-US" sz="6800" b="1" dirty="0" smtClean="0">
              <a:latin typeface="+mn-ea"/>
              <a:ea typeface="+mn-ea"/>
            </a:endParaRPr>
          </a:p>
          <a:p>
            <a:pPr marL="273050" indent="-273050" eaLnBrk="0" hangingPunct="0">
              <a:lnSpc>
                <a:spcPct val="140000"/>
              </a:lnSpc>
              <a:spcBef>
                <a:spcPct val="20000"/>
              </a:spcBef>
              <a:buClr>
                <a:srgbClr val="0BD0D9"/>
              </a:buClr>
              <a:buSzPct val="95000"/>
            </a:pPr>
            <a:r>
              <a:rPr lang="en-US" altLang="en-US" sz="6800" b="1" dirty="0" smtClean="0">
                <a:latin typeface="+mn-ea"/>
                <a:ea typeface="+mn-ea"/>
              </a:rPr>
              <a:t>2</a:t>
            </a:r>
            <a:r>
              <a:rPr lang="zh-CN" altLang="en-US" sz="6800" b="1" dirty="0" smtClean="0">
                <a:latin typeface="+mn-ea"/>
                <a:ea typeface="+mn-ea"/>
              </a:rPr>
              <a:t>）工作人员</a:t>
            </a:r>
            <a:endParaRPr lang="zh-CN" altLang="en-US" sz="6800" b="1" dirty="0" smtClean="0">
              <a:latin typeface="+mn-ea"/>
              <a:ea typeface="+mn-ea"/>
            </a:endParaRPr>
          </a:p>
          <a:p>
            <a:pPr marL="273050" indent="-273050" eaLnBrk="0" hangingPunct="0">
              <a:lnSpc>
                <a:spcPct val="140000"/>
              </a:lnSpc>
              <a:spcBef>
                <a:spcPct val="20000"/>
              </a:spcBef>
              <a:buClr>
                <a:srgbClr val="0BD0D9"/>
              </a:buClr>
              <a:buSzPct val="95000"/>
            </a:pPr>
            <a:r>
              <a:rPr lang="zh-CN" altLang="en-US" sz="6800" b="1" dirty="0" smtClean="0">
                <a:latin typeface="+mn-ea"/>
                <a:ea typeface="+mn-ea"/>
              </a:rPr>
              <a:t>胸</a:t>
            </a:r>
            <a:r>
              <a:rPr lang="en-US" altLang="en-US" sz="6800" b="1" dirty="0" smtClean="0">
                <a:latin typeface="+mn-ea"/>
                <a:ea typeface="+mn-ea"/>
              </a:rPr>
              <a:t>    </a:t>
            </a:r>
            <a:r>
              <a:rPr lang="zh-CN" altLang="en-US" sz="6800" b="1" dirty="0" smtClean="0">
                <a:latin typeface="+mn-ea"/>
                <a:ea typeface="+mn-ea"/>
              </a:rPr>
              <a:t>牌：标明岗位、姓名。</a:t>
            </a:r>
            <a:endParaRPr lang="zh-CN" altLang="en-US" sz="6800" b="1" dirty="0" smtClean="0">
              <a:latin typeface="+mn-ea"/>
              <a:ea typeface="+mn-ea"/>
            </a:endParaRPr>
          </a:p>
          <a:p>
            <a:pPr marL="273050" indent="-273050" eaLnBrk="0" hangingPunct="0">
              <a:lnSpc>
                <a:spcPct val="140000"/>
              </a:lnSpc>
              <a:spcBef>
                <a:spcPct val="20000"/>
              </a:spcBef>
              <a:buClr>
                <a:srgbClr val="0BD0D9"/>
              </a:buClr>
              <a:buSzPct val="95000"/>
            </a:pPr>
            <a:r>
              <a:rPr lang="zh-CN" altLang="en-US" sz="6800" b="1" spc="-110" dirty="0" smtClean="0">
                <a:latin typeface="+mn-ea"/>
                <a:ea typeface="+mn-ea"/>
              </a:rPr>
              <a:t>安全帽：监理站简称及公司</a:t>
            </a:r>
            <a:r>
              <a:rPr lang="en-US" altLang="en-US" sz="6800" b="1" spc="-110" dirty="0" smtClean="0">
                <a:latin typeface="+mn-ea"/>
                <a:ea typeface="+mn-ea"/>
              </a:rPr>
              <a:t>LOGO</a:t>
            </a:r>
            <a:r>
              <a:rPr lang="zh-CN" altLang="en-US" sz="6800" b="1" spc="-110" dirty="0" smtClean="0">
                <a:latin typeface="+mn-ea"/>
                <a:ea typeface="+mn-ea"/>
              </a:rPr>
              <a:t>（当甲方有特殊要求遵从甲方）。</a:t>
            </a:r>
            <a:endParaRPr lang="en-US" altLang="zh-CN" sz="6800" b="1" spc="-110" dirty="0" smtClean="0">
              <a:latin typeface="+mn-ea"/>
              <a:ea typeface="+mn-ea"/>
            </a:endParaRPr>
          </a:p>
          <a:p>
            <a:endParaRPr lang="en-US" altLang="zh-CN" sz="2400" dirty="0" smtClean="0"/>
          </a:p>
          <a:p>
            <a:endParaRPr lang="en-US" altLang="zh-CN" sz="2400" dirty="0" smtClean="0"/>
          </a:p>
          <a:p>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0">
                                            <p:txEl>
                                              <p:pRg st="5" end="5"/>
                                            </p:txEl>
                                          </p:spTgt>
                                        </p:tgtEl>
                                        <p:attrNameLst>
                                          <p:attrName>style.visibility</p:attrName>
                                        </p:attrNameLst>
                                      </p:cBhvr>
                                      <p:to>
                                        <p:strVal val="visible"/>
                                      </p:to>
                                    </p:set>
                                    <p:animEffect transition="in" filter="blinds(horizontal)">
                                      <p:cBhvr>
                                        <p:cTn id="33"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80728"/>
            <a:ext cx="8229600" cy="867122"/>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05130" y="1960563"/>
            <a:ext cx="8229600" cy="629741"/>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a:t>
            </a:r>
            <a:r>
              <a:rPr lang="zh-CN" altLang="en-US" sz="2400" b="1" dirty="0" smtClean="0"/>
              <a:t>标识范围及要求</a:t>
            </a:r>
            <a:endParaRPr lang="zh-CN" altLang="en-US" sz="2400" dirty="0"/>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10" name="内容占位符 2"/>
          <p:cNvSpPr txBox="1"/>
          <p:nvPr/>
        </p:nvSpPr>
        <p:spPr bwMode="auto">
          <a:xfrm>
            <a:off x="574675" y="2496185"/>
            <a:ext cx="8229600" cy="4101465"/>
          </a:xfrm>
          <a:prstGeom prst="rect">
            <a:avLst/>
          </a:prstGeom>
          <a:noFill/>
          <a:ln w="9525">
            <a:noFill/>
            <a:miter lim="800000"/>
          </a:ln>
        </p:spPr>
        <p:txBody>
          <a:bodyPr vert="horz" wrap="square" lIns="91440" tIns="45720" rIns="91440" bIns="45720" numCol="1" anchor="t" anchorCtr="0" compatLnSpc="1">
            <a:noAutofit/>
          </a:bodyPr>
          <a:lstStyle/>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rPr>
              <a:t>3）工作成果</a:t>
            </a:r>
            <a:endParaRPr lang="zh-CN" altLang="en-US" sz="2000" b="1" dirty="0" smtClean="0">
              <a:latin typeface="+mn-ea"/>
              <a:ea typeface="+mn-ea"/>
            </a:endParaRPr>
          </a:p>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rPr>
              <a:t>   各类工作成果的封面均应出现公司名称、Logo及二维码标识。</a:t>
            </a:r>
            <a:endParaRPr lang="zh-CN" altLang="en-US" sz="2000" b="1" dirty="0" smtClean="0">
              <a:latin typeface="+mn-ea"/>
              <a:ea typeface="+mn-ea"/>
            </a:endParaRPr>
          </a:p>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rPr>
              <a:t>4）文件有效性识别</a:t>
            </a:r>
            <a:endParaRPr lang="zh-CN" altLang="en-US" sz="2000" b="1" dirty="0" smtClean="0">
              <a:latin typeface="+mn-ea"/>
              <a:ea typeface="+mn-ea"/>
            </a:endParaRPr>
          </a:p>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rPr>
              <a:t>   受控文件盖蓝色</a:t>
            </a:r>
            <a:r>
              <a:rPr lang="zh-CN" altLang="en-US" sz="2000" b="1" dirty="0" smtClean="0">
                <a:solidFill>
                  <a:schemeClr val="accent1"/>
                </a:solidFill>
                <a:latin typeface="+mn-ea"/>
                <a:ea typeface="+mn-ea"/>
              </a:rPr>
              <a:t>【受控】</a:t>
            </a:r>
            <a:r>
              <a:rPr lang="zh-CN" altLang="en-US" sz="2000" b="1" dirty="0" smtClean="0">
                <a:latin typeface="+mn-ea"/>
                <a:ea typeface="+mn-ea"/>
              </a:rPr>
              <a:t>印章；作废的文件盖红色</a:t>
            </a:r>
            <a:r>
              <a:rPr lang="zh-CN" altLang="en-US" sz="2000" b="1" dirty="0" smtClean="0">
                <a:solidFill>
                  <a:srgbClr val="FF0000"/>
                </a:solidFill>
                <a:latin typeface="+mn-ea"/>
                <a:ea typeface="+mn-ea"/>
              </a:rPr>
              <a:t>【作废】</a:t>
            </a:r>
            <a:r>
              <a:rPr lang="zh-CN" altLang="en-US" sz="2000" b="1" dirty="0" smtClean="0">
                <a:latin typeface="+mn-ea"/>
                <a:ea typeface="+mn-ea"/>
              </a:rPr>
              <a:t>章。</a:t>
            </a:r>
            <a:endParaRPr lang="zh-CN" altLang="en-US" sz="2000" b="1" dirty="0" smtClean="0">
              <a:latin typeface="+mn-ea"/>
              <a:ea typeface="+mn-ea"/>
            </a:endParaRPr>
          </a:p>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sym typeface="+mn-ea"/>
              </a:rPr>
              <a:t>5）监理服务过程标识和验证</a:t>
            </a:r>
            <a:endParaRPr lang="zh-CN" altLang="en-US" sz="2000" b="1" dirty="0" smtClean="0">
              <a:latin typeface="+mn-ea"/>
              <a:ea typeface="+mn-ea"/>
              <a:sym typeface="+mn-ea"/>
            </a:endParaRPr>
          </a:p>
          <a:p>
            <a:pPr marL="273050" indent="-273050" algn="l" eaLnBrk="0" hangingPunct="0">
              <a:lnSpc>
                <a:spcPct val="140000"/>
              </a:lnSpc>
              <a:spcBef>
                <a:spcPct val="20000"/>
              </a:spcBef>
              <a:buClr>
                <a:srgbClr val="0BD0D9"/>
              </a:buClr>
              <a:buSzPct val="95000"/>
              <a:buNone/>
            </a:pPr>
            <a:r>
              <a:rPr lang="zh-CN" altLang="en-US" sz="2000" b="1" dirty="0" smtClean="0">
                <a:latin typeface="+mn-ea"/>
                <a:ea typeface="+mn-ea"/>
                <a:sym typeface="+mn-ea"/>
              </a:rPr>
              <a:t>  伴随性文件和伴随性记录，如隐蔽验收、检查记录、见证影像资料等相关记录应进行标识。包括：项目简称、记录类别及编码参见</a:t>
            </a:r>
            <a:r>
              <a:rPr lang="zh-CN" altLang="en-US" sz="2000" b="1" dirty="0" smtClean="0">
                <a:solidFill>
                  <a:srgbClr val="FF0000"/>
                </a:solidFill>
                <a:latin typeface="+mn-ea"/>
                <a:ea typeface="+mn-ea"/>
                <a:sym typeface="+mn-ea"/>
              </a:rPr>
              <a:t>（监理助手使用手册）</a:t>
            </a:r>
            <a:r>
              <a:rPr lang="zh-CN" altLang="en-US" sz="2000" b="1" dirty="0" smtClean="0">
                <a:latin typeface="+mn-ea"/>
                <a:ea typeface="+mn-ea"/>
                <a:sym typeface="+mn-ea"/>
              </a:rPr>
              <a:t>。</a:t>
            </a:r>
            <a:endParaRPr lang="zh-CN" altLang="en-US" sz="2000" b="1" dirty="0" smtClean="0">
              <a:latin typeface="+mn-ea"/>
              <a:ea typeface="+mn-ea"/>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0">
                                            <p:txEl>
                                              <p:pRg st="5" end="5"/>
                                            </p:txEl>
                                          </p:spTgt>
                                        </p:tgtEl>
                                        <p:attrNameLst>
                                          <p:attrName>style.visibility</p:attrName>
                                        </p:attrNameLst>
                                      </p:cBhvr>
                                      <p:to>
                                        <p:strVal val="visible"/>
                                      </p:to>
                                    </p:set>
                                    <p:animEffect transition="in" filter="blinds(horizontal)">
                                      <p:cBhvr>
                                        <p:cTn id="33"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720"/>
            <a:ext cx="8229600" cy="939130"/>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629741"/>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2</a:t>
            </a:r>
            <a:r>
              <a:rPr lang="zh-CN" altLang="en-US" sz="2400" b="1" dirty="0" smtClean="0">
                <a:latin typeface="Times New Roman" panose="02020603050405020304" pitchFamily="18" charset="0"/>
                <a:cs typeface="Times New Roman" panose="02020603050405020304" pitchFamily="18" charset="0"/>
              </a:rPr>
              <a:t>、</a:t>
            </a:r>
            <a:r>
              <a:rPr lang="zh-CN" altLang="en-US" sz="2400" b="1" dirty="0" smtClean="0"/>
              <a:t>公司名称及</a:t>
            </a:r>
            <a:r>
              <a:rPr lang="en-US" altLang="zh-CN" sz="2400" b="1" dirty="0" smtClean="0"/>
              <a:t>Logo</a:t>
            </a:r>
            <a:endParaRPr lang="zh-CN" altLang="en-US" sz="2400" b="1" dirty="0" smtClean="0"/>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564904"/>
            <a:ext cx="8229600" cy="3024336"/>
          </a:xfrm>
          <a:prstGeom prst="rect">
            <a:avLst/>
          </a:prstGeom>
          <a:noFill/>
          <a:ln w="9525">
            <a:noFill/>
            <a:miter lim="800000"/>
          </a:ln>
        </p:spPr>
        <p:txBody>
          <a:bodyPr vert="horz" wrap="square" lIns="91440" tIns="45720" rIns="91440" bIns="45720" numCol="1" anchor="t" anchorCtr="0" compatLnSpc="1">
            <a:normAutofit/>
          </a:bodyPr>
          <a:lstStyle/>
          <a:p>
            <a:pPr marL="273050" indent="-273050" eaLnBrk="0" hangingPunct="0">
              <a:lnSpc>
                <a:spcPct val="150000"/>
              </a:lnSpc>
              <a:spcBef>
                <a:spcPct val="20000"/>
              </a:spcBef>
              <a:buClr>
                <a:srgbClr val="0BD0D9"/>
              </a:buClr>
              <a:buSzPct val="95000"/>
            </a:pPr>
            <a:r>
              <a:rPr lang="en-US" altLang="en-US" sz="2200" b="1" dirty="0" smtClean="0">
                <a:latin typeface="+mn-ea"/>
                <a:ea typeface="+mn-ea"/>
              </a:rPr>
              <a:t>1</a:t>
            </a:r>
            <a:r>
              <a:rPr lang="zh-CN" altLang="en-US" sz="2200" b="1" dirty="0" smtClean="0">
                <a:latin typeface="+mn-ea"/>
                <a:ea typeface="+mn-ea"/>
              </a:rPr>
              <a:t>）中文全称：兰州交大工程咨询有限责任公司</a:t>
            </a:r>
            <a:endParaRPr lang="zh-CN" altLang="en-US" sz="2200" b="1" dirty="0" smtClean="0">
              <a:latin typeface="+mn-ea"/>
              <a:ea typeface="+mn-ea"/>
            </a:endParaRPr>
          </a:p>
          <a:p>
            <a:pPr marL="273050" indent="-273050" eaLnBrk="0" hangingPunct="0">
              <a:lnSpc>
                <a:spcPct val="150000"/>
              </a:lnSpc>
              <a:spcBef>
                <a:spcPct val="20000"/>
              </a:spcBef>
              <a:buClr>
                <a:srgbClr val="0BD0D9"/>
              </a:buClr>
              <a:buSzPct val="95000"/>
            </a:pPr>
            <a:r>
              <a:rPr lang="en-US" altLang="en-US" sz="2200" b="1" dirty="0" smtClean="0">
                <a:latin typeface="+mn-ea"/>
                <a:ea typeface="+mn-ea"/>
              </a:rPr>
              <a:t>      </a:t>
            </a:r>
            <a:r>
              <a:rPr lang="zh-CN" altLang="en-US" sz="2200" b="1" dirty="0" smtClean="0">
                <a:latin typeface="+mn-ea"/>
                <a:ea typeface="+mn-ea"/>
              </a:rPr>
              <a:t>中文简称：兰州交大咨询公司</a:t>
            </a:r>
            <a:endParaRPr lang="zh-CN" altLang="en-US" sz="2200" b="1" dirty="0" smtClean="0">
              <a:latin typeface="+mn-ea"/>
              <a:ea typeface="+mn-ea"/>
            </a:endParaRPr>
          </a:p>
          <a:p>
            <a:pPr marL="323850" indent="-273050" eaLnBrk="0" hangingPunct="0">
              <a:lnSpc>
                <a:spcPct val="150000"/>
              </a:lnSpc>
              <a:spcBef>
                <a:spcPct val="20000"/>
              </a:spcBef>
              <a:buClr>
                <a:srgbClr val="0BD0D9"/>
              </a:buClr>
              <a:buSzPct val="95000"/>
            </a:pPr>
            <a:r>
              <a:rPr lang="zh-CN" altLang="en-US" sz="2200" b="1" dirty="0" smtClean="0">
                <a:latin typeface="+mn-ea"/>
                <a:ea typeface="+mn-ea"/>
              </a:rPr>
              <a:t>   英文：</a:t>
            </a:r>
            <a:r>
              <a:rPr lang="en-US" altLang="en-US" sz="2200" b="1" dirty="0" smtClean="0">
                <a:latin typeface="+mn-ea"/>
                <a:ea typeface="+mn-ea"/>
              </a:rPr>
              <a:t>Lanzhou </a:t>
            </a:r>
            <a:r>
              <a:rPr lang="en-US" altLang="en-US" sz="2200" b="1" dirty="0" err="1" smtClean="0">
                <a:latin typeface="+mn-ea"/>
                <a:ea typeface="+mn-ea"/>
              </a:rPr>
              <a:t>Jiaotong</a:t>
            </a:r>
            <a:r>
              <a:rPr lang="en-US" altLang="en-US" sz="2200" b="1" dirty="0" smtClean="0">
                <a:latin typeface="+mn-ea"/>
                <a:ea typeface="+mn-ea"/>
              </a:rPr>
              <a:t> University Engineering Consultation </a:t>
            </a:r>
            <a:r>
              <a:rPr lang="en-US" altLang="en-US" sz="2200" b="1" dirty="0" err="1" smtClean="0">
                <a:latin typeface="+mn-ea"/>
                <a:ea typeface="+mn-ea"/>
              </a:rPr>
              <a:t>Co.,Ltd</a:t>
            </a:r>
            <a:r>
              <a:rPr lang="en-US" altLang="en-US" sz="2200" b="1" dirty="0" smtClean="0">
                <a:latin typeface="+mn-ea"/>
                <a:ea typeface="+mn-ea"/>
              </a:rPr>
              <a:t>.</a:t>
            </a:r>
            <a:endParaRPr lang="zh-CN" altLang="en-US" sz="22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80728"/>
            <a:ext cx="8229600" cy="867122"/>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485725"/>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2</a:t>
            </a:r>
            <a:r>
              <a:rPr lang="zh-CN" altLang="en-US" sz="2400" b="1" dirty="0" smtClean="0">
                <a:latin typeface="Times New Roman" panose="02020603050405020304" pitchFamily="18" charset="0"/>
                <a:cs typeface="Times New Roman" panose="02020603050405020304" pitchFamily="18" charset="0"/>
              </a:rPr>
              <a:t>、公司名称及</a:t>
            </a:r>
            <a:r>
              <a:rPr lang="en-US" altLang="zh-CN" sz="2400" b="1" dirty="0" smtClean="0">
                <a:latin typeface="Times New Roman" panose="02020603050405020304" pitchFamily="18" charset="0"/>
                <a:cs typeface="Times New Roman" panose="02020603050405020304" pitchFamily="18" charset="0"/>
              </a:rPr>
              <a:t>Logo</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10" name="内容占位符 2"/>
          <p:cNvSpPr txBox="1"/>
          <p:nvPr/>
        </p:nvSpPr>
        <p:spPr bwMode="auto">
          <a:xfrm>
            <a:off x="539552" y="2492896"/>
            <a:ext cx="7848872" cy="1728192"/>
          </a:xfrm>
          <a:prstGeom prst="rect">
            <a:avLst/>
          </a:prstGeom>
          <a:noFill/>
          <a:ln w="9525">
            <a:noFill/>
            <a:miter lim="800000"/>
          </a:ln>
        </p:spPr>
        <p:txBody>
          <a:bodyPr vert="horz" wrap="square" lIns="91440" tIns="45720" rIns="91440" bIns="45720" numCol="1" anchor="t" anchorCtr="0" compatLnSpc="1">
            <a:normAutofit/>
          </a:bodyPr>
          <a:lstStyle/>
          <a:p>
            <a:pPr eaLnBrk="0" hangingPunct="0">
              <a:lnSpc>
                <a:spcPct val="120000"/>
              </a:lnSpc>
              <a:spcBef>
                <a:spcPts val="0"/>
              </a:spcBef>
              <a:buClr>
                <a:srgbClr val="0BD0D9"/>
              </a:buClr>
              <a:buSzPct val="95000"/>
            </a:pPr>
            <a:r>
              <a:rPr lang="en-US" altLang="en-US" sz="2200" b="1" dirty="0" smtClean="0">
                <a:latin typeface="+mn-ea"/>
                <a:ea typeface="+mn-ea"/>
              </a:rPr>
              <a:t>2</a:t>
            </a:r>
            <a:r>
              <a:rPr lang="zh-CN" altLang="en-US" sz="2200" b="1" dirty="0" smtClean="0">
                <a:latin typeface="+mn-ea"/>
                <a:ea typeface="+mn-ea"/>
              </a:rPr>
              <a:t>）</a:t>
            </a:r>
            <a:r>
              <a:rPr lang="en-US" altLang="en-US" sz="2200" b="1" dirty="0" smtClean="0">
                <a:latin typeface="+mn-ea"/>
                <a:ea typeface="+mn-ea"/>
              </a:rPr>
              <a:t>Logo</a:t>
            </a:r>
            <a:r>
              <a:rPr lang="zh-CN" altLang="en-US" sz="2200" b="1" dirty="0" smtClean="0">
                <a:latin typeface="+mn-ea"/>
                <a:ea typeface="+mn-ea"/>
              </a:rPr>
              <a:t>（图案、说明）</a:t>
            </a:r>
            <a:endParaRPr lang="zh-CN" altLang="en-US" sz="2200" b="1" dirty="0" smtClean="0">
              <a:latin typeface="+mn-ea"/>
              <a:ea typeface="+mn-ea"/>
            </a:endParaRPr>
          </a:p>
          <a:p>
            <a:pPr indent="457200" eaLnBrk="0" hangingPunct="0">
              <a:lnSpc>
                <a:spcPct val="120000"/>
              </a:lnSpc>
              <a:spcBef>
                <a:spcPts val="0"/>
              </a:spcBef>
              <a:buClr>
                <a:srgbClr val="0BD0D9"/>
              </a:buClr>
              <a:buSzPct val="95000"/>
            </a:pPr>
            <a:r>
              <a:rPr lang="zh-CN" altLang="en-US" sz="2200" b="1" dirty="0" smtClean="0">
                <a:latin typeface="+mn-ea"/>
                <a:ea typeface="+mn-ea"/>
              </a:rPr>
              <a:t>发表性文件使用带有蓝色背景公司标识和二维码；各类工作成果的封面通常使用镂空标识，其余视具体情况可酌情使用带背景的</a:t>
            </a:r>
            <a:r>
              <a:rPr lang="en-US" altLang="en-US" sz="2200" b="1" dirty="0" smtClean="0">
                <a:latin typeface="+mn-ea"/>
                <a:ea typeface="+mn-ea"/>
              </a:rPr>
              <a:t>Logo</a:t>
            </a:r>
            <a:r>
              <a:rPr lang="zh-CN" altLang="en-US" sz="2200" b="1" dirty="0" smtClean="0">
                <a:latin typeface="+mn-ea"/>
                <a:ea typeface="+mn-ea"/>
              </a:rPr>
              <a:t>。</a:t>
            </a:r>
            <a:endParaRPr lang="en-US" altLang="zh-CN" sz="2200" b="1" dirty="0" smtClean="0">
              <a:latin typeface="+mn-ea"/>
              <a:ea typeface="+mn-ea"/>
            </a:endParaRPr>
          </a:p>
          <a:p>
            <a:endParaRPr lang="en-US" altLang="zh-CN" sz="2400" dirty="0" smtClean="0"/>
          </a:p>
          <a:p>
            <a:endParaRPr lang="zh-CN" altLang="en-US" sz="2400" dirty="0"/>
          </a:p>
        </p:txBody>
      </p:sp>
      <p:grpSp>
        <p:nvGrpSpPr>
          <p:cNvPr id="14" name="组合 13"/>
          <p:cNvGrpSpPr/>
          <p:nvPr/>
        </p:nvGrpSpPr>
        <p:grpSpPr>
          <a:xfrm>
            <a:off x="1799362" y="4295388"/>
            <a:ext cx="5544616" cy="2302515"/>
            <a:chOff x="2915816" y="4077072"/>
            <a:chExt cx="5544616" cy="2302515"/>
          </a:xfrm>
        </p:grpSpPr>
        <p:grpSp>
          <p:nvGrpSpPr>
            <p:cNvPr id="37894" name="Group 6"/>
            <p:cNvGrpSpPr/>
            <p:nvPr/>
          </p:nvGrpSpPr>
          <p:grpSpPr bwMode="auto">
            <a:xfrm>
              <a:off x="2915816" y="4077072"/>
              <a:ext cx="5400600" cy="1368152"/>
              <a:chOff x="2425" y="5951"/>
              <a:chExt cx="7590" cy="1770"/>
            </a:xfrm>
          </p:grpSpPr>
          <p:pic>
            <p:nvPicPr>
              <p:cNvPr id="37896" name="Picture 8" descr="logo蓝色背景"/>
              <p:cNvPicPr>
                <a:picLocks noChangeAspect="1" noChangeArrowheads="1"/>
              </p:cNvPicPr>
              <p:nvPr/>
            </p:nvPicPr>
            <p:blipFill>
              <a:blip r:embed="rId2" cstate="print"/>
              <a:srcRect/>
              <a:stretch>
                <a:fillRect/>
              </a:stretch>
            </p:blipFill>
            <p:spPr bwMode="auto">
              <a:xfrm>
                <a:off x="2425" y="5951"/>
                <a:ext cx="1920" cy="1770"/>
              </a:xfrm>
              <a:prstGeom prst="rect">
                <a:avLst/>
              </a:prstGeom>
              <a:noFill/>
              <a:ln w="9525">
                <a:noFill/>
                <a:miter lim="800000"/>
                <a:headEnd/>
                <a:tailEnd/>
              </a:ln>
            </p:spPr>
          </p:pic>
          <p:pic>
            <p:nvPicPr>
              <p:cNvPr id="37895" name="Picture 7" descr="铁院监理公司徽标（镂空）"/>
              <p:cNvPicPr>
                <a:picLocks noChangeAspect="1" noChangeArrowheads="1"/>
              </p:cNvPicPr>
              <p:nvPr/>
            </p:nvPicPr>
            <p:blipFill>
              <a:blip r:embed="rId3"/>
              <a:srcRect/>
              <a:stretch>
                <a:fillRect/>
              </a:stretch>
            </p:blipFill>
            <p:spPr bwMode="auto">
              <a:xfrm>
                <a:off x="5628" y="6016"/>
                <a:ext cx="1740" cy="1500"/>
              </a:xfrm>
              <a:prstGeom prst="rect">
                <a:avLst/>
              </a:prstGeom>
              <a:noFill/>
              <a:ln w="9525">
                <a:noFill/>
                <a:miter lim="800000"/>
                <a:headEnd/>
                <a:tailEnd/>
              </a:ln>
            </p:spPr>
          </p:pic>
          <p:pic>
            <p:nvPicPr>
              <p:cNvPr id="37897" name="Picture 9" descr="兰州交大工程咨询-微信二维码"/>
              <p:cNvPicPr>
                <a:picLocks noChangeAspect="1" noChangeArrowheads="1"/>
              </p:cNvPicPr>
              <p:nvPr/>
            </p:nvPicPr>
            <p:blipFill>
              <a:blip r:embed="rId4" cstate="print"/>
              <a:srcRect/>
              <a:stretch>
                <a:fillRect/>
              </a:stretch>
            </p:blipFill>
            <p:spPr bwMode="auto">
              <a:xfrm>
                <a:off x="8095" y="6016"/>
                <a:ext cx="1920" cy="1560"/>
              </a:xfrm>
              <a:prstGeom prst="rect">
                <a:avLst/>
              </a:prstGeom>
              <a:noFill/>
              <a:ln w="9525">
                <a:noFill/>
                <a:miter lim="800000"/>
                <a:headEnd/>
                <a:tailEnd/>
              </a:ln>
            </p:spPr>
          </p:pic>
        </p:grpSp>
        <p:sp>
          <p:nvSpPr>
            <p:cNvPr id="17" name="矩形 16"/>
            <p:cNvSpPr/>
            <p:nvPr/>
          </p:nvSpPr>
          <p:spPr>
            <a:xfrm>
              <a:off x="3059832" y="5661248"/>
              <a:ext cx="1296144" cy="646331"/>
            </a:xfrm>
            <a:prstGeom prst="rect">
              <a:avLst/>
            </a:prstGeom>
          </p:spPr>
          <p:txBody>
            <a:bodyPr wrap="square">
              <a:spAutoFit/>
            </a:bodyPr>
            <a:lstStyle/>
            <a:p>
              <a:r>
                <a:rPr lang="zh-CN" altLang="en-US" b="1" dirty="0" smtClean="0"/>
                <a:t>蓝色背景</a:t>
              </a:r>
              <a:endParaRPr lang="en-US" altLang="zh-CN" b="1" dirty="0" smtClean="0"/>
            </a:p>
            <a:p>
              <a:r>
                <a:rPr lang="en-US" altLang="zh-CN" b="1" dirty="0" smtClean="0"/>
                <a:t>    </a:t>
              </a:r>
              <a:r>
                <a:rPr lang="zh-CN" altLang="en-US" b="1" dirty="0" smtClean="0"/>
                <a:t>标识</a:t>
              </a:r>
              <a:r>
                <a:rPr lang="en-US" b="1" dirty="0" smtClean="0"/>
                <a:t>              </a:t>
              </a:r>
              <a:endParaRPr lang="zh-CN" altLang="en-US" b="1" dirty="0"/>
            </a:p>
          </p:txBody>
        </p:sp>
        <p:sp>
          <p:nvSpPr>
            <p:cNvPr id="18" name="矩形 17"/>
            <p:cNvSpPr/>
            <p:nvPr/>
          </p:nvSpPr>
          <p:spPr>
            <a:xfrm>
              <a:off x="6948264" y="5733256"/>
              <a:ext cx="1512168" cy="646331"/>
            </a:xfrm>
            <a:prstGeom prst="rect">
              <a:avLst/>
            </a:prstGeom>
          </p:spPr>
          <p:txBody>
            <a:bodyPr wrap="square">
              <a:spAutoFit/>
            </a:bodyPr>
            <a:lstStyle/>
            <a:p>
              <a:pPr algn="ctr"/>
              <a:r>
                <a:rPr lang="zh-CN" altLang="en-US" b="1" dirty="0" smtClean="0"/>
                <a:t>微信公众号</a:t>
              </a:r>
              <a:endParaRPr lang="en-US" altLang="zh-CN" b="1" dirty="0" smtClean="0"/>
            </a:p>
            <a:p>
              <a:pPr algn="ctr"/>
              <a:r>
                <a:rPr lang="zh-CN" altLang="en-US" b="1" dirty="0" smtClean="0"/>
                <a:t>二维码</a:t>
              </a:r>
              <a:endParaRPr lang="zh-CN" altLang="en-US" b="1" dirty="0"/>
            </a:p>
          </p:txBody>
        </p:sp>
        <p:sp>
          <p:nvSpPr>
            <p:cNvPr id="19" name="矩形 18"/>
            <p:cNvSpPr/>
            <p:nvPr/>
          </p:nvSpPr>
          <p:spPr>
            <a:xfrm>
              <a:off x="5076056" y="5733256"/>
              <a:ext cx="1296144" cy="369332"/>
            </a:xfrm>
            <a:prstGeom prst="rect">
              <a:avLst/>
            </a:prstGeom>
          </p:spPr>
          <p:txBody>
            <a:bodyPr wrap="square">
              <a:spAutoFit/>
            </a:bodyPr>
            <a:lstStyle/>
            <a:p>
              <a:r>
                <a:rPr lang="zh-CN" altLang="en-US" b="1" dirty="0" smtClean="0"/>
                <a:t>镂空标识</a:t>
              </a:r>
              <a:endParaRPr lang="zh-CN" altLang="en-US" b="1" dirty="0"/>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387985" y="869315"/>
            <a:ext cx="8229600" cy="1405890"/>
          </a:xfrm>
        </p:spPr>
        <p:txBody>
          <a:bodyPr/>
          <a:lstStyle/>
          <a:p>
            <a:pPr indent="457200"/>
            <a:br>
              <a:rPr lang="en-US" altLang="zh-CN" sz="4000" b="1" dirty="0" smtClean="0"/>
            </a:br>
            <a:r>
              <a:rPr lang="en-US" altLang="zh-CN" sz="4000" b="1" dirty="0" smtClean="0"/>
              <a:t>    </a:t>
            </a:r>
            <a:r>
              <a:rPr lang="zh-CN" altLang="en-US" sz="4000" b="1" dirty="0" smtClean="0">
                <a:sym typeface="+mn-ea"/>
              </a:rPr>
              <a:t>尊敬的各位领导、同事们大家好！</a:t>
            </a:r>
            <a:br>
              <a:rPr lang="zh-CN" altLang="en-US" dirty="0" smtClean="0"/>
            </a:br>
            <a:endParaRPr lang="zh-CN" altLang="en-US" dirty="0" smtClean="0"/>
          </a:p>
        </p:txBody>
      </p:sp>
      <p:sp>
        <p:nvSpPr>
          <p:cNvPr id="3" name="内容占位符 2"/>
          <p:cNvSpPr>
            <a:spLocks noGrp="1"/>
          </p:cNvSpPr>
          <p:nvPr>
            <p:ph idx="1"/>
          </p:nvPr>
        </p:nvSpPr>
        <p:spPr>
          <a:xfrm>
            <a:off x="457200" y="2016760"/>
            <a:ext cx="8229600" cy="4159250"/>
          </a:xfrm>
        </p:spPr>
        <p:txBody>
          <a:bodyPr>
            <a:normAutofit/>
          </a:bodyPr>
          <a:lstStyle/>
          <a:p>
            <a:pPr marL="0" indent="457200" algn="just" eaLnBrk="1" fontAlgn="auto" hangingPunct="1">
              <a:lnSpc>
                <a:spcPct val="150000"/>
              </a:lnSpc>
              <a:spcBef>
                <a:spcPts val="0"/>
              </a:spcBef>
              <a:spcAft>
                <a:spcPts val="0"/>
              </a:spcAft>
              <a:buClr>
                <a:schemeClr val="accent3"/>
              </a:buClr>
              <a:buNone/>
              <a:defRPr/>
            </a:pPr>
            <a:r>
              <a:rPr lang="en-US" altLang="zh-CN" sz="2400" b="1" dirty="0" smtClean="0">
                <a:latin typeface="+mn-ea"/>
              </a:rPr>
              <a:t> </a:t>
            </a:r>
            <a:r>
              <a:rPr lang="zh-CN" altLang="en-US" sz="2400" b="1" dirty="0" smtClean="0">
                <a:latin typeface="+mn-ea"/>
              </a:rPr>
              <a:t>根据“三标一体”管理体系的要求，为适应市场发展的需要，提升公司整体管理水平，</a:t>
            </a:r>
            <a:r>
              <a:rPr lang="en-US" altLang="en-US" sz="2400" b="1" dirty="0" smtClean="0">
                <a:latin typeface="+mn-ea"/>
              </a:rPr>
              <a:t>2017</a:t>
            </a:r>
            <a:r>
              <a:rPr lang="zh-CN" altLang="en-US" sz="2400" b="1" dirty="0" smtClean="0">
                <a:latin typeface="+mn-ea"/>
              </a:rPr>
              <a:t>年公司对体系文件</a:t>
            </a:r>
            <a:r>
              <a:rPr lang="en-US" altLang="zh-CN" sz="2400" b="1" dirty="0" smtClean="0">
                <a:latin typeface="+mn-ea"/>
              </a:rPr>
              <a:t>《</a:t>
            </a:r>
            <a:r>
              <a:rPr lang="zh-CN" altLang="en-US" sz="2400" b="1" dirty="0" smtClean="0">
                <a:latin typeface="+mn-ea"/>
              </a:rPr>
              <a:t>管理手册</a:t>
            </a:r>
            <a:r>
              <a:rPr lang="en-US" altLang="zh-CN" sz="2400" b="1" dirty="0" smtClean="0">
                <a:latin typeface="+mn-ea"/>
              </a:rPr>
              <a:t>》</a:t>
            </a:r>
            <a:r>
              <a:rPr lang="zh-CN" altLang="en-US" sz="2400" b="1" dirty="0" smtClean="0">
                <a:latin typeface="+mn-ea"/>
              </a:rPr>
              <a:t>、</a:t>
            </a:r>
            <a:r>
              <a:rPr lang="en-US" altLang="zh-CN" sz="2400" b="1" dirty="0" smtClean="0">
                <a:latin typeface="+mn-ea"/>
              </a:rPr>
              <a:t>《</a:t>
            </a:r>
            <a:r>
              <a:rPr lang="zh-CN" altLang="en-US" sz="2400" b="1" dirty="0" smtClean="0">
                <a:latin typeface="+mn-ea"/>
              </a:rPr>
              <a:t>程序文件</a:t>
            </a:r>
            <a:r>
              <a:rPr lang="en-US" altLang="zh-CN" sz="2400" b="1" dirty="0" smtClean="0">
                <a:latin typeface="+mn-ea"/>
              </a:rPr>
              <a:t>》</a:t>
            </a:r>
            <a:r>
              <a:rPr lang="zh-CN" altLang="en-US" sz="2400" b="1" dirty="0" smtClean="0">
                <a:latin typeface="+mn-ea"/>
              </a:rPr>
              <a:t>进行了修订和换版，换版后的</a:t>
            </a:r>
            <a:r>
              <a:rPr lang="en-US" altLang="zh-CN" sz="2400" b="1" dirty="0" smtClean="0">
                <a:latin typeface="+mn-ea"/>
                <a:sym typeface="+mn-ea"/>
              </a:rPr>
              <a:t>《</a:t>
            </a:r>
            <a:r>
              <a:rPr lang="zh-CN" altLang="en-US" sz="2400" b="1" dirty="0" smtClean="0">
                <a:latin typeface="+mn-ea"/>
                <a:sym typeface="+mn-ea"/>
              </a:rPr>
              <a:t>管理手册</a:t>
            </a:r>
            <a:r>
              <a:rPr lang="en-US" altLang="zh-CN" sz="2400" b="1" dirty="0" smtClean="0">
                <a:latin typeface="+mn-ea"/>
                <a:sym typeface="+mn-ea"/>
              </a:rPr>
              <a:t>》</a:t>
            </a:r>
            <a:r>
              <a:rPr lang="zh-CN" altLang="en-US" sz="2400" b="1" dirty="0" smtClean="0">
                <a:latin typeface="+mn-ea"/>
                <a:sym typeface="+mn-ea"/>
              </a:rPr>
              <a:t>和</a:t>
            </a:r>
            <a:r>
              <a:rPr lang="en-US" altLang="zh-CN" sz="2400" b="1" dirty="0" smtClean="0">
                <a:latin typeface="+mn-ea"/>
                <a:sym typeface="+mn-ea"/>
              </a:rPr>
              <a:t>《</a:t>
            </a:r>
            <a:r>
              <a:rPr lang="zh-CN" altLang="en-US" sz="2400" b="1" dirty="0" smtClean="0">
                <a:latin typeface="+mn-ea"/>
                <a:sym typeface="+mn-ea"/>
              </a:rPr>
              <a:t>程序文件</a:t>
            </a:r>
            <a:r>
              <a:rPr lang="en-US" altLang="zh-CN" sz="2400" b="1" dirty="0" smtClean="0">
                <a:latin typeface="+mn-ea"/>
                <a:sym typeface="+mn-ea"/>
              </a:rPr>
              <a:t>》</a:t>
            </a:r>
            <a:r>
              <a:rPr lang="zh-CN" altLang="en-US" sz="2400" b="1" dirty="0" smtClean="0">
                <a:latin typeface="+mn-ea"/>
                <a:sym typeface="+mn-ea"/>
              </a:rPr>
              <a:t>自</a:t>
            </a:r>
            <a:r>
              <a:rPr lang="en-US" altLang="zh-CN" sz="2400" b="1" dirty="0" smtClean="0">
                <a:latin typeface="+mn-ea"/>
                <a:sym typeface="+mn-ea"/>
              </a:rPr>
              <a:t>2017</a:t>
            </a:r>
            <a:r>
              <a:rPr lang="zh-CN" altLang="en-US" sz="2400" b="1" dirty="0" smtClean="0">
                <a:latin typeface="+mn-ea"/>
                <a:sym typeface="+mn-ea"/>
              </a:rPr>
              <a:t>年</a:t>
            </a:r>
            <a:r>
              <a:rPr lang="en-US" altLang="zh-CN" sz="2400" b="1" dirty="0" smtClean="0">
                <a:latin typeface="+mn-ea"/>
                <a:sym typeface="+mn-ea"/>
              </a:rPr>
              <a:t>3</a:t>
            </a:r>
            <a:r>
              <a:rPr lang="zh-CN" altLang="en-US" sz="2400" b="1" dirty="0" smtClean="0">
                <a:latin typeface="+mn-ea"/>
                <a:sym typeface="+mn-ea"/>
              </a:rPr>
              <a:t>月</a:t>
            </a:r>
            <a:r>
              <a:rPr lang="en-US" altLang="zh-CN" sz="2400" b="1" dirty="0" smtClean="0">
                <a:latin typeface="+mn-ea"/>
                <a:sym typeface="+mn-ea"/>
              </a:rPr>
              <a:t>1</a:t>
            </a:r>
            <a:r>
              <a:rPr lang="zh-CN" altLang="en-US" sz="2400" b="1" dirty="0" smtClean="0">
                <a:latin typeface="+mn-ea"/>
                <a:sym typeface="+mn-ea"/>
              </a:rPr>
              <a:t>日发布，</a:t>
            </a:r>
            <a:r>
              <a:rPr lang="en-US" altLang="zh-CN" sz="2400" b="1" dirty="0" smtClean="0">
                <a:latin typeface="+mn-ea"/>
                <a:sym typeface="+mn-ea"/>
              </a:rPr>
              <a:t>2017</a:t>
            </a:r>
            <a:r>
              <a:rPr lang="zh-CN" altLang="en-US" sz="2400" b="1" dirty="0" smtClean="0">
                <a:latin typeface="+mn-ea"/>
                <a:sym typeface="+mn-ea"/>
              </a:rPr>
              <a:t>年</a:t>
            </a:r>
            <a:r>
              <a:rPr lang="en-US" altLang="zh-CN" sz="2400" b="1" dirty="0" smtClean="0">
                <a:latin typeface="+mn-ea"/>
                <a:sym typeface="+mn-ea"/>
              </a:rPr>
              <a:t>7</a:t>
            </a:r>
            <a:r>
              <a:rPr lang="zh-CN" altLang="en-US" sz="2400" b="1" dirty="0" smtClean="0">
                <a:latin typeface="+mn-ea"/>
                <a:sym typeface="+mn-ea"/>
              </a:rPr>
              <a:t>月</a:t>
            </a:r>
            <a:r>
              <a:rPr lang="en-US" altLang="zh-CN" sz="2400" b="1" dirty="0" smtClean="0">
                <a:latin typeface="+mn-ea"/>
                <a:sym typeface="+mn-ea"/>
              </a:rPr>
              <a:t>1</a:t>
            </a:r>
            <a:r>
              <a:rPr lang="zh-CN" altLang="en-US" sz="2400" b="1" dirty="0" smtClean="0">
                <a:latin typeface="+mn-ea"/>
                <a:sym typeface="+mn-ea"/>
              </a:rPr>
              <a:t>日起实施。</a:t>
            </a:r>
            <a:r>
              <a:rPr lang="en-US" altLang="zh-CN" sz="2400" b="1" dirty="0" smtClean="0">
                <a:latin typeface="+mn-ea"/>
                <a:sym typeface="+mn-ea"/>
              </a:rPr>
              <a:t>《</a:t>
            </a:r>
            <a:r>
              <a:rPr lang="zh-CN" altLang="en-US" sz="2400" b="1" dirty="0" smtClean="0">
                <a:latin typeface="+mn-ea"/>
                <a:sym typeface="+mn-ea"/>
              </a:rPr>
              <a:t>管理手册</a:t>
            </a:r>
            <a:r>
              <a:rPr lang="en-US" altLang="zh-CN" sz="2400" b="1" dirty="0" smtClean="0">
                <a:latin typeface="+mn-ea"/>
                <a:sym typeface="+mn-ea"/>
              </a:rPr>
              <a:t>》</a:t>
            </a:r>
            <a:r>
              <a:rPr lang="zh-CN" altLang="en-US" sz="2400" b="1" dirty="0" smtClean="0">
                <a:latin typeface="+mn-ea"/>
                <a:sym typeface="+mn-ea"/>
              </a:rPr>
              <a:t>共</a:t>
            </a:r>
            <a:r>
              <a:rPr lang="en-US" altLang="zh-CN" sz="2400" b="1" dirty="0" smtClean="0">
                <a:latin typeface="+mn-ea"/>
                <a:sym typeface="+mn-ea"/>
              </a:rPr>
              <a:t>11</a:t>
            </a:r>
            <a:r>
              <a:rPr lang="zh-CN" altLang="en-US" sz="2400" b="1" dirty="0" smtClean="0">
                <a:latin typeface="+mn-ea"/>
                <a:sym typeface="+mn-ea"/>
              </a:rPr>
              <a:t>个章节，</a:t>
            </a:r>
            <a:r>
              <a:rPr lang="en-US" altLang="zh-CN" sz="2400" b="1" dirty="0" smtClean="0">
                <a:latin typeface="+mn-ea"/>
                <a:sym typeface="+mn-ea"/>
              </a:rPr>
              <a:t>《</a:t>
            </a:r>
            <a:r>
              <a:rPr lang="zh-CN" altLang="en-US" sz="2400" b="1" dirty="0" smtClean="0">
                <a:latin typeface="+mn-ea"/>
                <a:sym typeface="+mn-ea"/>
              </a:rPr>
              <a:t>程序文件</a:t>
            </a:r>
            <a:r>
              <a:rPr lang="en-US" altLang="zh-CN" sz="2400" b="1" dirty="0" smtClean="0">
                <a:latin typeface="+mn-ea"/>
                <a:sym typeface="+mn-ea"/>
              </a:rPr>
              <a:t>》</a:t>
            </a:r>
            <a:r>
              <a:rPr lang="zh-CN" altLang="en-US" sz="2400" b="1" dirty="0" smtClean="0">
                <a:latin typeface="+mn-ea"/>
                <a:sym typeface="+mn-ea"/>
              </a:rPr>
              <a:t>共计</a:t>
            </a:r>
            <a:r>
              <a:rPr lang="en-US" altLang="zh-CN" sz="2400" b="1" dirty="0" smtClean="0">
                <a:latin typeface="+mn-ea"/>
                <a:sym typeface="+mn-ea"/>
              </a:rPr>
              <a:t>26</a:t>
            </a:r>
            <a:r>
              <a:rPr lang="zh-CN" altLang="en-US" sz="2400" b="1" dirty="0" smtClean="0">
                <a:latin typeface="+mn-ea"/>
                <a:sym typeface="+mn-ea"/>
              </a:rPr>
              <a:t>个控制程序。</a:t>
            </a:r>
            <a:r>
              <a:rPr lang="zh-CN" altLang="en-US" sz="2400" b="1" dirty="0" smtClean="0">
                <a:latin typeface="+mn-ea"/>
              </a:rPr>
              <a:t>现针对新版体系文件修订后的重点内容进行宣贯和说明。</a:t>
            </a:r>
            <a:endParaRPr lang="zh-CN" altLang="en-US" sz="2400" b="1" dirty="0" smtClean="0">
              <a:latin typeface="+mn-ea"/>
            </a:endParaRPr>
          </a:p>
          <a:p>
            <a:pPr marL="274320" indent="-274320" eaLnBrk="1" fontAlgn="auto" hangingPunct="1">
              <a:spcAft>
                <a:spcPts val="0"/>
              </a:spcAft>
              <a:buClr>
                <a:schemeClr val="accent3"/>
              </a:buClr>
              <a:buNone/>
              <a:defRPr/>
            </a:pPr>
            <a:endParaRPr lang="zh-CN" altLang="zh-CN" sz="2400" b="1" dirty="0" smtClean="0"/>
          </a:p>
        </p:txBody>
      </p:sp>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 calcmode="lin" valueType="num">
                                      <p:cBhvr additive="base">
                                        <p:cTn id="7" dur="500" fill="hold"/>
                                        <p:tgtEl>
                                          <p:spTgt spid="28673"/>
                                        </p:tgtEl>
                                        <p:attrNameLst>
                                          <p:attrName>ppt_x</p:attrName>
                                        </p:attrNameLst>
                                      </p:cBhvr>
                                      <p:tavLst>
                                        <p:tav tm="0">
                                          <p:val>
                                            <p:strVal val="#ppt_x"/>
                                          </p:val>
                                        </p:tav>
                                        <p:tav tm="100000">
                                          <p:val>
                                            <p:strVal val="#ppt_x"/>
                                          </p:val>
                                        </p:tav>
                                      </p:tavLst>
                                    </p:anim>
                                    <p:anim calcmode="lin" valueType="num">
                                      <p:cBhvr additive="base">
                                        <p:cTn id="8" dur="500" fill="hold"/>
                                        <p:tgtEl>
                                          <p:spTgt spid="286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720"/>
            <a:ext cx="8229600" cy="939130"/>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485725"/>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2</a:t>
            </a:r>
            <a:r>
              <a:rPr lang="zh-CN" altLang="en-US" sz="2400" b="1" dirty="0" smtClean="0">
                <a:latin typeface="Times New Roman" panose="02020603050405020304" pitchFamily="18" charset="0"/>
                <a:cs typeface="Times New Roman" panose="02020603050405020304" pitchFamily="18" charset="0"/>
              </a:rPr>
              <a:t>、公司名称及</a:t>
            </a:r>
            <a:r>
              <a:rPr lang="en-US" altLang="zh-CN" sz="2400" b="1" dirty="0" smtClean="0">
                <a:latin typeface="Times New Roman" panose="02020603050405020304" pitchFamily="18" charset="0"/>
                <a:cs typeface="Times New Roman" panose="02020603050405020304" pitchFamily="18" charset="0"/>
              </a:rPr>
              <a:t>Logo</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348880"/>
            <a:ext cx="8229600" cy="3744416"/>
          </a:xfrm>
          <a:prstGeom prst="rect">
            <a:avLst/>
          </a:prstGeom>
          <a:noFill/>
          <a:ln w="9525">
            <a:noFill/>
            <a:miter lim="800000"/>
          </a:ln>
        </p:spPr>
        <p:txBody>
          <a:bodyPr vert="horz" wrap="square" lIns="91440" tIns="45720" rIns="91440" bIns="45720" numCol="1" anchor="t" anchorCtr="0" compatLnSpc="1">
            <a:noAutofit/>
          </a:bodyPr>
          <a:lstStyle/>
          <a:p>
            <a:pPr eaLnBrk="0" hangingPunct="0">
              <a:lnSpc>
                <a:spcPct val="150000"/>
              </a:lnSpc>
              <a:spcBef>
                <a:spcPts val="0"/>
              </a:spcBef>
              <a:buClr>
                <a:srgbClr val="0BD0D9"/>
              </a:buClr>
              <a:buSzPct val="95000"/>
            </a:pPr>
            <a:r>
              <a:rPr lang="en-US" altLang="en-US" sz="2200" b="1" dirty="0" smtClean="0">
                <a:latin typeface="+mn-ea"/>
                <a:ea typeface="+mn-ea"/>
              </a:rPr>
              <a:t>3</a:t>
            </a:r>
            <a:r>
              <a:rPr lang="zh-CN" altLang="en-US" sz="2200" b="1" dirty="0" smtClean="0">
                <a:latin typeface="+mn-ea"/>
                <a:ea typeface="+mn-ea"/>
              </a:rPr>
              <a:t>）二级机构名称</a:t>
            </a:r>
            <a:endParaRPr lang="zh-CN" altLang="en-US" sz="2200" b="1" dirty="0" smtClean="0">
              <a:latin typeface="+mn-ea"/>
              <a:ea typeface="+mn-ea"/>
            </a:endParaRPr>
          </a:p>
          <a:p>
            <a:pPr indent="457200" eaLnBrk="0" hangingPunct="0">
              <a:lnSpc>
                <a:spcPct val="150000"/>
              </a:lnSpc>
              <a:spcBef>
                <a:spcPts val="0"/>
              </a:spcBef>
              <a:buClr>
                <a:srgbClr val="0BD0D9"/>
              </a:buClr>
              <a:buSzPct val="95000"/>
            </a:pPr>
            <a:r>
              <a:rPr lang="zh-CN" altLang="en-US" sz="2200" b="1" spc="-300" dirty="0" smtClean="0">
                <a:latin typeface="+mn-ea"/>
                <a:ea typeface="+mn-ea"/>
              </a:rPr>
              <a:t>各二级机构名称为</a:t>
            </a:r>
            <a:r>
              <a:rPr lang="en-US" altLang="en-US" sz="2200" b="1" spc="-300" dirty="0" smtClean="0">
                <a:latin typeface="+mn-ea"/>
                <a:ea typeface="+mn-ea"/>
              </a:rPr>
              <a:t>:</a:t>
            </a:r>
            <a:r>
              <a:rPr lang="zh-CN" altLang="en-US" sz="2200" b="1" spc="-300" dirty="0" smtClean="0">
                <a:latin typeface="+mn-ea"/>
                <a:ea typeface="+mn-ea"/>
              </a:rPr>
              <a:t>兰州交大咨询公司</a:t>
            </a:r>
            <a:r>
              <a:rPr lang="en-US" altLang="en-US" sz="2200" b="1" spc="-300" dirty="0" smtClean="0">
                <a:latin typeface="+mn-ea"/>
                <a:ea typeface="+mn-ea"/>
              </a:rPr>
              <a:t>+XXXX(XXXX</a:t>
            </a:r>
            <a:r>
              <a:rPr lang="zh-CN" altLang="en-US" sz="2200" b="1" spc="-300" dirty="0" smtClean="0">
                <a:latin typeface="+mn-ea"/>
                <a:ea typeface="+mn-ea"/>
              </a:rPr>
              <a:t>为二级机构的简称</a:t>
            </a:r>
            <a:r>
              <a:rPr lang="en-US" altLang="en-US" sz="2200" b="1" spc="-300" dirty="0" smtClean="0">
                <a:latin typeface="+mn-ea"/>
                <a:ea typeface="+mn-ea"/>
              </a:rPr>
              <a:t>)</a:t>
            </a:r>
            <a:r>
              <a:rPr lang="zh-CN" altLang="en-US" sz="2200" b="1" spc="-300" dirty="0" smtClean="0">
                <a:latin typeface="+mn-ea"/>
                <a:ea typeface="+mn-ea"/>
              </a:rPr>
              <a:t>。</a:t>
            </a:r>
            <a:endParaRPr lang="en-US" altLang="zh-CN" sz="2200" b="1" spc="-300" dirty="0" smtClean="0">
              <a:latin typeface="+mn-ea"/>
              <a:ea typeface="+mn-ea"/>
            </a:endParaRPr>
          </a:p>
          <a:p>
            <a:pPr indent="457200" eaLnBrk="0" hangingPunct="0">
              <a:lnSpc>
                <a:spcPct val="150000"/>
              </a:lnSpc>
              <a:spcBef>
                <a:spcPts val="0"/>
              </a:spcBef>
              <a:buClr>
                <a:srgbClr val="0BD0D9"/>
              </a:buClr>
              <a:buSzPct val="95000"/>
            </a:pPr>
            <a:r>
              <a:rPr lang="zh-CN" altLang="en-US" sz="2200" b="1" spc="-200" dirty="0" smtClean="0">
                <a:latin typeface="+mn-ea"/>
                <a:ea typeface="+mn-ea"/>
              </a:rPr>
              <a:t>在公司内部可直接用各二级机构简称及代码；对外则应使用全称。</a:t>
            </a:r>
            <a:endParaRPr lang="zh-CN" altLang="en-US" sz="2200" b="1" spc="-200" dirty="0" smtClean="0">
              <a:latin typeface="+mn-ea"/>
              <a:ea typeface="+mn-ea"/>
            </a:endParaRPr>
          </a:p>
          <a:p>
            <a:pPr eaLnBrk="0" hangingPunct="0">
              <a:lnSpc>
                <a:spcPct val="150000"/>
              </a:lnSpc>
              <a:spcBef>
                <a:spcPts val="0"/>
              </a:spcBef>
              <a:buClr>
                <a:srgbClr val="0BD0D9"/>
              </a:buClr>
              <a:buSzPct val="95000"/>
            </a:pPr>
            <a:r>
              <a:rPr lang="en-US" altLang="en-US" sz="2200" b="1" dirty="0" smtClean="0">
                <a:latin typeface="+mn-ea"/>
                <a:ea typeface="+mn-ea"/>
              </a:rPr>
              <a:t>4</a:t>
            </a:r>
            <a:r>
              <a:rPr lang="zh-CN" altLang="en-US" sz="2200" b="1" dirty="0" smtClean="0">
                <a:latin typeface="+mn-ea"/>
                <a:ea typeface="+mn-ea"/>
              </a:rPr>
              <a:t>）其他</a:t>
            </a:r>
            <a:endParaRPr lang="zh-CN" altLang="en-US" sz="2200" b="1" dirty="0" smtClean="0">
              <a:latin typeface="+mn-ea"/>
              <a:ea typeface="+mn-ea"/>
            </a:endParaRPr>
          </a:p>
          <a:p>
            <a:pPr indent="457200" eaLnBrk="0" hangingPunct="0">
              <a:lnSpc>
                <a:spcPct val="150000"/>
              </a:lnSpc>
              <a:spcBef>
                <a:spcPts val="0"/>
              </a:spcBef>
              <a:buClr>
                <a:srgbClr val="0BD0D9"/>
              </a:buClr>
              <a:buSzPct val="95000"/>
            </a:pPr>
            <a:r>
              <a:rPr lang="zh-CN" altLang="en-US" sz="2200" b="1" dirty="0" smtClean="0">
                <a:latin typeface="+mn-ea"/>
                <a:ea typeface="+mn-ea"/>
              </a:rPr>
              <a:t>各类标牌及其他标识等要求及规格详见</a:t>
            </a:r>
            <a:r>
              <a:rPr lang="en-US" altLang="zh-CN" sz="2200" b="1" dirty="0" smtClean="0">
                <a:solidFill>
                  <a:srgbClr val="FF0000"/>
                </a:solidFill>
                <a:latin typeface="+mn-ea"/>
                <a:ea typeface="+mn-ea"/>
              </a:rPr>
              <a:t>《</a:t>
            </a:r>
            <a:r>
              <a:rPr lang="zh-CN" altLang="en-US" sz="2200" b="1" dirty="0" smtClean="0">
                <a:solidFill>
                  <a:srgbClr val="FF0000"/>
                </a:solidFill>
                <a:latin typeface="+mn-ea"/>
                <a:ea typeface="+mn-ea"/>
              </a:rPr>
              <a:t>关于公司标牌标志使用的统一规定</a:t>
            </a:r>
            <a:r>
              <a:rPr lang="en-US" altLang="zh-CN" sz="2200" b="1" dirty="0" smtClean="0">
                <a:solidFill>
                  <a:srgbClr val="FF0000"/>
                </a:solidFill>
                <a:latin typeface="+mn-ea"/>
                <a:ea typeface="+mn-ea"/>
              </a:rPr>
              <a:t>》</a:t>
            </a:r>
            <a:r>
              <a:rPr lang="zh-CN" altLang="en-US" sz="2200" b="1" dirty="0" smtClean="0">
                <a:solidFill>
                  <a:srgbClr val="FF0000"/>
                </a:solidFill>
                <a:latin typeface="+mn-ea"/>
                <a:ea typeface="+mn-ea"/>
              </a:rPr>
              <a:t>（交大咨询文</a:t>
            </a:r>
            <a:r>
              <a:rPr lang="en-US" altLang="zh-CN" sz="2200" b="1" dirty="0" smtClean="0">
                <a:solidFill>
                  <a:srgbClr val="FF0000"/>
                </a:solidFill>
                <a:latin typeface="+mn-ea"/>
                <a:ea typeface="+mn-ea"/>
              </a:rPr>
              <a:t>〔</a:t>
            </a:r>
            <a:r>
              <a:rPr lang="en-US" altLang="en-US" sz="2200" b="1" dirty="0" smtClean="0">
                <a:solidFill>
                  <a:srgbClr val="FF0000"/>
                </a:solidFill>
                <a:latin typeface="+mn-ea"/>
                <a:ea typeface="+mn-ea"/>
              </a:rPr>
              <a:t>2017</a:t>
            </a:r>
            <a:r>
              <a:rPr lang="en-US" altLang="zh-CN" sz="2200" b="1" dirty="0" smtClean="0">
                <a:solidFill>
                  <a:srgbClr val="FF0000"/>
                </a:solidFill>
                <a:latin typeface="+mn-ea"/>
                <a:ea typeface="+mn-ea"/>
              </a:rPr>
              <a:t>〕</a:t>
            </a:r>
            <a:r>
              <a:rPr lang="zh-CN" altLang="en-US" sz="2200" b="1" dirty="0" smtClean="0">
                <a:solidFill>
                  <a:srgbClr val="FF0000"/>
                </a:solidFill>
                <a:latin typeface="+mn-ea"/>
                <a:ea typeface="+mn-ea"/>
              </a:rPr>
              <a:t>第</a:t>
            </a:r>
            <a:r>
              <a:rPr lang="en-US" altLang="en-US" sz="2200" b="1" dirty="0" smtClean="0">
                <a:solidFill>
                  <a:srgbClr val="FF0000"/>
                </a:solidFill>
                <a:latin typeface="+mn-ea"/>
                <a:ea typeface="+mn-ea"/>
              </a:rPr>
              <a:t>32</a:t>
            </a:r>
            <a:r>
              <a:rPr lang="zh-CN" altLang="en-US" sz="2200" b="1" dirty="0" smtClean="0">
                <a:solidFill>
                  <a:srgbClr val="FF0000"/>
                </a:solidFill>
                <a:latin typeface="+mn-ea"/>
                <a:ea typeface="+mn-ea"/>
              </a:rPr>
              <a:t>号）</a:t>
            </a:r>
            <a:r>
              <a:rPr lang="zh-CN" altLang="en-US" sz="2200" b="1" dirty="0" smtClean="0">
                <a:latin typeface="+mn-ea"/>
                <a:ea typeface="+mn-ea"/>
              </a:rPr>
              <a:t>；各项目监理站公章规格依照业主要求。</a:t>
            </a:r>
            <a:endParaRPr lang="zh-CN" altLang="en-US" sz="22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95114"/>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557733"/>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3</a:t>
            </a:r>
            <a:r>
              <a:rPr lang="zh-CN" altLang="en-US" sz="2400" b="1" dirty="0" smtClean="0">
                <a:latin typeface="Times New Roman" panose="02020603050405020304" pitchFamily="18" charset="0"/>
                <a:cs typeface="Times New Roman" panose="02020603050405020304" pitchFamily="18" charset="0"/>
              </a:rPr>
              <a:t>、可追溯性</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492896"/>
            <a:ext cx="8280920" cy="3240360"/>
          </a:xfrm>
          <a:prstGeom prst="rect">
            <a:avLst/>
          </a:prstGeom>
          <a:noFill/>
          <a:ln w="9525">
            <a:noFill/>
            <a:miter lim="800000"/>
          </a:ln>
        </p:spPr>
        <p:txBody>
          <a:bodyPr vert="horz" wrap="square" lIns="91440" tIns="45720" rIns="91440" bIns="45720" numCol="1" anchor="t" anchorCtr="0" compatLnSpc="1">
            <a:normAutofit/>
          </a:bodyPr>
          <a:lstStyle/>
          <a:p>
            <a:pPr marL="446405" indent="-720090" eaLnBrk="0" hangingPunct="0">
              <a:lnSpc>
                <a:spcPct val="150000"/>
              </a:lnSpc>
              <a:spcBef>
                <a:spcPts val="530"/>
              </a:spcBef>
              <a:buClr>
                <a:srgbClr val="0BD0D9"/>
              </a:buClr>
              <a:buSzPct val="95000"/>
            </a:pPr>
            <a:r>
              <a:rPr lang="en-US" altLang="en-US" sz="2200" b="1" dirty="0" smtClean="0">
                <a:latin typeface="+mn-ea"/>
                <a:ea typeface="+mn-ea"/>
              </a:rPr>
              <a:t>1</a:t>
            </a:r>
            <a:r>
              <a:rPr lang="zh-CN" altLang="en-US" sz="2200" b="1" dirty="0" smtClean="0">
                <a:latin typeface="+mn-ea"/>
                <a:ea typeface="+mn-ea"/>
              </a:rPr>
              <a:t>）公司总部及各分公司形成的管理性、技术性、经济性文件、工作记录等均应按</a:t>
            </a:r>
            <a:r>
              <a:rPr lang="en-US" altLang="zh-CN" sz="2200" b="1" dirty="0" smtClean="0">
                <a:latin typeface="+mn-ea"/>
                <a:ea typeface="+mn-ea"/>
              </a:rPr>
              <a:t>《</a:t>
            </a:r>
            <a:r>
              <a:rPr lang="zh-CN" altLang="en-US" sz="2200" b="1" dirty="0" smtClean="0">
                <a:latin typeface="+mn-ea"/>
                <a:ea typeface="+mn-ea"/>
              </a:rPr>
              <a:t>文件控制程序</a:t>
            </a:r>
            <a:r>
              <a:rPr lang="en-US" altLang="zh-CN" sz="2200" b="1" dirty="0" smtClean="0">
                <a:latin typeface="+mn-ea"/>
                <a:ea typeface="+mn-ea"/>
              </a:rPr>
              <a:t>》</a:t>
            </a:r>
            <a:r>
              <a:rPr lang="zh-CN" altLang="en-US" sz="2200" b="1" dirty="0" smtClean="0">
                <a:latin typeface="+mn-ea"/>
                <a:ea typeface="+mn-ea"/>
              </a:rPr>
              <a:t>、</a:t>
            </a:r>
            <a:r>
              <a:rPr lang="en-US" altLang="zh-CN" sz="2200" b="1" dirty="0" smtClean="0">
                <a:latin typeface="+mn-ea"/>
                <a:ea typeface="+mn-ea"/>
              </a:rPr>
              <a:t>《</a:t>
            </a:r>
            <a:r>
              <a:rPr lang="zh-CN" altLang="en-US" sz="2200" b="1" dirty="0" smtClean="0">
                <a:latin typeface="+mn-ea"/>
                <a:ea typeface="+mn-ea"/>
              </a:rPr>
              <a:t>记录控制程序</a:t>
            </a:r>
            <a:r>
              <a:rPr lang="en-US" altLang="zh-CN" sz="2200" b="1" dirty="0" smtClean="0">
                <a:latin typeface="+mn-ea"/>
                <a:ea typeface="+mn-ea"/>
              </a:rPr>
              <a:t>》</a:t>
            </a:r>
            <a:r>
              <a:rPr lang="zh-CN" altLang="en-US" sz="2200" b="1" dirty="0" smtClean="0">
                <a:latin typeface="+mn-ea"/>
                <a:ea typeface="+mn-ea"/>
              </a:rPr>
              <a:t>建立文件清单（台账），并及时更新。各类记录严格遵循各类记录编码规则。各部门部长应每月对各类台账和附件内容的准确性、完整性和连续性进行检查，对资料的完整性负责。资料符合性纳入公司年底考核。</a:t>
            </a:r>
            <a:endParaRPr lang="zh-CN" altLang="en-US" sz="22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标识和可追溯管理程序</a:t>
            </a:r>
            <a:endParaRPr lang="en-US" altLang="zh-CN" sz="5400" dirty="0" smtClean="0">
              <a:solidFill>
                <a:srgbClr val="002060"/>
              </a:solidFill>
            </a:endParaRPr>
          </a:p>
        </p:txBody>
      </p:sp>
      <p:sp>
        <p:nvSpPr>
          <p:cNvPr id="3" name="内容占位符 2"/>
          <p:cNvSpPr>
            <a:spLocks noGrp="1"/>
          </p:cNvSpPr>
          <p:nvPr>
            <p:ph idx="1"/>
          </p:nvPr>
        </p:nvSpPr>
        <p:spPr>
          <a:xfrm>
            <a:off x="395536" y="1916832"/>
            <a:ext cx="8229600" cy="504056"/>
          </a:xfrm>
        </p:spPr>
        <p:txBody>
          <a:bodyPr>
            <a:noAutofit/>
          </a:bodyPr>
          <a:lstStyle/>
          <a:p>
            <a:pPr>
              <a:buNone/>
            </a:pPr>
            <a:r>
              <a:rPr lang="en-US" altLang="zh-CN" sz="2400" b="1" dirty="0" smtClean="0">
                <a:latin typeface="Times New Roman" panose="02020603050405020304" pitchFamily="18" charset="0"/>
                <a:cs typeface="Times New Roman" panose="02020603050405020304" pitchFamily="18" charset="0"/>
              </a:rPr>
              <a:t>3</a:t>
            </a:r>
            <a:r>
              <a:rPr lang="zh-CN" altLang="en-US" sz="2400" b="1" dirty="0" smtClean="0">
                <a:latin typeface="Times New Roman" panose="02020603050405020304" pitchFamily="18" charset="0"/>
                <a:cs typeface="Times New Roman" panose="02020603050405020304" pitchFamily="18" charset="0"/>
              </a:rPr>
              <a:t>、可追溯性</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10" name="内容占位符 2"/>
          <p:cNvSpPr txBox="1"/>
          <p:nvPr/>
        </p:nvSpPr>
        <p:spPr bwMode="auto">
          <a:xfrm>
            <a:off x="539552" y="2420888"/>
            <a:ext cx="8229600" cy="3744416"/>
          </a:xfrm>
          <a:prstGeom prst="rect">
            <a:avLst/>
          </a:prstGeom>
          <a:noFill/>
          <a:ln w="9525">
            <a:noFill/>
            <a:miter lim="800000"/>
          </a:ln>
        </p:spPr>
        <p:txBody>
          <a:bodyPr vert="horz" wrap="square" lIns="91440" tIns="45720" rIns="91440" bIns="45720" numCol="1" anchor="t" anchorCtr="0" compatLnSpc="1">
            <a:noAutofit/>
          </a:bodyPr>
          <a:lstStyle/>
          <a:p>
            <a:pPr marL="446405" indent="-720090" algn="just" eaLnBrk="0" hangingPunct="0">
              <a:lnSpc>
                <a:spcPct val="150000"/>
              </a:lnSpc>
              <a:spcBef>
                <a:spcPts val="530"/>
              </a:spcBef>
              <a:buClr>
                <a:srgbClr val="0BD0D9"/>
              </a:buClr>
              <a:buSzPct val="95000"/>
            </a:pPr>
            <a:r>
              <a:rPr lang="en-US" altLang="en-US" sz="2200" b="1" spc="-150" dirty="0" smtClean="0">
                <a:latin typeface="+mn-ea"/>
                <a:ea typeface="+mn-ea"/>
              </a:rPr>
              <a:t>2</a:t>
            </a:r>
            <a:r>
              <a:rPr lang="zh-CN" altLang="en-US" sz="2200" b="1" spc="-150" dirty="0" smtClean="0">
                <a:latin typeface="+mn-ea"/>
                <a:ea typeface="+mn-ea"/>
              </a:rPr>
              <a:t>）二级机构的监理服务过程管理应具有可追溯性</a:t>
            </a:r>
            <a:r>
              <a:rPr lang="en-US" altLang="en-US" sz="2200" b="1" spc="-150" dirty="0" smtClean="0">
                <a:latin typeface="+mn-ea"/>
                <a:ea typeface="+mn-ea"/>
              </a:rPr>
              <a:t>,</a:t>
            </a:r>
            <a:r>
              <a:rPr lang="zh-CN" altLang="en-US" sz="2200" b="1" spc="-150" dirty="0" smtClean="0">
                <a:latin typeface="+mn-ea"/>
                <a:ea typeface="+mn-ea"/>
              </a:rPr>
              <a:t>并建立台账。监理人员应及时填写并妥善保管各类签证、通知、指令、旁站记录等。所有监理人员均应坚持每日填写个人监理日记（志）。二级机构总监理工程师对管内所有资料的真实性和完整性负责，现场各自管内的包保领导，对包保现场资料的真实性、完整性负责。监理二级机构资料符合性同时纳入公司年底考核。</a:t>
            </a:r>
            <a:endParaRPr lang="zh-CN" altLang="en-US" sz="2200" b="1" spc="-150" dirty="0" smtClean="0">
              <a:latin typeface="+mn-ea"/>
              <a:ea typeface="+mn-ea"/>
            </a:endParaRPr>
          </a:p>
          <a:p>
            <a:pPr marL="446405" indent="-720090" algn="just" eaLnBrk="0" hangingPunct="0">
              <a:lnSpc>
                <a:spcPct val="150000"/>
              </a:lnSpc>
              <a:spcBef>
                <a:spcPts val="530"/>
              </a:spcBef>
              <a:buClr>
                <a:srgbClr val="0BD0D9"/>
              </a:buClr>
              <a:buSzPct val="95000"/>
            </a:pPr>
            <a:r>
              <a:rPr lang="en-US" altLang="en-US" sz="2200" b="1" spc="-210" dirty="0" smtClean="0">
                <a:latin typeface="+mn-ea"/>
                <a:ea typeface="+mn-ea"/>
              </a:rPr>
              <a:t>3</a:t>
            </a:r>
            <a:r>
              <a:rPr lang="zh-CN" altLang="en-US" sz="2200" b="1" spc="-210" dirty="0" smtClean="0">
                <a:latin typeface="+mn-ea"/>
                <a:ea typeface="+mn-ea"/>
              </a:rPr>
              <a:t>）业主有特殊要求的可追溯性事项，由项目总监按业主要求负责实施。</a:t>
            </a:r>
            <a:endParaRPr lang="zh-CN" altLang="en-US" sz="2200" b="1" spc="-210"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980728"/>
            <a:ext cx="8229600" cy="867122"/>
          </a:xfrm>
        </p:spPr>
        <p:txBody>
          <a:bodyPr/>
          <a:lstStyle/>
          <a:p>
            <a:pPr eaLnBrk="1" hangingPunct="1"/>
            <a:r>
              <a:rPr lang="zh-CN" altLang="en-US" sz="5400" dirty="0" smtClean="0">
                <a:solidFill>
                  <a:srgbClr val="002060"/>
                </a:solidFill>
              </a:rPr>
              <a:t>控制程序</a:t>
            </a:r>
            <a:endParaRPr lang="zh-CN" altLang="en-US" sz="5400" dirty="0" smtClean="0">
              <a:solidFill>
                <a:srgbClr val="002060"/>
              </a:solidFill>
            </a:endParaRPr>
          </a:p>
        </p:txBody>
      </p:sp>
      <p:sp>
        <p:nvSpPr>
          <p:cNvPr id="3" name="内容占位符 2"/>
          <p:cNvSpPr>
            <a:spLocks noGrp="1"/>
          </p:cNvSpPr>
          <p:nvPr>
            <p:ph idx="1"/>
          </p:nvPr>
        </p:nvSpPr>
        <p:spPr>
          <a:xfrm>
            <a:off x="467544" y="1844824"/>
            <a:ext cx="8229600" cy="3654077"/>
          </a:xfrm>
        </p:spPr>
        <p:txBody>
          <a:bodyPr>
            <a:noAutofit/>
          </a:bodyPr>
          <a:lstStyle/>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标识和可追溯管理程序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b="1" dirty="0" smtClean="0">
                <a:solidFill>
                  <a:srgbClr val="FF0000"/>
                </a:solidFill>
                <a:latin typeface="+mj-lt"/>
                <a:ea typeface="+mj-ea"/>
                <a:cs typeface="隶书"/>
              </a:rPr>
              <a:t>文件控制程序</a:t>
            </a:r>
            <a:endParaRPr lang="zh-CN" altLang="en-US" sz="5000" b="1" dirty="0" smtClean="0">
              <a:solidFill>
                <a:srgbClr val="FF0000"/>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记录控制程序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环境和风险控制程序</a:t>
            </a:r>
            <a:endParaRPr lang="zh-CN" altLang="en-US" sz="50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文件控制程序</a:t>
            </a:r>
            <a:endParaRPr lang="en-US" altLang="zh-CN" sz="5400" dirty="0" smtClean="0">
              <a:solidFill>
                <a:srgbClr val="002060"/>
              </a:solidFill>
            </a:endParaRPr>
          </a:p>
        </p:txBody>
      </p:sp>
      <p:sp>
        <p:nvSpPr>
          <p:cNvPr id="3" name="内容占位符 2"/>
          <p:cNvSpPr>
            <a:spLocks noGrp="1"/>
          </p:cNvSpPr>
          <p:nvPr>
            <p:ph idx="1"/>
          </p:nvPr>
        </p:nvSpPr>
        <p:spPr>
          <a:xfrm>
            <a:off x="457200" y="1996123"/>
            <a:ext cx="8229600" cy="557733"/>
          </a:xfrm>
          <a:noFill/>
          <a:ln w="9525">
            <a:noFill/>
            <a:miter lim="800000"/>
          </a:ln>
        </p:spPr>
        <p:txBody>
          <a:bodyPr vert="horz" wrap="square" lIns="91440" tIns="45720" rIns="91440" bIns="45720" numCol="1" anchor="t" anchorCtr="0" compatLnSpc="1">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、文件的编号</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492896"/>
            <a:ext cx="8229600" cy="3672408"/>
          </a:xfrm>
          <a:prstGeom prst="rect">
            <a:avLst/>
          </a:prstGeom>
          <a:noFill/>
          <a:ln w="9525">
            <a:noFill/>
            <a:miter lim="800000"/>
          </a:ln>
        </p:spPr>
        <p:txBody>
          <a:bodyPr vert="horz" wrap="square" lIns="91440" tIns="45720" rIns="91440" bIns="45720" numCol="1" anchor="t" anchorCtr="0" compatLnSpc="1">
            <a:noAutofit/>
          </a:bodyPr>
          <a:lstStyle/>
          <a:p>
            <a:pPr algn="just" eaLnBrk="0" hangingPunct="0">
              <a:lnSpc>
                <a:spcPct val="150000"/>
              </a:lnSpc>
              <a:spcBef>
                <a:spcPts val="0"/>
              </a:spcBef>
              <a:buClr>
                <a:srgbClr val="0BD0D9"/>
              </a:buClr>
              <a:buSzPct val="95000"/>
            </a:pPr>
            <a:r>
              <a:rPr lang="en-US" altLang="en-US" sz="2200" b="1" dirty="0" smtClean="0">
                <a:latin typeface="+mn-ea"/>
                <a:ea typeface="+mn-ea"/>
              </a:rPr>
              <a:t>1</a:t>
            </a:r>
            <a:r>
              <a:rPr lang="zh-CN" altLang="en-US" sz="2200" b="1" dirty="0" smtClean="0">
                <a:latin typeface="+mn-ea"/>
                <a:ea typeface="+mn-ea"/>
              </a:rPr>
              <a:t>）管理体系文件</a:t>
            </a:r>
            <a:endParaRPr lang="zh-CN" altLang="en-US" sz="2200" b="1" dirty="0" smtClean="0">
              <a:latin typeface="+mn-ea"/>
              <a:ea typeface="+mn-ea"/>
            </a:endParaRPr>
          </a:p>
          <a:p>
            <a:pPr algn="just" eaLnBrk="0" hangingPunct="0">
              <a:lnSpc>
                <a:spcPct val="150000"/>
              </a:lnSpc>
              <a:spcBef>
                <a:spcPts val="0"/>
              </a:spcBef>
              <a:buSzPct val="95000"/>
              <a:buFont typeface="Wingdings" panose="05000000000000000000" pitchFamily="2" charset="2"/>
              <a:buChar char="Ø"/>
            </a:pPr>
            <a:r>
              <a:rPr lang="zh-CN" altLang="en-US" sz="2200" b="1" dirty="0" smtClean="0">
                <a:latin typeface="+mn-ea"/>
                <a:ea typeface="+mn-ea"/>
              </a:rPr>
              <a:t>管理手册编号：</a:t>
            </a:r>
            <a:r>
              <a:rPr lang="en-US" altLang="en-US" sz="2200" b="1" dirty="0" smtClean="0">
                <a:latin typeface="+mn-ea"/>
                <a:ea typeface="+mn-ea"/>
              </a:rPr>
              <a:t>JDZX/GLSC</a:t>
            </a:r>
            <a:r>
              <a:rPr lang="en-US" altLang="zh-CN" sz="2200" b="1" dirty="0" smtClean="0">
                <a:latin typeface="+mn-ea"/>
                <a:ea typeface="+mn-ea"/>
              </a:rPr>
              <a:t>—</a:t>
            </a:r>
            <a:r>
              <a:rPr lang="en-US" altLang="en-US" sz="2200" b="1" dirty="0" smtClean="0">
                <a:latin typeface="+mn-ea"/>
                <a:ea typeface="+mn-ea"/>
              </a:rPr>
              <a:t>XXXX</a:t>
            </a:r>
            <a:endParaRPr lang="zh-CN" altLang="en-US" sz="2200" b="1" dirty="0" smtClean="0">
              <a:latin typeface="+mn-ea"/>
              <a:ea typeface="+mn-ea"/>
            </a:endParaRPr>
          </a:p>
          <a:p>
            <a:pPr algn="just" eaLnBrk="0" hangingPunct="0">
              <a:lnSpc>
                <a:spcPct val="150000"/>
              </a:lnSpc>
              <a:spcBef>
                <a:spcPts val="0"/>
              </a:spcBef>
              <a:buClr>
                <a:srgbClr val="0BD0D9"/>
              </a:buClr>
              <a:buSzPct val="95000"/>
            </a:pPr>
            <a:r>
              <a:rPr lang="zh-CN" altLang="en-US" sz="2200" b="1" dirty="0" smtClean="0">
                <a:latin typeface="+mn-ea"/>
                <a:ea typeface="+mn-ea"/>
              </a:rPr>
              <a:t>“</a:t>
            </a:r>
            <a:r>
              <a:rPr lang="en-US" altLang="en-US" sz="2200" b="1" dirty="0" smtClean="0">
                <a:latin typeface="+mn-ea"/>
                <a:ea typeface="+mn-ea"/>
              </a:rPr>
              <a:t>JDZX</a:t>
            </a:r>
            <a:r>
              <a:rPr lang="zh-CN" altLang="en-US" sz="2200" b="1" dirty="0" smtClean="0">
                <a:latin typeface="+mn-ea"/>
                <a:ea typeface="+mn-ea"/>
              </a:rPr>
              <a:t>”表示兰州交大工程咨询有限责任公司，“</a:t>
            </a:r>
            <a:r>
              <a:rPr lang="en-US" altLang="en-US" sz="2200" b="1" dirty="0" smtClean="0">
                <a:latin typeface="+mn-ea"/>
                <a:ea typeface="+mn-ea"/>
              </a:rPr>
              <a:t>GLSC</a:t>
            </a:r>
            <a:r>
              <a:rPr lang="zh-CN" altLang="en-US" sz="2200" b="1" dirty="0" smtClean="0">
                <a:latin typeface="+mn-ea"/>
                <a:ea typeface="+mn-ea"/>
              </a:rPr>
              <a:t>”表示管理手册，“</a:t>
            </a:r>
            <a:r>
              <a:rPr lang="en-US" altLang="en-US" sz="2200" b="1" dirty="0" smtClean="0">
                <a:latin typeface="+mn-ea"/>
                <a:ea typeface="+mn-ea"/>
              </a:rPr>
              <a:t>XXXX</a:t>
            </a:r>
            <a:r>
              <a:rPr lang="zh-CN" altLang="en-US" sz="2200" b="1" dirty="0" smtClean="0">
                <a:latin typeface="+mn-ea"/>
                <a:ea typeface="+mn-ea"/>
              </a:rPr>
              <a:t>”为年号。</a:t>
            </a:r>
            <a:endParaRPr lang="zh-CN" altLang="en-US" sz="2200" b="1" dirty="0" smtClean="0">
              <a:latin typeface="+mn-ea"/>
              <a:ea typeface="+mn-ea"/>
            </a:endParaRPr>
          </a:p>
          <a:p>
            <a:pPr algn="just" eaLnBrk="0" hangingPunct="0">
              <a:lnSpc>
                <a:spcPct val="150000"/>
              </a:lnSpc>
              <a:spcBef>
                <a:spcPts val="0"/>
              </a:spcBef>
              <a:buSzPct val="95000"/>
              <a:buFont typeface="Wingdings" panose="05000000000000000000" pitchFamily="2" charset="2"/>
              <a:buChar char="Ø"/>
            </a:pPr>
            <a:r>
              <a:rPr lang="zh-CN" altLang="en-US" sz="2200" b="1" dirty="0" smtClean="0">
                <a:latin typeface="+mn-ea"/>
                <a:ea typeface="+mn-ea"/>
              </a:rPr>
              <a:t>程序文件编号：</a:t>
            </a:r>
            <a:r>
              <a:rPr lang="en-US" altLang="en-US" sz="2200" b="1" dirty="0" smtClean="0">
                <a:latin typeface="+mn-ea"/>
                <a:ea typeface="+mn-ea"/>
              </a:rPr>
              <a:t>JDZX/CX[YYYY]</a:t>
            </a:r>
            <a:r>
              <a:rPr lang="en-US" altLang="zh-CN" sz="2200" b="1" dirty="0" smtClean="0">
                <a:latin typeface="+mn-ea"/>
                <a:ea typeface="+mn-ea"/>
              </a:rPr>
              <a:t>—</a:t>
            </a:r>
            <a:r>
              <a:rPr lang="en-US" altLang="en-US" sz="2200" b="1" dirty="0" smtClean="0">
                <a:latin typeface="+mn-ea"/>
                <a:ea typeface="+mn-ea"/>
              </a:rPr>
              <a:t>XX</a:t>
            </a:r>
            <a:endParaRPr lang="zh-CN" altLang="en-US" sz="2200" b="1" dirty="0" smtClean="0">
              <a:latin typeface="+mn-ea"/>
              <a:ea typeface="+mn-ea"/>
            </a:endParaRPr>
          </a:p>
          <a:p>
            <a:pPr algn="just" eaLnBrk="0" hangingPunct="0">
              <a:lnSpc>
                <a:spcPct val="150000"/>
              </a:lnSpc>
              <a:spcBef>
                <a:spcPts val="0"/>
              </a:spcBef>
              <a:buClr>
                <a:srgbClr val="0BD0D9"/>
              </a:buClr>
              <a:buSzPct val="95000"/>
            </a:pPr>
            <a:r>
              <a:rPr lang="zh-CN" altLang="en-US" sz="2200" b="1" dirty="0" smtClean="0">
                <a:latin typeface="+mn-ea"/>
                <a:ea typeface="+mn-ea"/>
              </a:rPr>
              <a:t>“</a:t>
            </a:r>
            <a:r>
              <a:rPr lang="en-US" altLang="en-US" sz="2200" b="1" dirty="0" smtClean="0">
                <a:latin typeface="+mn-ea"/>
                <a:ea typeface="+mn-ea"/>
              </a:rPr>
              <a:t>JDZX</a:t>
            </a:r>
            <a:r>
              <a:rPr lang="zh-CN" altLang="en-US" sz="2200" b="1" dirty="0" smtClean="0">
                <a:latin typeface="+mn-ea"/>
                <a:ea typeface="+mn-ea"/>
              </a:rPr>
              <a:t>”表示兰州交大工程咨询有限责任公司，“</a:t>
            </a:r>
            <a:r>
              <a:rPr lang="en-US" altLang="en-US" sz="2200" b="1" dirty="0" smtClean="0">
                <a:latin typeface="+mn-ea"/>
                <a:ea typeface="+mn-ea"/>
              </a:rPr>
              <a:t>CX</a:t>
            </a:r>
            <a:r>
              <a:rPr lang="zh-CN" altLang="en-US" sz="2200" b="1" dirty="0" smtClean="0">
                <a:latin typeface="+mn-ea"/>
                <a:ea typeface="+mn-ea"/>
              </a:rPr>
              <a:t>”表示管理体系程序文件， “</a:t>
            </a:r>
            <a:r>
              <a:rPr lang="en-US" altLang="en-US" sz="2200" b="1" dirty="0" smtClean="0">
                <a:latin typeface="+mn-ea"/>
                <a:ea typeface="+mn-ea"/>
              </a:rPr>
              <a:t>YYYY</a:t>
            </a:r>
            <a:r>
              <a:rPr lang="zh-CN" altLang="en-US" sz="2200" b="1" dirty="0" smtClean="0">
                <a:latin typeface="+mn-ea"/>
                <a:ea typeface="+mn-ea"/>
              </a:rPr>
              <a:t>”为年号</a:t>
            </a:r>
            <a:r>
              <a:rPr lang="en-US" altLang="en-US" sz="2200" b="1" dirty="0" smtClean="0">
                <a:latin typeface="+mn-ea"/>
                <a:ea typeface="+mn-ea"/>
              </a:rPr>
              <a:t>,</a:t>
            </a:r>
            <a:r>
              <a:rPr lang="zh-CN" altLang="en-US" sz="2200" b="1" dirty="0" smtClean="0">
                <a:latin typeface="+mn-ea"/>
                <a:ea typeface="+mn-ea"/>
              </a:rPr>
              <a:t>“</a:t>
            </a:r>
            <a:r>
              <a:rPr lang="en-US" altLang="en-US" sz="2200" b="1" dirty="0" smtClean="0">
                <a:latin typeface="+mn-ea"/>
                <a:ea typeface="+mn-ea"/>
              </a:rPr>
              <a:t>XX</a:t>
            </a:r>
            <a:r>
              <a:rPr lang="zh-CN" altLang="en-US" sz="2200" b="1" dirty="0" smtClean="0">
                <a:latin typeface="+mn-ea"/>
                <a:ea typeface="+mn-ea"/>
              </a:rPr>
              <a:t>”为文件流水号。</a:t>
            </a:r>
            <a:endParaRPr lang="zh-CN" altLang="en-US" sz="22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723106"/>
          </a:xfrm>
        </p:spPr>
        <p:txBody>
          <a:bodyPr/>
          <a:lstStyle/>
          <a:p>
            <a:r>
              <a:rPr lang="zh-CN" altLang="en-US" sz="5400" dirty="0" smtClean="0">
                <a:solidFill>
                  <a:srgbClr val="002060"/>
                </a:solidFill>
              </a:rPr>
              <a:t>文件控制程序</a:t>
            </a:r>
            <a:endParaRPr lang="en-US" altLang="zh-CN" sz="5400" dirty="0" smtClean="0">
              <a:solidFill>
                <a:srgbClr val="002060"/>
              </a:solidFill>
            </a:endParaRPr>
          </a:p>
        </p:txBody>
      </p:sp>
      <p:sp>
        <p:nvSpPr>
          <p:cNvPr id="3" name="内容占位符 2"/>
          <p:cNvSpPr>
            <a:spLocks noGrp="1"/>
          </p:cNvSpPr>
          <p:nvPr>
            <p:ph idx="1"/>
          </p:nvPr>
        </p:nvSpPr>
        <p:spPr>
          <a:xfrm>
            <a:off x="467544" y="1700808"/>
            <a:ext cx="8229600" cy="557733"/>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、文件的编号</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204864"/>
            <a:ext cx="8229600" cy="3744416"/>
          </a:xfrm>
          <a:prstGeom prst="rect">
            <a:avLst/>
          </a:prstGeom>
          <a:noFill/>
          <a:ln w="9525">
            <a:noFill/>
            <a:miter lim="800000"/>
          </a:ln>
        </p:spPr>
        <p:txBody>
          <a:bodyPr vert="horz" wrap="square" lIns="91440" tIns="45720" rIns="91440" bIns="45720" numCol="1" anchor="t" anchorCtr="0" compatLnSpc="1">
            <a:noAutofit/>
          </a:bodyPr>
          <a:lstStyle/>
          <a:p>
            <a:pPr eaLnBrk="0" hangingPunct="0">
              <a:lnSpc>
                <a:spcPct val="150000"/>
              </a:lnSpc>
              <a:spcBef>
                <a:spcPts val="0"/>
              </a:spcBef>
              <a:buClr>
                <a:srgbClr val="0BD0D9"/>
              </a:buClr>
              <a:buSzPct val="95000"/>
            </a:pPr>
            <a:r>
              <a:rPr lang="en-US" altLang="en-US" sz="2200" b="1" dirty="0" smtClean="0">
                <a:latin typeface="+mn-ea"/>
                <a:ea typeface="+mn-ea"/>
              </a:rPr>
              <a:t>1</a:t>
            </a:r>
            <a:r>
              <a:rPr lang="zh-CN" altLang="en-US" sz="2200" b="1" dirty="0" smtClean="0">
                <a:latin typeface="+mn-ea"/>
                <a:ea typeface="+mn-ea"/>
              </a:rPr>
              <a:t>）管理体系文件</a:t>
            </a:r>
            <a:endParaRPr lang="zh-CN" altLang="en-US" sz="2200" b="1" dirty="0" smtClean="0">
              <a:latin typeface="+mn-ea"/>
              <a:ea typeface="+mn-ea"/>
            </a:endParaRPr>
          </a:p>
          <a:p>
            <a:pPr eaLnBrk="0" hangingPunct="0">
              <a:lnSpc>
                <a:spcPct val="150000"/>
              </a:lnSpc>
              <a:spcBef>
                <a:spcPts val="0"/>
              </a:spcBef>
              <a:buSzPct val="95000"/>
              <a:buFont typeface="Wingdings" panose="05000000000000000000" pitchFamily="2" charset="2"/>
              <a:buChar char="Ø"/>
            </a:pPr>
            <a:r>
              <a:rPr lang="zh-CN" altLang="en-US" sz="2200" b="1" dirty="0" smtClean="0">
                <a:latin typeface="+mn-ea"/>
                <a:ea typeface="+mn-ea"/>
              </a:rPr>
              <a:t>工作文件编号：</a:t>
            </a:r>
            <a:r>
              <a:rPr lang="en-US" altLang="en-US" sz="2200" b="1" dirty="0" smtClean="0">
                <a:latin typeface="+mn-ea"/>
                <a:ea typeface="+mn-ea"/>
              </a:rPr>
              <a:t>B</a:t>
            </a:r>
            <a:r>
              <a:rPr lang="en-US" altLang="en-US" sz="2200" b="1" dirty="0" smtClean="0">
                <a:latin typeface="+mn-ea"/>
                <a:ea typeface="+mn-ea"/>
                <a:sym typeface="+mn-ea"/>
              </a:rPr>
              <a:t>W</a:t>
            </a:r>
            <a:r>
              <a:rPr lang="en-US" altLang="en-US" sz="2200" b="1" dirty="0" smtClean="0">
                <a:latin typeface="+mn-ea"/>
                <a:ea typeface="+mn-ea"/>
              </a:rPr>
              <a:t>[YYYY]-XXX</a:t>
            </a:r>
            <a:r>
              <a:rPr lang="zh-CN" altLang="en-US" sz="2200" b="1" dirty="0" smtClean="0">
                <a:latin typeface="+mn-ea"/>
                <a:ea typeface="+mn-ea"/>
              </a:rPr>
              <a:t>号</a:t>
            </a:r>
            <a:endParaRPr lang="zh-CN" altLang="en-US" sz="2200" b="1" dirty="0" smtClean="0">
              <a:latin typeface="+mn-ea"/>
              <a:ea typeface="+mn-ea"/>
            </a:endParaRPr>
          </a:p>
          <a:p>
            <a:pPr eaLnBrk="0" hangingPunct="0">
              <a:lnSpc>
                <a:spcPct val="150000"/>
              </a:lnSpc>
              <a:spcBef>
                <a:spcPts val="0"/>
              </a:spcBef>
              <a:buClr>
                <a:srgbClr val="0BD0D9"/>
              </a:buClr>
              <a:buSzPct val="95000"/>
            </a:pPr>
            <a:r>
              <a:rPr lang="zh-CN" altLang="en-US" sz="2200" b="1" dirty="0" smtClean="0">
                <a:latin typeface="+mn-ea"/>
                <a:ea typeface="+mn-ea"/>
              </a:rPr>
              <a:t>“</a:t>
            </a:r>
            <a:r>
              <a:rPr lang="en-US" altLang="en-US" sz="2200" b="1" dirty="0" smtClean="0">
                <a:latin typeface="+mn-ea"/>
                <a:ea typeface="+mn-ea"/>
              </a:rPr>
              <a:t>B</a:t>
            </a:r>
            <a:r>
              <a:rPr lang="zh-CN" altLang="en-US" sz="2200" b="1" dirty="0" smtClean="0">
                <a:latin typeface="+mn-ea"/>
                <a:ea typeface="+mn-ea"/>
              </a:rPr>
              <a:t>”为编制部门简称；</a:t>
            </a:r>
            <a:r>
              <a:rPr lang="zh-CN" altLang="en-US" sz="2200" b="1" dirty="0" smtClean="0">
                <a:latin typeface="+mn-ea"/>
                <a:ea typeface="+mn-ea"/>
                <a:sym typeface="+mn-ea"/>
              </a:rPr>
              <a:t>“</a:t>
            </a:r>
            <a:r>
              <a:rPr lang="en-US" altLang="en-US" sz="2200" b="1" dirty="0" smtClean="0">
                <a:latin typeface="+mn-ea"/>
                <a:ea typeface="+mn-ea"/>
                <a:sym typeface="+mn-ea"/>
              </a:rPr>
              <a:t>W</a:t>
            </a:r>
            <a:r>
              <a:rPr lang="zh-CN" altLang="en-US" sz="2200" b="1" dirty="0" smtClean="0">
                <a:latin typeface="+mn-ea"/>
                <a:ea typeface="+mn-ea"/>
                <a:sym typeface="+mn-ea"/>
              </a:rPr>
              <a:t>”为</a:t>
            </a:r>
            <a:r>
              <a:rPr lang="zh-CN" altLang="en-US" sz="2200" b="1" dirty="0" smtClean="0">
                <a:latin typeface="+mn-ea"/>
                <a:ea typeface="+mn-ea"/>
              </a:rPr>
              <a:t>文件简称。</a:t>
            </a:r>
            <a:endParaRPr lang="zh-CN" altLang="en-US" sz="2200" b="1" dirty="0" smtClean="0">
              <a:latin typeface="+mn-ea"/>
              <a:ea typeface="+mn-ea"/>
            </a:endParaRPr>
          </a:p>
          <a:p>
            <a:pPr eaLnBrk="0" hangingPunct="0">
              <a:lnSpc>
                <a:spcPct val="150000"/>
              </a:lnSpc>
              <a:spcBef>
                <a:spcPts val="0"/>
              </a:spcBef>
              <a:buClr>
                <a:srgbClr val="0BD0D9"/>
              </a:buClr>
              <a:buSzPct val="95000"/>
            </a:pPr>
            <a:r>
              <a:rPr lang="zh-CN" altLang="en-US" sz="2200" b="1" dirty="0" smtClean="0">
                <a:latin typeface="+mn-ea"/>
                <a:ea typeface="+mn-ea"/>
              </a:rPr>
              <a:t>① 综合办公室简称“综”。</a:t>
            </a:r>
            <a:r>
              <a:rPr lang="en-US" altLang="en-US" sz="2200" b="1" dirty="0" smtClean="0">
                <a:latin typeface="+mn-ea"/>
                <a:ea typeface="+mn-ea"/>
              </a:rPr>
              <a:t>       </a:t>
            </a:r>
            <a:r>
              <a:rPr lang="zh-CN" altLang="en-US" sz="2200" b="1" dirty="0" smtClean="0">
                <a:latin typeface="+mn-ea"/>
                <a:ea typeface="+mn-ea"/>
              </a:rPr>
              <a:t>② 财务部简称“财”。</a:t>
            </a:r>
            <a:endParaRPr lang="zh-CN" altLang="en-US" sz="2200" b="1" dirty="0" smtClean="0">
              <a:latin typeface="+mn-ea"/>
              <a:ea typeface="+mn-ea"/>
            </a:endParaRPr>
          </a:p>
          <a:p>
            <a:pPr eaLnBrk="0" hangingPunct="0">
              <a:lnSpc>
                <a:spcPct val="150000"/>
              </a:lnSpc>
              <a:spcBef>
                <a:spcPts val="0"/>
              </a:spcBef>
              <a:buClr>
                <a:srgbClr val="0BD0D9"/>
              </a:buClr>
              <a:buSzPct val="95000"/>
            </a:pPr>
            <a:r>
              <a:rPr lang="zh-CN" altLang="en-US" sz="2200" b="1" dirty="0" smtClean="0">
                <a:latin typeface="+mn-ea"/>
                <a:ea typeface="+mn-ea"/>
              </a:rPr>
              <a:t>③ 技术咨询部简称“技”。</a:t>
            </a:r>
            <a:r>
              <a:rPr lang="en-US" altLang="en-US" sz="2200" b="1" dirty="0" smtClean="0">
                <a:latin typeface="+mn-ea"/>
                <a:ea typeface="+mn-ea"/>
              </a:rPr>
              <a:t>       </a:t>
            </a:r>
            <a:r>
              <a:rPr lang="zh-CN" altLang="en-US" sz="2200" b="1" dirty="0" smtClean="0">
                <a:latin typeface="+mn-ea"/>
                <a:ea typeface="+mn-ea"/>
              </a:rPr>
              <a:t>④ 经营合同部简称“经”。</a:t>
            </a:r>
            <a:endParaRPr lang="zh-CN" altLang="en-US" sz="2200" b="1" dirty="0" smtClean="0">
              <a:latin typeface="+mn-ea"/>
              <a:ea typeface="+mn-ea"/>
            </a:endParaRPr>
          </a:p>
          <a:p>
            <a:pPr eaLnBrk="0" hangingPunct="0">
              <a:lnSpc>
                <a:spcPct val="150000"/>
              </a:lnSpc>
              <a:spcBef>
                <a:spcPts val="0"/>
              </a:spcBef>
              <a:buClr>
                <a:srgbClr val="0BD0D9"/>
              </a:buClr>
              <a:buSzPct val="95000"/>
            </a:pPr>
            <a:r>
              <a:rPr lang="zh-CN" altLang="en-US" sz="2200" b="1" dirty="0" smtClean="0">
                <a:latin typeface="+mn-ea"/>
                <a:ea typeface="+mn-ea"/>
              </a:rPr>
              <a:t>⑤ 监理督导部简称“督”。</a:t>
            </a:r>
            <a:r>
              <a:rPr lang="en-US" altLang="en-US" sz="2200" b="1" dirty="0" smtClean="0">
                <a:latin typeface="+mn-ea"/>
                <a:ea typeface="+mn-ea"/>
              </a:rPr>
              <a:t>       </a:t>
            </a:r>
            <a:r>
              <a:rPr lang="zh-CN" altLang="en-US" sz="2200" b="1" dirty="0" smtClean="0">
                <a:latin typeface="+mn-ea"/>
                <a:ea typeface="+mn-ea"/>
              </a:rPr>
              <a:t>⑥ 企划部简称“企”。</a:t>
            </a:r>
            <a:endParaRPr lang="zh-CN" altLang="en-US" sz="2200" b="1" dirty="0" smtClean="0">
              <a:latin typeface="+mn-ea"/>
              <a:ea typeface="+mn-ea"/>
            </a:endParaRPr>
          </a:p>
          <a:p>
            <a:pPr eaLnBrk="0" hangingPunct="0">
              <a:lnSpc>
                <a:spcPct val="150000"/>
              </a:lnSpc>
              <a:spcBef>
                <a:spcPts val="0"/>
              </a:spcBef>
              <a:buClr>
                <a:srgbClr val="0BD0D9"/>
              </a:buClr>
              <a:buSzPct val="95000"/>
            </a:pPr>
            <a:r>
              <a:rPr lang="zh-CN" altLang="en-US" sz="2200" b="1" dirty="0" smtClean="0">
                <a:latin typeface="+mn-ea"/>
                <a:ea typeface="+mn-ea"/>
              </a:rPr>
              <a:t>⑦ 资讯管理部简称“资”。    </a:t>
            </a:r>
            <a:r>
              <a:rPr lang="zh-CN" altLang="en-US" sz="2000" b="1" spc="-300" dirty="0" smtClean="0">
                <a:latin typeface="+mn-ea"/>
                <a:ea typeface="+mn-ea"/>
              </a:rPr>
              <a:t>⑧ 各二级机构采用“二级机构编码”。</a:t>
            </a:r>
            <a:endParaRPr lang="zh-CN" altLang="en-US" sz="2000" b="1" spc="-300"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0">
                                            <p:txEl>
                                              <p:pRg st="5" end="5"/>
                                            </p:txEl>
                                          </p:spTgt>
                                        </p:tgtEl>
                                        <p:attrNameLst>
                                          <p:attrName>style.visibility</p:attrName>
                                        </p:attrNameLst>
                                      </p:cBhvr>
                                      <p:to>
                                        <p:strVal val="visible"/>
                                      </p:to>
                                    </p:set>
                                    <p:animEffect transition="in" filter="blinds(horizontal)">
                                      <p:cBhvr>
                                        <p:cTn id="33" dur="500"/>
                                        <p:tgtEl>
                                          <p:spTgt spid="10">
                                            <p:txEl>
                                              <p:pRg st="5" end="5"/>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10">
                                            <p:txEl>
                                              <p:pRg st="6" end="6"/>
                                            </p:txEl>
                                          </p:spTgt>
                                        </p:tgtEl>
                                        <p:attrNameLst>
                                          <p:attrName>style.visibility</p:attrName>
                                        </p:attrNameLst>
                                      </p:cBhvr>
                                      <p:to>
                                        <p:strVal val="visible"/>
                                      </p:to>
                                    </p:set>
                                    <p:animEffect transition="in" filter="blinds(horizontal)">
                                      <p:cBhvr>
                                        <p:cTn id="36"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723106"/>
          </a:xfrm>
        </p:spPr>
        <p:txBody>
          <a:bodyPr/>
          <a:lstStyle/>
          <a:p>
            <a:r>
              <a:rPr lang="zh-CN" altLang="en-US" sz="5400" dirty="0" smtClean="0">
                <a:solidFill>
                  <a:srgbClr val="002060"/>
                </a:solidFill>
              </a:rPr>
              <a:t>文件控制程序</a:t>
            </a:r>
            <a:endParaRPr lang="en-US" altLang="zh-CN" sz="5400" dirty="0" smtClean="0">
              <a:solidFill>
                <a:srgbClr val="002060"/>
              </a:solidFill>
            </a:endParaRPr>
          </a:p>
        </p:txBody>
      </p:sp>
      <p:sp>
        <p:nvSpPr>
          <p:cNvPr id="3" name="内容占位符 2"/>
          <p:cNvSpPr>
            <a:spLocks noGrp="1"/>
          </p:cNvSpPr>
          <p:nvPr>
            <p:ph idx="1"/>
          </p:nvPr>
        </p:nvSpPr>
        <p:spPr>
          <a:xfrm>
            <a:off x="467544" y="1916832"/>
            <a:ext cx="8229600" cy="557733"/>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、文件的编号</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492896"/>
            <a:ext cx="8229600" cy="3024336"/>
          </a:xfrm>
          <a:prstGeom prst="rect">
            <a:avLst/>
          </a:prstGeom>
          <a:noFill/>
          <a:ln w="9525">
            <a:noFill/>
            <a:miter lim="800000"/>
          </a:ln>
        </p:spPr>
        <p:txBody>
          <a:bodyPr vert="horz" wrap="square" lIns="91440" tIns="45720" rIns="91440" bIns="45720" numCol="1" anchor="t" anchorCtr="0" compatLnSpc="1">
            <a:normAutofit lnSpcReduction="10000"/>
          </a:bodyPr>
          <a:lstStyle/>
          <a:p>
            <a:pPr marL="273050" indent="-273050" eaLnBrk="0" hangingPunct="0">
              <a:lnSpc>
                <a:spcPct val="130000"/>
              </a:lnSpc>
              <a:spcBef>
                <a:spcPct val="20000"/>
              </a:spcBef>
              <a:buClr>
                <a:srgbClr val="0BD0D9"/>
              </a:buClr>
              <a:buSzPct val="95000"/>
            </a:pPr>
            <a:r>
              <a:rPr lang="en-US" altLang="zh-CN" sz="2200" b="1" dirty="0" smtClean="0">
                <a:latin typeface="+mn-ea"/>
                <a:ea typeface="+mn-ea"/>
              </a:rPr>
              <a:t>2</a:t>
            </a:r>
            <a:r>
              <a:rPr lang="zh-CN" altLang="en-US" sz="2200" b="1" dirty="0" smtClean="0">
                <a:latin typeface="+mn-ea"/>
                <a:ea typeface="+mn-ea"/>
              </a:rPr>
              <a:t>）内部管理文件编号</a:t>
            </a:r>
            <a:endParaRPr lang="zh-CN" altLang="en-US" sz="2200" b="1" dirty="0" smtClean="0">
              <a:latin typeface="+mn-ea"/>
              <a:ea typeface="+mn-ea"/>
            </a:endParaRPr>
          </a:p>
          <a:p>
            <a:pPr marL="273050" indent="-273050" eaLnBrk="0" hangingPunct="0">
              <a:lnSpc>
                <a:spcPct val="130000"/>
              </a:lnSpc>
              <a:spcBef>
                <a:spcPct val="20000"/>
              </a:spcBef>
              <a:buClr>
                <a:srgbClr val="0BD0D9"/>
              </a:buClr>
              <a:buSzPct val="95000"/>
            </a:pPr>
            <a:r>
              <a:rPr lang="zh-CN" altLang="en-US" sz="2200" b="1" dirty="0" smtClean="0">
                <a:latin typeface="+mn-ea"/>
                <a:ea typeface="+mn-ea"/>
              </a:rPr>
              <a:t>采用</a:t>
            </a:r>
            <a:r>
              <a:rPr lang="en-US" altLang="en-US" sz="2200" b="1" dirty="0" smtClean="0">
                <a:latin typeface="+mn-ea"/>
                <a:ea typeface="+mn-ea"/>
              </a:rPr>
              <a:t>:G1-XX;G2-XX</a:t>
            </a:r>
            <a:r>
              <a:rPr lang="zh-CN" altLang="en-US" sz="2200" b="1" dirty="0" smtClean="0">
                <a:latin typeface="+mn-ea"/>
                <a:ea typeface="+mn-ea"/>
              </a:rPr>
              <a:t>。</a:t>
            </a:r>
            <a:endParaRPr lang="en-US" altLang="zh-CN" sz="2200" b="1" dirty="0" smtClean="0">
              <a:latin typeface="+mn-ea"/>
              <a:ea typeface="+mn-ea"/>
            </a:endParaRPr>
          </a:p>
          <a:p>
            <a:pPr marL="273050" indent="-273050" eaLnBrk="0" hangingPunct="0">
              <a:lnSpc>
                <a:spcPct val="130000"/>
              </a:lnSpc>
              <a:spcBef>
                <a:spcPct val="20000"/>
              </a:spcBef>
              <a:buClr>
                <a:srgbClr val="0BD0D9"/>
              </a:buClr>
              <a:buSzPct val="95000"/>
            </a:pPr>
            <a:r>
              <a:rPr lang="en-US" altLang="zh-CN" sz="2200" b="1" dirty="0" smtClean="0">
                <a:latin typeface="+mn-ea"/>
                <a:ea typeface="+mn-ea"/>
              </a:rPr>
              <a:t>3</a:t>
            </a:r>
            <a:r>
              <a:rPr lang="zh-CN" altLang="en-US" sz="2200" b="1" dirty="0" smtClean="0">
                <a:latin typeface="+mn-ea"/>
                <a:ea typeface="+mn-ea"/>
              </a:rPr>
              <a:t>）公司发文（令）编号</a:t>
            </a:r>
            <a:endParaRPr lang="zh-CN" altLang="en-US" sz="2200" b="1" dirty="0" smtClean="0">
              <a:latin typeface="+mn-ea"/>
              <a:ea typeface="+mn-ea"/>
            </a:endParaRPr>
          </a:p>
          <a:p>
            <a:pPr marL="273050" indent="-273050" eaLnBrk="0" hangingPunct="0">
              <a:lnSpc>
                <a:spcPct val="130000"/>
              </a:lnSpc>
              <a:spcBef>
                <a:spcPct val="20000"/>
              </a:spcBef>
              <a:buClr>
                <a:srgbClr val="0BD0D9"/>
              </a:buClr>
              <a:buSzPct val="95000"/>
            </a:pPr>
            <a:r>
              <a:rPr lang="zh-CN" altLang="en-US" sz="2200" b="1" dirty="0" smtClean="0">
                <a:latin typeface="+mn-ea"/>
                <a:ea typeface="+mn-ea"/>
              </a:rPr>
              <a:t>采用“交大咨询文</a:t>
            </a:r>
            <a:r>
              <a:rPr lang="en-US" altLang="en-US" sz="2200" b="1" dirty="0" smtClean="0">
                <a:latin typeface="+mn-ea"/>
                <a:ea typeface="+mn-ea"/>
              </a:rPr>
              <a:t>+[</a:t>
            </a:r>
            <a:r>
              <a:rPr lang="zh-CN" altLang="en-US" sz="2200" b="1" dirty="0" smtClean="0">
                <a:latin typeface="+mn-ea"/>
                <a:ea typeface="+mn-ea"/>
              </a:rPr>
              <a:t>发文年号</a:t>
            </a:r>
            <a:r>
              <a:rPr lang="en-US" altLang="en-US" sz="2200" b="1" dirty="0" smtClean="0">
                <a:latin typeface="+mn-ea"/>
                <a:ea typeface="+mn-ea"/>
              </a:rPr>
              <a:t>]+</a:t>
            </a:r>
            <a:r>
              <a:rPr lang="zh-CN" altLang="en-US" sz="2200" b="1" dirty="0" smtClean="0">
                <a:latin typeface="+mn-ea"/>
                <a:ea typeface="+mn-ea"/>
              </a:rPr>
              <a:t>发文序号”。</a:t>
            </a:r>
            <a:endParaRPr lang="en-US" altLang="zh-CN" sz="2200" b="1" dirty="0" smtClean="0">
              <a:latin typeface="+mn-ea"/>
              <a:ea typeface="+mn-ea"/>
            </a:endParaRPr>
          </a:p>
          <a:p>
            <a:pPr marL="273050" indent="-273050" eaLnBrk="0" hangingPunct="0">
              <a:lnSpc>
                <a:spcPct val="130000"/>
              </a:lnSpc>
              <a:spcBef>
                <a:spcPct val="20000"/>
              </a:spcBef>
              <a:buClr>
                <a:srgbClr val="0BD0D9"/>
              </a:buClr>
              <a:buSzPct val="95000"/>
            </a:pPr>
            <a:r>
              <a:rPr lang="en-US" altLang="zh-CN" sz="2200" b="1" dirty="0" smtClean="0">
                <a:latin typeface="+mn-ea"/>
                <a:ea typeface="+mn-ea"/>
              </a:rPr>
              <a:t>4</a:t>
            </a:r>
            <a:r>
              <a:rPr lang="zh-CN" altLang="en-US" sz="2200" b="1" dirty="0" smtClean="0">
                <a:latin typeface="+mn-ea"/>
                <a:ea typeface="+mn-ea"/>
              </a:rPr>
              <a:t>）外部文件编号</a:t>
            </a:r>
            <a:endParaRPr lang="zh-CN" altLang="en-US" sz="2200" b="1" dirty="0" smtClean="0">
              <a:latin typeface="+mn-ea"/>
              <a:ea typeface="+mn-ea"/>
            </a:endParaRPr>
          </a:p>
          <a:p>
            <a:pPr marL="273050" indent="-273050" eaLnBrk="0" hangingPunct="0">
              <a:lnSpc>
                <a:spcPct val="130000"/>
              </a:lnSpc>
              <a:spcBef>
                <a:spcPct val="20000"/>
              </a:spcBef>
              <a:buClr>
                <a:srgbClr val="0BD0D9"/>
              </a:buClr>
              <a:buSzPct val="95000"/>
            </a:pPr>
            <a:r>
              <a:rPr lang="en-US" altLang="en-US" sz="2200" b="1" dirty="0" smtClean="0">
                <a:latin typeface="+mn-ea"/>
                <a:ea typeface="+mn-ea"/>
              </a:rPr>
              <a:t>[</a:t>
            </a:r>
            <a:r>
              <a:rPr lang="zh-CN" altLang="en-US" sz="2200" b="1" dirty="0" smtClean="0">
                <a:latin typeface="+mn-ea"/>
                <a:ea typeface="+mn-ea"/>
              </a:rPr>
              <a:t>收文年号</a:t>
            </a:r>
            <a:r>
              <a:rPr lang="en-US" altLang="en-US" sz="2200" b="1" dirty="0" smtClean="0">
                <a:latin typeface="+mn-ea"/>
                <a:ea typeface="+mn-ea"/>
              </a:rPr>
              <a:t>]+</a:t>
            </a:r>
            <a:r>
              <a:rPr lang="zh-CN" altLang="en-US" sz="2200" b="1" dirty="0" smtClean="0">
                <a:latin typeface="+mn-ea"/>
                <a:ea typeface="+mn-ea"/>
              </a:rPr>
              <a:t>收文序号。</a:t>
            </a:r>
            <a:endParaRPr lang="zh-CN" altLang="en-US" sz="2200" b="1" dirty="0" smtClean="0">
              <a:latin typeface="+mn-ea"/>
              <a:ea typeface="+mn-ea"/>
            </a:endParaRPr>
          </a:p>
          <a:p>
            <a:endParaRPr lang="en-US" altLang="zh-CN" sz="2400" dirty="0" smtClean="0"/>
          </a:p>
          <a:p>
            <a:endParaRPr lang="zh-CN" altLang="en-US" sz="2400" dirty="0" smtClean="0"/>
          </a:p>
          <a:p>
            <a:endParaRPr lang="en-US" altLang="zh-CN" sz="2400" dirty="0" smtClean="0"/>
          </a:p>
          <a:p>
            <a:endParaRPr lang="en-US" altLang="zh-CN" sz="2400" dirty="0" smtClean="0"/>
          </a:p>
          <a:p>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blinds(horizontal)">
                                      <p:cBhvr>
                                        <p:cTn id="30" dur="500"/>
                                        <p:tgtEl>
                                          <p:spTgt spid="10">
                                            <p:txEl>
                                              <p:pRg st="4" end="4"/>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0">
                                            <p:txEl>
                                              <p:pRg st="5" end="5"/>
                                            </p:txEl>
                                          </p:spTgt>
                                        </p:tgtEl>
                                        <p:attrNameLst>
                                          <p:attrName>style.visibility</p:attrName>
                                        </p:attrNameLst>
                                      </p:cBhvr>
                                      <p:to>
                                        <p:strVal val="visible"/>
                                      </p:to>
                                    </p:set>
                                    <p:animEffect transition="in" filter="blinds(horizontal)">
                                      <p:cBhvr>
                                        <p:cTn id="33"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795114"/>
          </a:xfrm>
        </p:spPr>
        <p:txBody>
          <a:bodyPr/>
          <a:lstStyle/>
          <a:p>
            <a:r>
              <a:rPr lang="zh-CN" altLang="en-US" sz="5400" dirty="0" smtClean="0">
                <a:solidFill>
                  <a:srgbClr val="002060"/>
                </a:solidFill>
              </a:rPr>
              <a:t>文件控制程序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557733"/>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2</a:t>
            </a:r>
            <a:r>
              <a:rPr lang="zh-CN" altLang="en-US" sz="2400" b="1" dirty="0" smtClean="0">
                <a:latin typeface="Times New Roman" panose="02020603050405020304" pitchFamily="18" charset="0"/>
                <a:cs typeface="Times New Roman" panose="02020603050405020304" pitchFamily="18" charset="0"/>
              </a:rPr>
              <a:t>、文件的保管</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564904"/>
            <a:ext cx="8208912" cy="3384376"/>
          </a:xfrm>
          <a:prstGeom prst="rect">
            <a:avLst/>
          </a:prstGeom>
          <a:noFill/>
          <a:ln w="9525">
            <a:noFill/>
            <a:miter lim="800000"/>
          </a:ln>
        </p:spPr>
        <p:txBody>
          <a:bodyPr vert="horz" wrap="square" lIns="91440" tIns="45720" rIns="91440" bIns="45720" numCol="1" anchor="t" anchorCtr="0" compatLnSpc="1">
            <a:normAutofit/>
          </a:bodyPr>
          <a:lstStyle/>
          <a:p>
            <a:pPr marL="446405" indent="-720090" algn="just" eaLnBrk="0" hangingPunct="0">
              <a:lnSpc>
                <a:spcPct val="150000"/>
              </a:lnSpc>
              <a:spcBef>
                <a:spcPts val="530"/>
              </a:spcBef>
              <a:buClr>
                <a:srgbClr val="0BD0D9"/>
              </a:buClr>
              <a:buSzPct val="95000"/>
            </a:pPr>
            <a:r>
              <a:rPr lang="en-US" altLang="en-US" sz="2200" b="1" spc="-110" dirty="0" smtClean="0">
                <a:latin typeface="+mn-ea"/>
                <a:ea typeface="+mn-ea"/>
              </a:rPr>
              <a:t>1</a:t>
            </a:r>
            <a:r>
              <a:rPr lang="zh-CN" altLang="en-US" sz="2200" b="1" spc="-110" dirty="0" smtClean="0">
                <a:latin typeface="+mn-ea"/>
                <a:ea typeface="+mn-ea"/>
              </a:rPr>
              <a:t>）持有人应妥善保管收到的文件，在规定范围内使用并防止丢失和损坏。</a:t>
            </a:r>
            <a:endParaRPr lang="zh-CN" altLang="en-US" sz="2200" b="1" spc="-110" dirty="0" smtClean="0">
              <a:latin typeface="+mn-ea"/>
              <a:ea typeface="+mn-ea"/>
            </a:endParaRPr>
          </a:p>
          <a:p>
            <a:pPr marL="446405" indent="-720090" algn="just" eaLnBrk="0" hangingPunct="0">
              <a:lnSpc>
                <a:spcPct val="150000"/>
              </a:lnSpc>
              <a:spcBef>
                <a:spcPts val="530"/>
              </a:spcBef>
              <a:buClr>
                <a:srgbClr val="0BD0D9"/>
              </a:buClr>
              <a:buSzPct val="95000"/>
            </a:pPr>
            <a:r>
              <a:rPr lang="en-US" altLang="en-US" sz="2200" b="1" dirty="0" smtClean="0">
                <a:latin typeface="+mn-ea"/>
                <a:ea typeface="+mn-ea"/>
              </a:rPr>
              <a:t>2</a:t>
            </a:r>
            <a:r>
              <a:rPr lang="zh-CN" altLang="en-US" sz="2200" b="1" dirty="0" smtClean="0">
                <a:latin typeface="+mn-ea"/>
                <a:ea typeface="+mn-ea"/>
              </a:rPr>
              <a:t>）任何人不得在受控文件上乱涂，不准私自外借，确保文件的清晰、易于识别和检索。</a:t>
            </a:r>
            <a:endParaRPr lang="zh-CN" altLang="en-US" sz="2200" b="1" dirty="0" smtClean="0">
              <a:latin typeface="+mn-ea"/>
              <a:ea typeface="+mn-ea"/>
            </a:endParaRPr>
          </a:p>
          <a:p>
            <a:pPr marL="446405" indent="-720090" algn="just" eaLnBrk="0" hangingPunct="0">
              <a:lnSpc>
                <a:spcPct val="150000"/>
              </a:lnSpc>
              <a:spcBef>
                <a:spcPts val="530"/>
              </a:spcBef>
              <a:buClr>
                <a:srgbClr val="0BD0D9"/>
              </a:buClr>
              <a:buSzPct val="95000"/>
            </a:pPr>
            <a:r>
              <a:rPr lang="en-US" altLang="en-US" sz="2200" b="1" dirty="0" smtClean="0">
                <a:latin typeface="+mn-ea"/>
                <a:ea typeface="+mn-ea"/>
              </a:rPr>
              <a:t>3</a:t>
            </a:r>
            <a:r>
              <a:rPr lang="zh-CN" altLang="en-US" sz="2200" b="1" dirty="0" smtClean="0">
                <a:latin typeface="+mn-ea"/>
                <a:ea typeface="+mn-ea"/>
              </a:rPr>
              <a:t>）受控文件不准擅自复印，如需复印，必须按原审批权限批准。</a:t>
            </a:r>
            <a:endParaRPr lang="zh-CN" altLang="en-US" sz="2200" b="1" dirty="0" smtClean="0">
              <a:latin typeface="+mn-ea"/>
              <a:ea typeface="+mn-ea"/>
            </a:endParaRPr>
          </a:p>
          <a:p>
            <a:pPr marL="446405" indent="-720090" algn="just" eaLnBrk="0" hangingPunct="0">
              <a:lnSpc>
                <a:spcPct val="150000"/>
              </a:lnSpc>
              <a:spcBef>
                <a:spcPts val="530"/>
              </a:spcBef>
              <a:buClr>
                <a:srgbClr val="0BD0D9"/>
              </a:buClr>
              <a:buSzPct val="95000"/>
            </a:pPr>
            <a:r>
              <a:rPr lang="en-US" altLang="en-US" sz="2200" b="1" dirty="0" smtClean="0">
                <a:latin typeface="+mn-ea"/>
                <a:ea typeface="+mn-ea"/>
              </a:rPr>
              <a:t>4</a:t>
            </a:r>
            <a:r>
              <a:rPr lang="zh-CN" altLang="en-US" sz="2200" b="1" dirty="0" smtClean="0">
                <a:latin typeface="+mn-ea"/>
                <a:ea typeface="+mn-ea"/>
              </a:rPr>
              <a:t>）本程序在运行中产生的记录，由相关部门负责归档并保存。</a:t>
            </a:r>
            <a:endParaRPr lang="zh-CN" altLang="en-US" sz="2200" b="1" dirty="0" smtClean="0">
              <a:latin typeface="+mn-ea"/>
              <a:ea typeface="+mn-ea"/>
            </a:endParaRPr>
          </a:p>
          <a:p>
            <a:endParaRPr lang="en-US" altLang="zh-CN" sz="2400" dirty="0" smtClean="0"/>
          </a:p>
          <a:p>
            <a:endParaRPr lang="zh-CN" altLang="en-US" sz="2400" dirty="0" smtClean="0"/>
          </a:p>
          <a:p>
            <a:endParaRPr lang="en-US" altLang="zh-CN" sz="2400" dirty="0" smtClean="0"/>
          </a:p>
          <a:p>
            <a:endParaRPr lang="en-US" altLang="zh-CN" sz="2400" dirty="0" smtClean="0"/>
          </a:p>
          <a:p>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980728"/>
            <a:ext cx="8229600" cy="867122"/>
          </a:xfrm>
        </p:spPr>
        <p:txBody>
          <a:bodyPr/>
          <a:lstStyle/>
          <a:p>
            <a:pPr eaLnBrk="1" hangingPunct="1"/>
            <a:r>
              <a:rPr lang="zh-CN" altLang="en-US" sz="5400" dirty="0" smtClean="0">
                <a:solidFill>
                  <a:srgbClr val="002060"/>
                </a:solidFill>
              </a:rPr>
              <a:t>控制程序</a:t>
            </a:r>
            <a:endParaRPr lang="zh-CN" altLang="en-US" sz="5400" dirty="0" smtClean="0">
              <a:solidFill>
                <a:srgbClr val="002060"/>
              </a:solidFill>
            </a:endParaRPr>
          </a:p>
        </p:txBody>
      </p:sp>
      <p:sp>
        <p:nvSpPr>
          <p:cNvPr id="3" name="内容占位符 2"/>
          <p:cNvSpPr>
            <a:spLocks noGrp="1"/>
          </p:cNvSpPr>
          <p:nvPr>
            <p:ph idx="1"/>
          </p:nvPr>
        </p:nvSpPr>
        <p:spPr>
          <a:xfrm>
            <a:off x="467544" y="1988840"/>
            <a:ext cx="8229600" cy="3816424"/>
          </a:xfrm>
        </p:spPr>
        <p:txBody>
          <a:bodyPr>
            <a:noAutofit/>
          </a:bodyPr>
          <a:lstStyle/>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标识和可追溯管理程序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文件控制程序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b="1" dirty="0" smtClean="0">
                <a:solidFill>
                  <a:srgbClr val="FF0000"/>
                </a:solidFill>
                <a:latin typeface="+mj-lt"/>
                <a:ea typeface="+mj-ea"/>
                <a:cs typeface="隶书"/>
              </a:rPr>
              <a:t>记录控制程序</a:t>
            </a:r>
            <a:endParaRPr lang="zh-CN" altLang="en-US" sz="5000" b="1" dirty="0" smtClean="0">
              <a:solidFill>
                <a:srgbClr val="FF0000"/>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环境和风险控制程序</a:t>
            </a:r>
            <a:endParaRPr lang="zh-CN" altLang="en-US" sz="50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r>
              <a:rPr lang="zh-CN" altLang="en-US" sz="5400" dirty="0" smtClean="0">
                <a:solidFill>
                  <a:srgbClr val="002060"/>
                </a:solidFill>
              </a:rPr>
              <a:t>记录控制程序</a:t>
            </a:r>
            <a:endParaRPr lang="en-US" altLang="zh-CN" sz="5400" dirty="0" smtClean="0">
              <a:solidFill>
                <a:srgbClr val="002060"/>
              </a:solidFill>
            </a:endParaRPr>
          </a:p>
        </p:txBody>
      </p:sp>
      <p:sp>
        <p:nvSpPr>
          <p:cNvPr id="3" name="内容占位符 2"/>
          <p:cNvSpPr>
            <a:spLocks noGrp="1"/>
          </p:cNvSpPr>
          <p:nvPr>
            <p:ph idx="1"/>
          </p:nvPr>
        </p:nvSpPr>
        <p:spPr>
          <a:xfrm>
            <a:off x="467544" y="1844824"/>
            <a:ext cx="8229600" cy="485725"/>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、记录的编号</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420888"/>
            <a:ext cx="8229600" cy="3240360"/>
          </a:xfrm>
          <a:prstGeom prst="rect">
            <a:avLst/>
          </a:prstGeom>
          <a:noFill/>
          <a:ln w="9525">
            <a:noFill/>
            <a:miter lim="800000"/>
          </a:ln>
        </p:spPr>
        <p:txBody>
          <a:bodyPr vert="horz" wrap="square" lIns="91440" tIns="45720" rIns="91440" bIns="45720" numCol="1" anchor="t" anchorCtr="0" compatLnSpc="1">
            <a:normAutofit fontScale="62500" lnSpcReduction="20000"/>
          </a:bodyPr>
          <a:lstStyle/>
          <a:p>
            <a:pPr indent="457200" eaLnBrk="0" hangingPunct="0">
              <a:lnSpc>
                <a:spcPct val="170000"/>
              </a:lnSpc>
              <a:spcBef>
                <a:spcPts val="0"/>
              </a:spcBef>
              <a:buClr>
                <a:srgbClr val="0BD0D9"/>
              </a:buClr>
              <a:buSzPct val="95000"/>
            </a:pPr>
            <a:r>
              <a:rPr lang="zh-CN" altLang="en-US" sz="3500" b="1" dirty="0" smtClean="0">
                <a:latin typeface="+mn-ea"/>
                <a:ea typeface="+mn-ea"/>
              </a:rPr>
              <a:t>机关各部门的工作记录，格式及编号由所属部门负责编制，部门主管批准；技术咨询部负责协调管理。编号规则</a:t>
            </a:r>
            <a:r>
              <a:rPr lang="en-US" altLang="en-US" sz="3500" b="1" dirty="0" smtClean="0">
                <a:latin typeface="+mn-ea"/>
                <a:ea typeface="+mn-ea"/>
              </a:rPr>
              <a:t>: BJ[YYYY]-</a:t>
            </a:r>
            <a:r>
              <a:rPr lang="zh-CN" altLang="en-US" sz="3500" b="1" dirty="0" smtClean="0">
                <a:latin typeface="+mn-ea"/>
                <a:ea typeface="+mn-ea"/>
              </a:rPr>
              <a:t>类别</a:t>
            </a:r>
            <a:r>
              <a:rPr lang="en-US" altLang="en-US" sz="3500" b="1" dirty="0" smtClean="0">
                <a:latin typeface="+mn-ea"/>
                <a:ea typeface="+mn-ea"/>
              </a:rPr>
              <a:t>-XXX</a:t>
            </a:r>
            <a:r>
              <a:rPr lang="zh-CN" altLang="en-US" sz="3500" b="1" dirty="0" smtClean="0">
                <a:latin typeface="+mn-ea"/>
                <a:ea typeface="+mn-ea"/>
              </a:rPr>
              <a:t>号。</a:t>
            </a:r>
            <a:endParaRPr lang="en-US" altLang="zh-CN" sz="3500" b="1" dirty="0" smtClean="0">
              <a:latin typeface="+mn-ea"/>
              <a:ea typeface="+mn-ea"/>
            </a:endParaRPr>
          </a:p>
          <a:p>
            <a:pPr indent="457200" eaLnBrk="0" hangingPunct="0">
              <a:lnSpc>
                <a:spcPct val="170000"/>
              </a:lnSpc>
              <a:spcBef>
                <a:spcPts val="0"/>
              </a:spcBef>
              <a:buClr>
                <a:srgbClr val="0BD0D9"/>
              </a:buClr>
              <a:buSzPct val="95000"/>
            </a:pPr>
            <a:r>
              <a:rPr lang="zh-CN" altLang="en-US" sz="3500" b="1" dirty="0" smtClean="0">
                <a:latin typeface="+mn-ea"/>
                <a:ea typeface="+mn-ea"/>
              </a:rPr>
              <a:t>“</a:t>
            </a:r>
            <a:r>
              <a:rPr lang="en-US" altLang="en-US" sz="3500" b="1" dirty="0" smtClean="0">
                <a:latin typeface="+mn-ea"/>
                <a:ea typeface="+mn-ea"/>
              </a:rPr>
              <a:t>B</a:t>
            </a:r>
            <a:r>
              <a:rPr lang="zh-CN" altLang="en-US" sz="3500" b="1" dirty="0" smtClean="0">
                <a:latin typeface="+mn-ea"/>
                <a:ea typeface="+mn-ea"/>
              </a:rPr>
              <a:t>”为编制部门简称；</a:t>
            </a:r>
            <a:endParaRPr lang="zh-CN" altLang="en-US" sz="3500" b="1" dirty="0" smtClean="0">
              <a:latin typeface="+mn-ea"/>
              <a:ea typeface="+mn-ea"/>
            </a:endParaRPr>
          </a:p>
          <a:p>
            <a:pPr indent="457200" eaLnBrk="0" hangingPunct="0">
              <a:lnSpc>
                <a:spcPct val="170000"/>
              </a:lnSpc>
              <a:spcBef>
                <a:spcPts val="0"/>
              </a:spcBef>
              <a:buClr>
                <a:srgbClr val="0BD0D9"/>
              </a:buClr>
              <a:buSzPct val="95000"/>
            </a:pPr>
            <a:r>
              <a:rPr lang="zh-CN" altLang="en-US" sz="3500" b="1" dirty="0" smtClean="0">
                <a:latin typeface="+mn-ea"/>
                <a:ea typeface="+mn-ea"/>
              </a:rPr>
              <a:t>① 综合办公室简称“综”。</a:t>
            </a:r>
            <a:r>
              <a:rPr lang="en-US" altLang="en-US" sz="3500" b="1" dirty="0" smtClean="0">
                <a:latin typeface="+mn-ea"/>
                <a:ea typeface="+mn-ea"/>
              </a:rPr>
              <a:t> </a:t>
            </a:r>
            <a:r>
              <a:rPr lang="zh-CN" altLang="en-US" sz="3500" b="1" dirty="0" smtClean="0">
                <a:latin typeface="+mn-ea"/>
                <a:ea typeface="+mn-ea"/>
              </a:rPr>
              <a:t>② 财务部简称“财”。 </a:t>
            </a:r>
            <a:endParaRPr lang="en-US" altLang="zh-CN" sz="3500" b="1" dirty="0" smtClean="0">
              <a:latin typeface="+mn-ea"/>
              <a:ea typeface="+mn-ea"/>
            </a:endParaRPr>
          </a:p>
          <a:p>
            <a:pPr indent="457200" eaLnBrk="0" hangingPunct="0">
              <a:lnSpc>
                <a:spcPct val="170000"/>
              </a:lnSpc>
              <a:spcBef>
                <a:spcPts val="0"/>
              </a:spcBef>
              <a:buClr>
                <a:srgbClr val="0BD0D9"/>
              </a:buClr>
              <a:buSzPct val="95000"/>
            </a:pPr>
            <a:r>
              <a:rPr lang="zh-CN" altLang="en-US" sz="3500" b="1" dirty="0" smtClean="0">
                <a:latin typeface="+mn-ea"/>
                <a:ea typeface="+mn-ea"/>
              </a:rPr>
              <a:t>③ 技术咨询部简称“技”。</a:t>
            </a:r>
            <a:r>
              <a:rPr lang="en-US" altLang="en-US" sz="3500" b="1" dirty="0" smtClean="0">
                <a:latin typeface="+mn-ea"/>
                <a:ea typeface="+mn-ea"/>
              </a:rPr>
              <a:t> </a:t>
            </a:r>
            <a:r>
              <a:rPr lang="zh-CN" altLang="en-US" sz="3500" b="1" dirty="0" smtClean="0">
                <a:latin typeface="+mn-ea"/>
                <a:ea typeface="+mn-ea"/>
              </a:rPr>
              <a:t>④ 经营合同部简称“经”。</a:t>
            </a:r>
            <a:endParaRPr lang="en-US" altLang="zh-CN" sz="3500" b="1" dirty="0" smtClean="0">
              <a:latin typeface="+mn-ea"/>
              <a:ea typeface="+mn-ea"/>
            </a:endParaRPr>
          </a:p>
          <a:p>
            <a:endParaRPr lang="zh-CN" altLang="en-US" sz="2400" dirty="0" smtClean="0"/>
          </a:p>
          <a:p>
            <a:endParaRPr lang="en-US" altLang="zh-CN" sz="2400" dirty="0" smtClean="0"/>
          </a:p>
          <a:p>
            <a:endParaRPr lang="en-US" altLang="zh-CN" sz="2400" dirty="0" smtClean="0"/>
          </a:p>
          <a:p>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
        <p:nvSpPr>
          <p:cNvPr id="6" name="标题 1"/>
          <p:cNvSpPr txBox="1"/>
          <p:nvPr/>
        </p:nvSpPr>
        <p:spPr bwMode="auto">
          <a:xfrm>
            <a:off x="539552" y="2492896"/>
            <a:ext cx="8229600" cy="202811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00000"/>
              </a:lnSpc>
              <a:spcBef>
                <a:spcPct val="0"/>
              </a:spcBef>
              <a:spcAft>
                <a:spcPct val="0"/>
              </a:spcAft>
              <a:buClrTx/>
              <a:buSzTx/>
              <a:buFontTx/>
              <a:buNone/>
              <a:defRPr/>
            </a:pPr>
            <a:br>
              <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rPr>
            </a:b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8" name="标题 1"/>
          <p:cNvSpPr txBox="1"/>
          <p:nvPr/>
        </p:nvSpPr>
        <p:spPr bwMode="auto">
          <a:xfrm>
            <a:off x="683568" y="2060848"/>
            <a:ext cx="8229600" cy="3672408"/>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effectLst/>
                <a:uLnTx/>
                <a:uFillTx/>
                <a:latin typeface="+mj-lt"/>
                <a:ea typeface="+mj-ea"/>
                <a:cs typeface="隶书"/>
              </a:rPr>
              <a:t>管理方针</a:t>
            </a:r>
            <a:endParaRPr kumimoji="0" lang="en-US" altLang="zh-CN" sz="5000" b="0" i="0" u="none" strike="noStrike" kern="1200" cap="none" spc="0" normalizeH="0" baseline="0" noProof="0" dirty="0" smtClean="0">
              <a:ln>
                <a:noFill/>
              </a:ln>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latin typeface="+mj-lt"/>
                <a:ea typeface="+mj-ea"/>
                <a:cs typeface="隶书"/>
              </a:rPr>
              <a:t>管理目标</a:t>
            </a:r>
            <a:endParaRPr lang="en-US" altLang="zh-CN" sz="5000" dirty="0" smtClean="0">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effectLst/>
                <a:uLnTx/>
                <a:uFillTx/>
                <a:latin typeface="+mj-lt"/>
                <a:ea typeface="+mj-ea"/>
                <a:cs typeface="隶书"/>
              </a:rPr>
              <a:t>控制程序</a:t>
            </a:r>
            <a:endParaRPr kumimoji="0" lang="en-US" altLang="zh-CN" sz="5000" b="0" i="0" u="none" strike="noStrike" kern="1200" cap="none" spc="0" normalizeH="0" baseline="0" noProof="0" dirty="0" smtClean="0">
              <a:ln>
                <a:noFill/>
              </a:ln>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latin typeface="+mj-lt"/>
                <a:ea typeface="+mj-ea"/>
                <a:cs typeface="隶书"/>
              </a:rPr>
              <a:t>职业健康管理要求</a:t>
            </a: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10" name="标题 9"/>
          <p:cNvSpPr>
            <a:spLocks noGrp="1"/>
          </p:cNvSpPr>
          <p:nvPr>
            <p:ph type="title"/>
          </p:nvPr>
        </p:nvSpPr>
        <p:spPr>
          <a:xfrm>
            <a:off x="457200" y="908720"/>
            <a:ext cx="8229600" cy="939130"/>
          </a:xfrm>
        </p:spPr>
        <p:txBody>
          <a:bodyPr/>
          <a:lstStyle/>
          <a:p>
            <a:r>
              <a:rPr lang="en-US" altLang="zh-CN" sz="5400" b="1" dirty="0" smtClean="0">
                <a:latin typeface="+mj-ea"/>
              </a:rPr>
              <a:t>2017</a:t>
            </a:r>
            <a:r>
              <a:rPr lang="zh-CN" altLang="en-US" sz="5400" b="1" dirty="0" smtClean="0">
                <a:latin typeface="+mj-ea"/>
              </a:rPr>
              <a:t>版体系文件宣贯</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795114"/>
          </a:xfrm>
        </p:spPr>
        <p:txBody>
          <a:bodyPr/>
          <a:lstStyle/>
          <a:p>
            <a:r>
              <a:rPr lang="zh-CN" altLang="en-US" sz="5400" dirty="0" smtClean="0">
                <a:solidFill>
                  <a:srgbClr val="002060"/>
                </a:solidFill>
              </a:rPr>
              <a:t>记录控制程序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557733"/>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1</a:t>
            </a:r>
            <a:r>
              <a:rPr lang="zh-CN" altLang="en-US" sz="2400" b="1" dirty="0" smtClean="0">
                <a:latin typeface="Times New Roman" panose="02020603050405020304" pitchFamily="18" charset="0"/>
                <a:cs typeface="Times New Roman" panose="02020603050405020304" pitchFamily="18" charset="0"/>
              </a:rPr>
              <a:t>、记录的编号</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420888"/>
            <a:ext cx="8229600" cy="3240360"/>
          </a:xfrm>
          <a:prstGeom prst="rect">
            <a:avLst/>
          </a:prstGeom>
          <a:noFill/>
          <a:ln w="9525">
            <a:noFill/>
            <a:miter lim="800000"/>
          </a:ln>
        </p:spPr>
        <p:txBody>
          <a:bodyPr vert="horz" wrap="square" lIns="91440" tIns="45720" rIns="91440" bIns="45720" numCol="1" anchor="t" anchorCtr="0" compatLnSpc="1">
            <a:normAutofit fontScale="70000"/>
          </a:bodyPr>
          <a:lstStyle/>
          <a:p>
            <a:pPr marL="273050" indent="-273050" eaLnBrk="0" hangingPunct="0">
              <a:lnSpc>
                <a:spcPct val="150000"/>
              </a:lnSpc>
              <a:spcBef>
                <a:spcPct val="20000"/>
              </a:spcBef>
              <a:buClr>
                <a:srgbClr val="0BD0D9"/>
              </a:buClr>
              <a:buSzPct val="95000"/>
            </a:pPr>
            <a:r>
              <a:rPr lang="zh-CN" altLang="en-US" sz="3200" b="1" dirty="0" smtClean="0">
                <a:latin typeface="+mn-ea"/>
                <a:ea typeface="+mn-ea"/>
              </a:rPr>
              <a:t>⑤ 监理督导部简称“督”。</a:t>
            </a:r>
            <a:r>
              <a:rPr lang="en-US" altLang="en-US" sz="3200" b="1" dirty="0" smtClean="0">
                <a:latin typeface="+mn-ea"/>
                <a:ea typeface="+mn-ea"/>
              </a:rPr>
              <a:t> </a:t>
            </a:r>
            <a:r>
              <a:rPr lang="zh-CN" altLang="en-US" sz="3200" b="1" dirty="0" smtClean="0">
                <a:latin typeface="+mn-ea"/>
                <a:ea typeface="+mn-ea"/>
              </a:rPr>
              <a:t>⑥ 企划部简称“企”。</a:t>
            </a:r>
            <a:endParaRPr lang="zh-CN" altLang="en-US" sz="3200" b="1" dirty="0" smtClean="0">
              <a:latin typeface="+mn-ea"/>
              <a:ea typeface="+mn-ea"/>
            </a:endParaRPr>
          </a:p>
          <a:p>
            <a:pPr marL="273050" indent="-273050" eaLnBrk="0" hangingPunct="0">
              <a:lnSpc>
                <a:spcPct val="150000"/>
              </a:lnSpc>
              <a:spcBef>
                <a:spcPct val="20000"/>
              </a:spcBef>
              <a:buClr>
                <a:srgbClr val="0BD0D9"/>
              </a:buClr>
              <a:buSzPct val="95000"/>
            </a:pPr>
            <a:r>
              <a:rPr lang="zh-CN" altLang="en-US" sz="3200" b="1" dirty="0" smtClean="0">
                <a:latin typeface="+mn-ea"/>
                <a:ea typeface="+mn-ea"/>
              </a:rPr>
              <a:t>⑦ 资讯管理部简称“资”。</a:t>
            </a:r>
            <a:endParaRPr lang="zh-CN" altLang="en-US" sz="3200" b="1" dirty="0" smtClean="0">
              <a:latin typeface="+mn-ea"/>
              <a:ea typeface="+mn-ea"/>
            </a:endParaRPr>
          </a:p>
          <a:p>
            <a:pPr marL="273050" indent="-273050" eaLnBrk="0" hangingPunct="0">
              <a:lnSpc>
                <a:spcPct val="150000"/>
              </a:lnSpc>
              <a:spcBef>
                <a:spcPct val="20000"/>
              </a:spcBef>
              <a:buClr>
                <a:srgbClr val="0BD0D9"/>
              </a:buClr>
              <a:buSzPct val="95000"/>
            </a:pPr>
            <a:r>
              <a:rPr lang="en-US" altLang="en-US" sz="3200" b="1" spc="-110" dirty="0" smtClean="0">
                <a:latin typeface="+mn-ea"/>
                <a:ea typeface="+mn-ea"/>
              </a:rPr>
              <a:t>J</a:t>
            </a:r>
            <a:r>
              <a:rPr lang="zh-CN" altLang="en-US" sz="3200" b="1" spc="-110" dirty="0" smtClean="0">
                <a:latin typeface="+mn-ea"/>
                <a:ea typeface="+mn-ea"/>
              </a:rPr>
              <a:t>表示记录；</a:t>
            </a:r>
            <a:r>
              <a:rPr lang="en-US" altLang="en-US" sz="3200" b="1" spc="-110" dirty="0" smtClean="0">
                <a:latin typeface="+mn-ea"/>
                <a:ea typeface="+mn-ea"/>
              </a:rPr>
              <a:t>[YYYY]</a:t>
            </a:r>
            <a:r>
              <a:rPr lang="zh-CN" altLang="en-US" sz="3200" b="1" spc="-110" dirty="0" smtClean="0">
                <a:latin typeface="+mn-ea"/>
                <a:ea typeface="+mn-ea"/>
              </a:rPr>
              <a:t>为年份；类别由各部门自定；</a:t>
            </a:r>
            <a:r>
              <a:rPr lang="en-US" altLang="en-US" sz="3200" b="1" spc="-110" dirty="0" smtClean="0">
                <a:latin typeface="+mn-ea"/>
                <a:ea typeface="+mn-ea"/>
              </a:rPr>
              <a:t>XXX</a:t>
            </a:r>
            <a:r>
              <a:rPr lang="zh-CN" altLang="en-US" sz="3200" b="1" spc="-110" dirty="0" smtClean="0">
                <a:latin typeface="+mn-ea"/>
                <a:ea typeface="+mn-ea"/>
              </a:rPr>
              <a:t>为流水号。</a:t>
            </a:r>
            <a:endParaRPr lang="zh-CN" altLang="en-US" sz="3200" b="1" spc="-110" dirty="0" smtClean="0">
              <a:latin typeface="+mn-ea"/>
              <a:ea typeface="+mn-ea"/>
            </a:endParaRPr>
          </a:p>
          <a:p>
            <a:pPr marL="273050" indent="-273050" eaLnBrk="0" hangingPunct="0">
              <a:lnSpc>
                <a:spcPct val="150000"/>
              </a:lnSpc>
              <a:spcBef>
                <a:spcPct val="20000"/>
              </a:spcBef>
              <a:buClr>
                <a:srgbClr val="0BD0D9"/>
              </a:buClr>
              <a:buSzPct val="95000"/>
            </a:pPr>
            <a:r>
              <a:rPr lang="en-US" altLang="en-US" sz="3200" b="1" spc="-110" dirty="0" smtClean="0">
                <a:latin typeface="+mn-ea"/>
                <a:ea typeface="+mn-ea"/>
              </a:rPr>
              <a:t>2</a:t>
            </a:r>
            <a:r>
              <a:rPr lang="zh-CN" altLang="en-US" sz="3200" b="1" spc="-110" dirty="0" smtClean="0">
                <a:latin typeface="+mn-ea"/>
                <a:ea typeface="+mn-ea"/>
              </a:rPr>
              <a:t>）各监理站的工作记录，参照</a:t>
            </a:r>
            <a:r>
              <a:rPr lang="zh-CN" altLang="en-US" sz="3200" b="1" spc="-110" dirty="0" smtClean="0">
                <a:solidFill>
                  <a:srgbClr val="FF0000"/>
                </a:solidFill>
                <a:latin typeface="+mn-ea"/>
                <a:ea typeface="+mn-ea"/>
              </a:rPr>
              <a:t>（监理助手使用手册）</a:t>
            </a:r>
            <a:r>
              <a:rPr lang="zh-CN" altLang="en-US" sz="3200" b="1" spc="-110" dirty="0" smtClean="0">
                <a:latin typeface="+mn-ea"/>
                <a:ea typeface="+mn-ea"/>
              </a:rPr>
              <a:t>。</a:t>
            </a:r>
            <a:endParaRPr lang="en-US" altLang="zh-CN" sz="3200" b="1" spc="-110" dirty="0" smtClean="0">
              <a:latin typeface="+mn-ea"/>
              <a:ea typeface="+mn-ea"/>
            </a:endParaRPr>
          </a:p>
          <a:p>
            <a:endParaRPr lang="zh-CN" altLang="en-US" sz="3200" dirty="0" smtClean="0"/>
          </a:p>
          <a:p>
            <a:endParaRPr lang="en-US" altLang="zh-CN" sz="3200" dirty="0" smtClean="0"/>
          </a:p>
          <a:p>
            <a:endParaRPr lang="en-US" altLang="zh-CN" sz="3200" dirty="0" smtClean="0"/>
          </a:p>
          <a:p>
            <a:endParaRPr lang="zh-CN" altLang="en-US" sz="32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r>
              <a:rPr lang="zh-CN" altLang="en-US" sz="5400" dirty="0" smtClean="0">
                <a:solidFill>
                  <a:srgbClr val="002060"/>
                </a:solidFill>
              </a:rPr>
              <a:t>记录控制程序</a:t>
            </a:r>
            <a:endParaRPr lang="en-US" altLang="zh-CN" sz="5400" dirty="0" smtClean="0">
              <a:solidFill>
                <a:srgbClr val="002060"/>
              </a:solidFill>
            </a:endParaRPr>
          </a:p>
        </p:txBody>
      </p:sp>
      <p:sp>
        <p:nvSpPr>
          <p:cNvPr id="3" name="内容占位符 2"/>
          <p:cNvSpPr>
            <a:spLocks noGrp="1"/>
          </p:cNvSpPr>
          <p:nvPr>
            <p:ph idx="1"/>
          </p:nvPr>
        </p:nvSpPr>
        <p:spPr>
          <a:xfrm>
            <a:off x="539552" y="1700808"/>
            <a:ext cx="8229600" cy="504056"/>
          </a:xfrm>
        </p:spPr>
        <p:txBody>
          <a:bodyPr>
            <a:normAutofit/>
          </a:bodyPr>
          <a:lstStyle/>
          <a:p>
            <a:pPr>
              <a:buNone/>
            </a:pPr>
            <a:r>
              <a:rPr lang="en-US" altLang="zh-CN" sz="2400" b="1" dirty="0" smtClean="0">
                <a:latin typeface="Times New Roman" panose="02020603050405020304" pitchFamily="18" charset="0"/>
                <a:cs typeface="Times New Roman" panose="02020603050405020304" pitchFamily="18" charset="0"/>
              </a:rPr>
              <a:t>2</a:t>
            </a:r>
            <a:r>
              <a:rPr lang="zh-CN" altLang="en-US" sz="2400" b="1" dirty="0" smtClean="0">
                <a:latin typeface="Times New Roman" panose="02020603050405020304" pitchFamily="18" charset="0"/>
                <a:cs typeface="Times New Roman" panose="02020603050405020304" pitchFamily="18" charset="0"/>
              </a:rPr>
              <a:t>、记录的保管和归档</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581128"/>
            <a:ext cx="8229600" cy="1080120"/>
          </a:xfrm>
          <a:prstGeom prst="rect">
            <a:avLst/>
          </a:prstGeom>
          <a:noFill/>
          <a:ln w="9525">
            <a:noFill/>
            <a:miter lim="800000"/>
          </a:ln>
        </p:spPr>
        <p:txBody>
          <a:bodyPr vert="horz" wrap="square" lIns="91440" tIns="45720" rIns="91440" bIns="45720" numCol="1" anchor="t" anchorCtr="0" compatLnSpc="1">
            <a:normAutofit/>
          </a:bodyPr>
          <a:lstStyle/>
          <a:p>
            <a:pPr indent="457200" algn="just">
              <a:lnSpc>
                <a:spcPct val="150000"/>
              </a:lnSpc>
            </a:pPr>
            <a:endParaRPr lang="zh-CN" altLang="en-US" sz="2800" b="1" dirty="0" smtClean="0">
              <a:latin typeface="+mn-ea"/>
              <a:ea typeface="+mn-ea"/>
            </a:endParaRPr>
          </a:p>
        </p:txBody>
      </p:sp>
      <p:sp>
        <p:nvSpPr>
          <p:cNvPr id="10" name="内容占位符 2"/>
          <p:cNvSpPr txBox="1"/>
          <p:nvPr/>
        </p:nvSpPr>
        <p:spPr bwMode="auto">
          <a:xfrm>
            <a:off x="539552" y="2204864"/>
            <a:ext cx="8229600" cy="1800200"/>
          </a:xfrm>
          <a:prstGeom prst="rect">
            <a:avLst/>
          </a:prstGeom>
          <a:noFill/>
          <a:ln w="9525">
            <a:noFill/>
            <a:miter lim="800000"/>
          </a:ln>
        </p:spPr>
        <p:txBody>
          <a:bodyPr vert="horz" wrap="square" lIns="91440" tIns="45720" rIns="91440" bIns="45720" numCol="1" anchor="t" anchorCtr="0" compatLnSpc="1">
            <a:normAutofit/>
          </a:bodyPr>
          <a:lstStyle/>
          <a:p>
            <a:pPr marL="446405" indent="-720090" algn="just" eaLnBrk="0" hangingPunct="0">
              <a:lnSpc>
                <a:spcPct val="150000"/>
              </a:lnSpc>
              <a:spcBef>
                <a:spcPts val="530"/>
              </a:spcBef>
              <a:buClr>
                <a:srgbClr val="0BD0D9"/>
              </a:buClr>
              <a:buSzPct val="95000"/>
            </a:pPr>
            <a:r>
              <a:rPr lang="en-US" altLang="en-US" sz="2200" b="1" dirty="0" smtClean="0">
                <a:latin typeface="+mn-ea"/>
                <a:ea typeface="+mn-ea"/>
              </a:rPr>
              <a:t>1</a:t>
            </a:r>
            <a:r>
              <a:rPr lang="zh-CN" altLang="en-US" sz="2200" b="1" dirty="0" smtClean="0">
                <a:latin typeface="+mn-ea"/>
                <a:ea typeface="+mn-ea"/>
              </a:rPr>
              <a:t>）记录由产生部门收集整理</a:t>
            </a:r>
            <a:r>
              <a:rPr lang="en-US" altLang="en-US" sz="2200" b="1" dirty="0" smtClean="0">
                <a:latin typeface="+mn-ea"/>
                <a:ea typeface="+mn-ea"/>
              </a:rPr>
              <a:t>,</a:t>
            </a:r>
            <a:r>
              <a:rPr lang="zh-CN" altLang="en-US" sz="2200" b="1" dirty="0" smtClean="0">
                <a:latin typeface="+mn-ea"/>
                <a:ea typeface="+mn-ea"/>
              </a:rPr>
              <a:t>按编号类别汇集保管。</a:t>
            </a:r>
            <a:endParaRPr lang="zh-CN" altLang="en-US" sz="2200" b="1" dirty="0" smtClean="0">
              <a:latin typeface="+mn-ea"/>
              <a:ea typeface="+mn-ea"/>
            </a:endParaRPr>
          </a:p>
          <a:p>
            <a:pPr marL="446405" indent="-720090" algn="just" eaLnBrk="0" hangingPunct="0">
              <a:lnSpc>
                <a:spcPct val="150000"/>
              </a:lnSpc>
              <a:spcBef>
                <a:spcPts val="530"/>
              </a:spcBef>
              <a:buClr>
                <a:srgbClr val="0BD0D9"/>
              </a:buClr>
              <a:buSzPct val="95000"/>
            </a:pPr>
            <a:r>
              <a:rPr lang="en-US" altLang="en-US" sz="2200" b="1" dirty="0" smtClean="0">
                <a:latin typeface="+mn-ea"/>
                <a:ea typeface="+mn-ea"/>
              </a:rPr>
              <a:t>2</a:t>
            </a:r>
            <a:r>
              <a:rPr lang="zh-CN" altLang="en-US" sz="2200" b="1" dirty="0" smtClean="0">
                <a:latin typeface="+mn-ea"/>
                <a:ea typeface="+mn-ea"/>
              </a:rPr>
              <a:t>）各监理站的工作记录自行保管；项目结束时按规定归档、移交（业主及</a:t>
            </a:r>
            <a:r>
              <a:rPr lang="zh-CN" altLang="en-US" sz="2200" b="1" dirty="0" smtClean="0">
                <a:solidFill>
                  <a:schemeClr val="tx1"/>
                </a:solidFill>
                <a:latin typeface="+mn-ea"/>
                <a:ea typeface="+mn-ea"/>
              </a:rPr>
              <a:t>公司咨询管理部</a:t>
            </a:r>
            <a:r>
              <a:rPr lang="zh-CN" altLang="en-US" sz="2200" b="1" dirty="0" smtClean="0">
                <a:latin typeface="+mn-ea"/>
                <a:ea typeface="+mn-ea"/>
              </a:rPr>
              <a:t>）。</a:t>
            </a:r>
            <a:endParaRPr lang="zh-CN" altLang="en-US" sz="2200" b="1" dirty="0" smtClean="0">
              <a:latin typeface="+mn-ea"/>
              <a:ea typeface="+mn-ea"/>
            </a:endParaRPr>
          </a:p>
          <a:p>
            <a:endParaRPr lang="en-US" altLang="zh-CN" sz="2400" dirty="0" smtClean="0"/>
          </a:p>
          <a:p>
            <a:endParaRPr lang="en-US" altLang="zh-CN" sz="2400" dirty="0" smtClean="0"/>
          </a:p>
          <a:p>
            <a:endParaRPr lang="zh-CN" altLang="en-US" sz="2400" dirty="0"/>
          </a:p>
        </p:txBody>
      </p:sp>
      <p:sp>
        <p:nvSpPr>
          <p:cNvPr id="9" name="内容占位符 2"/>
          <p:cNvSpPr txBox="1"/>
          <p:nvPr/>
        </p:nvSpPr>
        <p:spPr bwMode="auto">
          <a:xfrm>
            <a:off x="539552" y="4077072"/>
            <a:ext cx="8229600" cy="504056"/>
          </a:xfrm>
          <a:prstGeom prst="rect">
            <a:avLst/>
          </a:prstGeom>
          <a:noFill/>
          <a:ln w="9525">
            <a:noFill/>
            <a:miter lim="800000"/>
          </a:ln>
        </p:spPr>
        <p:txBody>
          <a:bodyPr vert="horz" wrap="square" lIns="91440" tIns="45720" rIns="91440" bIns="45720" numCol="1" anchor="t" anchorCtr="0" compatLnSpc="1">
            <a:normAutofit/>
          </a:bodyPr>
          <a:lstStyle/>
          <a:p>
            <a:pPr lvl="0" indent="-273050" eaLnBrk="0" hangingPunct="0">
              <a:spcBef>
                <a:spcPct val="20000"/>
              </a:spcBef>
              <a:buClr>
                <a:srgbClr val="0BD0D9"/>
              </a:buClr>
              <a:buSzPct val="95000"/>
            </a:pPr>
            <a:r>
              <a:rPr lang="en-US" altLang="zh-CN" sz="2400" b="1" dirty="0" smtClean="0">
                <a:latin typeface="Times New Roman" panose="02020603050405020304" pitchFamily="18" charset="0"/>
                <a:ea typeface="+mn-ea"/>
                <a:cs typeface="Times New Roman" panose="02020603050405020304" pitchFamily="18" charset="0"/>
              </a:rPr>
              <a:t>3</a:t>
            </a:r>
            <a:r>
              <a:rPr lang="zh-CN" altLang="en-US" sz="2400" b="1" dirty="0" smtClean="0">
                <a:latin typeface="Times New Roman" panose="02020603050405020304" pitchFamily="18" charset="0"/>
                <a:ea typeface="+mn-ea"/>
                <a:cs typeface="Times New Roman" panose="02020603050405020304" pitchFamily="18" charset="0"/>
              </a:rPr>
              <a:t>、记录的保存、查（借）阅和处置</a:t>
            </a:r>
            <a:endParaRPr lang="zh-CN" altLang="en-US" sz="2400" b="1" dirty="0">
              <a:latin typeface="Times New Roman" panose="02020603050405020304" pitchFamily="18" charset="0"/>
              <a:ea typeface="+mn-ea"/>
              <a:cs typeface="Times New Roman" panose="02020603050405020304" pitchFamily="18" charset="0"/>
            </a:endParaRPr>
          </a:p>
        </p:txBody>
      </p:sp>
      <p:sp>
        <p:nvSpPr>
          <p:cNvPr id="11" name="内容占位符 2"/>
          <p:cNvSpPr txBox="1"/>
          <p:nvPr/>
        </p:nvSpPr>
        <p:spPr bwMode="auto">
          <a:xfrm>
            <a:off x="539552" y="4581128"/>
            <a:ext cx="8229600" cy="1152128"/>
          </a:xfrm>
          <a:prstGeom prst="rect">
            <a:avLst/>
          </a:prstGeom>
          <a:noFill/>
          <a:ln w="9525">
            <a:noFill/>
            <a:miter lim="800000"/>
          </a:ln>
        </p:spPr>
        <p:txBody>
          <a:bodyPr vert="horz" wrap="square" lIns="91440" tIns="45720" rIns="91440" bIns="45720" numCol="1" anchor="t" anchorCtr="0" compatLnSpc="1">
            <a:normAutofit/>
          </a:bodyPr>
          <a:lstStyle/>
          <a:p>
            <a:pPr marL="446405" indent="-720090" algn="just" eaLnBrk="0" hangingPunct="0">
              <a:lnSpc>
                <a:spcPct val="150000"/>
              </a:lnSpc>
              <a:spcBef>
                <a:spcPts val="530"/>
              </a:spcBef>
              <a:buClr>
                <a:srgbClr val="0BD0D9"/>
              </a:buClr>
              <a:buSzPct val="95000"/>
            </a:pPr>
            <a:r>
              <a:rPr lang="en-US" altLang="en-US" sz="2200" b="1" spc="-110" dirty="0" smtClean="0">
                <a:latin typeface="+mn-ea"/>
                <a:ea typeface="+mn-ea"/>
              </a:rPr>
              <a:t>1</a:t>
            </a:r>
            <a:r>
              <a:rPr lang="zh-CN" altLang="en-US" sz="2200" b="1" spc="-110" dirty="0" smtClean="0">
                <a:latin typeface="+mn-ea"/>
                <a:ea typeface="+mn-ea"/>
              </a:rPr>
              <a:t>）记录的保存</a:t>
            </a:r>
            <a:r>
              <a:rPr lang="zh-CN" altLang="en-US" sz="2200" b="1" dirty="0" smtClean="0">
                <a:latin typeface="+mn-ea"/>
                <a:ea typeface="+mn-ea"/>
              </a:rPr>
              <a:t>部门</a:t>
            </a:r>
            <a:r>
              <a:rPr lang="zh-CN" altLang="en-US" sz="2200" b="1" spc="-110" dirty="0" smtClean="0">
                <a:latin typeface="+mn-ea"/>
                <a:ea typeface="+mn-ea"/>
              </a:rPr>
              <a:t>在归档保存期内要妥善保管，防止损坏和丢失。必要时，制作电子文档，永久保留。</a:t>
            </a:r>
            <a:endParaRPr lang="en-US" altLang="zh-CN" sz="2200" b="1" spc="-110" dirty="0" smtClean="0">
              <a:latin typeface="+mn-ea"/>
              <a:ea typeface="+mn-ea"/>
            </a:endParaRPr>
          </a:p>
          <a:p>
            <a:endParaRPr lang="en-US" altLang="zh-CN" sz="2400" dirty="0" smtClean="0"/>
          </a:p>
          <a:p>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linds(horizontal)">
                                      <p:cBhvr>
                                        <p:cTn id="21" dur="500"/>
                                        <p:tgtEl>
                                          <p:spTgt spid="10">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10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blinds(horizontal)">
                                      <p:cBhvr>
                                        <p:cTn id="3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795114"/>
          </a:xfrm>
        </p:spPr>
        <p:txBody>
          <a:bodyPr/>
          <a:lstStyle/>
          <a:p>
            <a:r>
              <a:rPr lang="zh-CN" altLang="en-US" sz="5400" dirty="0" smtClean="0">
                <a:solidFill>
                  <a:srgbClr val="002060"/>
                </a:solidFill>
              </a:rPr>
              <a:t>记录控制程序</a:t>
            </a:r>
            <a:endParaRPr lang="en-US" altLang="zh-CN" sz="5400" dirty="0" smtClean="0">
              <a:solidFill>
                <a:srgbClr val="002060"/>
              </a:solidFill>
            </a:endParaRPr>
          </a:p>
        </p:txBody>
      </p:sp>
      <p:sp>
        <p:nvSpPr>
          <p:cNvPr id="3" name="内容占位符 2"/>
          <p:cNvSpPr>
            <a:spLocks noGrp="1"/>
          </p:cNvSpPr>
          <p:nvPr>
            <p:ph idx="1"/>
          </p:nvPr>
        </p:nvSpPr>
        <p:spPr>
          <a:xfrm>
            <a:off x="467544" y="1916832"/>
            <a:ext cx="8229600" cy="557733"/>
          </a:xfrm>
        </p:spPr>
        <p:txBody>
          <a:bodyPr>
            <a:normAutofit/>
          </a:bodyPr>
          <a:lstStyle/>
          <a:p>
            <a:pPr lvl="0">
              <a:buNone/>
            </a:pPr>
            <a:r>
              <a:rPr lang="en-US" altLang="zh-CN" sz="2400" b="1" dirty="0" smtClean="0">
                <a:latin typeface="Times New Roman" panose="02020603050405020304" pitchFamily="18" charset="0"/>
                <a:cs typeface="Times New Roman" panose="02020603050405020304" pitchFamily="18" charset="0"/>
              </a:rPr>
              <a:t>3</a:t>
            </a:r>
            <a:r>
              <a:rPr lang="zh-CN" altLang="en-US" sz="2400" b="1" dirty="0" smtClean="0">
                <a:latin typeface="Times New Roman" panose="02020603050405020304" pitchFamily="18" charset="0"/>
                <a:cs typeface="Times New Roman" panose="02020603050405020304" pitchFamily="18" charset="0"/>
              </a:rPr>
              <a:t>、记录的保存、查（借）阅和处置</a:t>
            </a:r>
            <a:endParaRPr lang="zh-CN" altLang="en-US" sz="2400" b="1" dirty="0" smtClean="0">
              <a:latin typeface="Times New Roman" panose="02020603050405020304" pitchFamily="18" charset="0"/>
              <a:cs typeface="Times New Roman" panose="02020603050405020304" pitchFamily="18" charset="0"/>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11" name="内容占位符 2"/>
          <p:cNvSpPr txBox="1"/>
          <p:nvPr/>
        </p:nvSpPr>
        <p:spPr bwMode="auto">
          <a:xfrm>
            <a:off x="611560" y="2420888"/>
            <a:ext cx="8208912" cy="3384376"/>
          </a:xfrm>
          <a:prstGeom prst="rect">
            <a:avLst/>
          </a:prstGeom>
          <a:noFill/>
          <a:ln w="9525">
            <a:noFill/>
            <a:miter lim="800000"/>
          </a:ln>
        </p:spPr>
        <p:txBody>
          <a:bodyPr vert="horz" wrap="square" lIns="91440" tIns="45720" rIns="91440" bIns="45720" numCol="1" anchor="t" anchorCtr="0" compatLnSpc="1">
            <a:normAutofit fontScale="25000" lnSpcReduction="20000"/>
          </a:bodyPr>
          <a:lstStyle/>
          <a:p>
            <a:pPr marL="446405" indent="-720090" algn="just" eaLnBrk="0" hangingPunct="0">
              <a:lnSpc>
                <a:spcPct val="170000"/>
              </a:lnSpc>
              <a:spcBef>
                <a:spcPts val="530"/>
              </a:spcBef>
              <a:buClr>
                <a:srgbClr val="0BD0D9"/>
              </a:buClr>
              <a:buSzPct val="95000"/>
            </a:pPr>
            <a:r>
              <a:rPr lang="en-US" altLang="en-US" sz="8800" b="1" spc="-180" dirty="0" smtClean="0">
                <a:latin typeface="+mn-ea"/>
                <a:ea typeface="+mn-ea"/>
              </a:rPr>
              <a:t>2</a:t>
            </a:r>
            <a:r>
              <a:rPr lang="zh-CN" altLang="en-US" sz="8800" b="1" spc="-180" dirty="0" smtClean="0">
                <a:latin typeface="+mn-ea"/>
                <a:ea typeface="+mn-ea"/>
              </a:rPr>
              <a:t>）当需借阅记录时</a:t>
            </a:r>
            <a:r>
              <a:rPr lang="en-US" altLang="en-US" sz="8800" b="1" spc="-180" dirty="0" smtClean="0">
                <a:latin typeface="+mn-ea"/>
                <a:ea typeface="+mn-ea"/>
              </a:rPr>
              <a:t>,</a:t>
            </a:r>
            <a:r>
              <a:rPr lang="zh-CN" altLang="en-US" sz="8800" b="1" spc="-180" dirty="0" smtClean="0">
                <a:latin typeface="+mn-ea"/>
                <a:ea typeface="+mn-ea"/>
              </a:rPr>
              <a:t>应填写</a:t>
            </a:r>
            <a:r>
              <a:rPr lang="en-US" altLang="zh-CN" sz="8800" b="1" spc="-180" dirty="0" smtClean="0">
                <a:latin typeface="+mn-ea"/>
                <a:ea typeface="+mn-ea"/>
              </a:rPr>
              <a:t>《</a:t>
            </a:r>
            <a:r>
              <a:rPr lang="zh-CN" altLang="en-US" sz="8800" b="1" spc="-180" dirty="0" smtClean="0">
                <a:latin typeface="+mn-ea"/>
                <a:ea typeface="+mn-ea"/>
              </a:rPr>
              <a:t>文件借阅登记表</a:t>
            </a:r>
            <a:r>
              <a:rPr lang="en-US" altLang="zh-CN" sz="8800" b="1" spc="-180" dirty="0" smtClean="0">
                <a:latin typeface="+mn-ea"/>
                <a:ea typeface="+mn-ea"/>
              </a:rPr>
              <a:t>》</a:t>
            </a:r>
            <a:r>
              <a:rPr lang="zh-CN" altLang="en-US" sz="8800" b="1" spc="-180" dirty="0" smtClean="0">
                <a:latin typeface="+mn-ea"/>
                <a:ea typeface="+mn-ea"/>
              </a:rPr>
              <a:t>借阅者不得涂改、混（漏）装、损坏。顾客和供方需查（借）阅或索取记录时，应向主管部门负责人提出申请，经主管部长批准后，方可查（借）阅。</a:t>
            </a:r>
            <a:endParaRPr lang="zh-CN" altLang="en-US" sz="8800" b="1" spc="-180" dirty="0" smtClean="0">
              <a:latin typeface="+mn-ea"/>
              <a:ea typeface="+mn-ea"/>
            </a:endParaRPr>
          </a:p>
          <a:p>
            <a:pPr marL="446405" indent="-720090" algn="just" eaLnBrk="0" hangingPunct="0">
              <a:lnSpc>
                <a:spcPct val="170000"/>
              </a:lnSpc>
              <a:spcBef>
                <a:spcPts val="530"/>
              </a:spcBef>
              <a:buClr>
                <a:srgbClr val="0BD0D9"/>
              </a:buClr>
              <a:buSzPct val="95000"/>
            </a:pPr>
            <a:r>
              <a:rPr lang="en-US" altLang="en-US" sz="8800" b="1" spc="-110" dirty="0" smtClean="0">
                <a:latin typeface="+mn-ea"/>
                <a:ea typeface="+mn-ea"/>
              </a:rPr>
              <a:t>3</a:t>
            </a:r>
            <a:r>
              <a:rPr lang="zh-CN" altLang="en-US" sz="8800" b="1" spc="-110" dirty="0" smtClean="0">
                <a:latin typeface="+mn-ea"/>
                <a:ea typeface="+mn-ea"/>
              </a:rPr>
              <a:t>）记录的保存期限按记录清单规定执行，一般情况保存期限</a:t>
            </a:r>
            <a:r>
              <a:rPr lang="en-US" altLang="en-US" sz="8800" b="1" spc="-110" dirty="0" smtClean="0">
                <a:latin typeface="+mn-ea"/>
                <a:ea typeface="+mn-ea"/>
              </a:rPr>
              <a:t>5</a:t>
            </a:r>
            <a:r>
              <a:rPr lang="zh-CN" altLang="en-US" sz="8800" b="1" spc="-110" dirty="0" smtClean="0">
                <a:latin typeface="+mn-ea"/>
                <a:ea typeface="+mn-ea"/>
              </a:rPr>
              <a:t>年。</a:t>
            </a:r>
            <a:endParaRPr lang="zh-CN" altLang="en-US" sz="8800" b="1" spc="-110" dirty="0" smtClean="0">
              <a:latin typeface="+mn-ea"/>
              <a:ea typeface="+mn-ea"/>
            </a:endParaRPr>
          </a:p>
          <a:p>
            <a:pPr marL="446405" indent="-720090" algn="just" eaLnBrk="0" hangingPunct="0">
              <a:lnSpc>
                <a:spcPct val="170000"/>
              </a:lnSpc>
              <a:spcBef>
                <a:spcPts val="530"/>
              </a:spcBef>
              <a:buClr>
                <a:srgbClr val="0BD0D9"/>
              </a:buClr>
              <a:buSzPct val="95000"/>
            </a:pPr>
            <a:r>
              <a:rPr lang="en-US" altLang="en-US" sz="8800" b="1" spc="-110" dirty="0" smtClean="0">
                <a:latin typeface="+mn-ea"/>
                <a:ea typeface="+mn-ea"/>
              </a:rPr>
              <a:t>4</a:t>
            </a:r>
            <a:r>
              <a:rPr lang="zh-CN" altLang="en-US" sz="8800" b="1" spc="-110" dirty="0" smtClean="0">
                <a:latin typeface="+mn-ea"/>
                <a:ea typeface="+mn-ea"/>
              </a:rPr>
              <a:t>）记录存放期满后资料员提出销毁的记录清单，经部门负责人审核</a:t>
            </a:r>
            <a:r>
              <a:rPr lang="en-US" altLang="en-US" sz="8800" b="1" spc="-110" dirty="0" smtClean="0">
                <a:latin typeface="+mn-ea"/>
                <a:ea typeface="+mn-ea"/>
              </a:rPr>
              <a:t>,</a:t>
            </a:r>
            <a:r>
              <a:rPr lang="zh-CN" altLang="en-US" sz="8800" b="1" spc="-110" dirty="0" smtClean="0">
                <a:latin typeface="+mn-ea"/>
                <a:ea typeface="+mn-ea"/>
              </a:rPr>
              <a:t>报资讯管理部批准后方可销毁</a:t>
            </a:r>
            <a:r>
              <a:rPr lang="en-US" altLang="en-US" sz="8800" b="1" spc="-110" dirty="0" smtClean="0">
                <a:latin typeface="+mn-ea"/>
                <a:ea typeface="+mn-ea"/>
              </a:rPr>
              <a:t>,</a:t>
            </a:r>
            <a:r>
              <a:rPr lang="zh-CN" altLang="en-US" sz="8800" b="1" spc="-110" dirty="0" smtClean="0">
                <a:latin typeface="+mn-ea"/>
                <a:ea typeface="+mn-ea"/>
              </a:rPr>
              <a:t>资料员应保存被销毁的记录清单。</a:t>
            </a:r>
            <a:endParaRPr lang="zh-CN" altLang="en-US" sz="8800" b="1" spc="-110" dirty="0" smtClean="0">
              <a:latin typeface="+mn-ea"/>
              <a:ea typeface="+mn-ea"/>
            </a:endParaRPr>
          </a:p>
          <a:p>
            <a:pPr marL="273685" indent="-273685">
              <a:spcBef>
                <a:spcPts val="530"/>
              </a:spcBef>
            </a:pPr>
            <a:endParaRPr lang="en-US" altLang="zh-CN" sz="2400" dirty="0" smtClean="0"/>
          </a:p>
          <a:p>
            <a:pPr marL="273685" indent="-273685">
              <a:spcBef>
                <a:spcPts val="530"/>
              </a:spcBef>
            </a:pPr>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blinds(horizontal)">
                                      <p:cBhvr>
                                        <p:cTn id="21" dur="500"/>
                                        <p:tgtEl>
                                          <p:spTgt spid="11">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1">
                                            <p:txEl>
                                              <p:pRg st="2" end="2"/>
                                            </p:txEl>
                                          </p:spTgt>
                                        </p:tgtEl>
                                        <p:attrNameLst>
                                          <p:attrName>style.visibility</p:attrName>
                                        </p:attrNameLst>
                                      </p:cBhvr>
                                      <p:to>
                                        <p:strVal val="visible"/>
                                      </p:to>
                                    </p:set>
                                    <p:animEffect transition="in" filter="blinds(horizontal)">
                                      <p:cBhvr>
                                        <p:cTn id="24"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980728"/>
            <a:ext cx="8229600" cy="867122"/>
          </a:xfrm>
        </p:spPr>
        <p:txBody>
          <a:bodyPr/>
          <a:lstStyle/>
          <a:p>
            <a:pPr eaLnBrk="1" hangingPunct="1"/>
            <a:r>
              <a:rPr lang="zh-CN" altLang="en-US" sz="5400" dirty="0" smtClean="0">
                <a:solidFill>
                  <a:srgbClr val="002060"/>
                </a:solidFill>
              </a:rPr>
              <a:t>控制程序</a:t>
            </a:r>
            <a:endParaRPr lang="zh-CN" altLang="en-US" sz="5400" dirty="0" smtClean="0">
              <a:solidFill>
                <a:srgbClr val="002060"/>
              </a:solidFill>
            </a:endParaRPr>
          </a:p>
        </p:txBody>
      </p:sp>
      <p:sp>
        <p:nvSpPr>
          <p:cNvPr id="3" name="内容占位符 2"/>
          <p:cNvSpPr>
            <a:spLocks noGrp="1"/>
          </p:cNvSpPr>
          <p:nvPr>
            <p:ph idx="1"/>
          </p:nvPr>
        </p:nvSpPr>
        <p:spPr>
          <a:xfrm>
            <a:off x="467544" y="1988840"/>
            <a:ext cx="8229600" cy="3654077"/>
          </a:xfrm>
        </p:spPr>
        <p:txBody>
          <a:bodyPr>
            <a:noAutofit/>
          </a:bodyPr>
          <a:lstStyle/>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标识和可追溯管理程序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文件控制程序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dirty="0" smtClean="0">
                <a:solidFill>
                  <a:schemeClr val="bg1">
                    <a:lumMod val="75000"/>
                  </a:schemeClr>
                </a:solidFill>
                <a:latin typeface="+mj-lt"/>
                <a:ea typeface="+mj-ea"/>
                <a:cs typeface="隶书"/>
              </a:rPr>
              <a:t>记录控制程序</a:t>
            </a:r>
            <a:endParaRPr lang="en-US" altLang="zh-CN" sz="5000" dirty="0" smtClean="0">
              <a:solidFill>
                <a:schemeClr val="bg1">
                  <a:lumMod val="75000"/>
                </a:schemeClr>
              </a:solidFill>
              <a:latin typeface="+mj-lt"/>
              <a:ea typeface="+mj-ea"/>
              <a:cs typeface="隶书"/>
            </a:endParaRPr>
          </a:p>
          <a:p>
            <a:pPr marL="0" indent="457200">
              <a:lnSpc>
                <a:spcPct val="120000"/>
              </a:lnSpc>
              <a:spcBef>
                <a:spcPct val="0"/>
              </a:spcBef>
              <a:buClrTx/>
              <a:buSzTx/>
              <a:buFont typeface="Wingdings" panose="05000000000000000000" pitchFamily="2" charset="2"/>
              <a:buChar char="Ø"/>
            </a:pPr>
            <a:r>
              <a:rPr lang="zh-CN" altLang="en-US" sz="5000" b="1" dirty="0" smtClean="0">
                <a:solidFill>
                  <a:srgbClr val="FF0000"/>
                </a:solidFill>
                <a:latin typeface="+mj-lt"/>
                <a:ea typeface="+mj-ea"/>
                <a:cs typeface="隶书"/>
              </a:rPr>
              <a:t>环境和风险控制程序</a:t>
            </a:r>
            <a:endParaRPr lang="zh-CN" altLang="en-US" sz="5000" b="1" dirty="0" smtClean="0">
              <a:solidFill>
                <a:srgbClr val="FF0000"/>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环境和风险控制程序</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29600" cy="3870101"/>
          </a:xfrm>
        </p:spPr>
        <p:txBody>
          <a:bodyPr>
            <a:normAutofit fontScale="92500"/>
          </a:bodyPr>
          <a:lstStyle/>
          <a:p>
            <a:pPr marL="0" indent="457200" algn="just">
              <a:lnSpc>
                <a:spcPct val="150000"/>
              </a:lnSpc>
              <a:spcBef>
                <a:spcPts val="0"/>
              </a:spcBef>
              <a:buNone/>
            </a:pPr>
            <a:r>
              <a:rPr lang="zh-CN" altLang="en-US" sz="2400" b="1" spc="-90" dirty="0" smtClean="0">
                <a:latin typeface="+mn-ea"/>
              </a:rPr>
              <a:t>各二级机构（监理站）结合公司下发的</a:t>
            </a:r>
            <a:r>
              <a:rPr lang="zh-CN" altLang="en-US" sz="2400" b="1" spc="-90" dirty="0" smtClean="0">
                <a:latin typeface="+mn-ea"/>
                <a:hlinkClick r:id="rId1" action="ppaction://hlinkfile"/>
              </a:rPr>
              <a:t>环境因素识别评价表</a:t>
            </a:r>
            <a:r>
              <a:rPr lang="en-US" altLang="zh-CN" sz="2400" b="1" spc="-90" dirty="0" smtClean="0">
                <a:latin typeface="+mn-ea"/>
                <a:hlinkClick r:id="rId1" action="ppaction://hlinkfile"/>
              </a:rPr>
              <a:t>(J[2017]-003).doc</a:t>
            </a:r>
            <a:r>
              <a:rPr lang="zh-CN" altLang="en-US" sz="2400" b="1" spc="-90" dirty="0" smtClean="0">
                <a:latin typeface="+mn-ea"/>
              </a:rPr>
              <a:t>和</a:t>
            </a:r>
            <a:r>
              <a:rPr lang="zh-CN" altLang="en-US" sz="2400" b="1" spc="-90" dirty="0" smtClean="0">
                <a:latin typeface="+mn-ea"/>
                <a:hlinkClick r:id="rId2" action="ppaction://hlinkfile"/>
              </a:rPr>
              <a:t> 危险源识别评价表</a:t>
            </a:r>
            <a:r>
              <a:rPr lang="en-US" altLang="zh-CN" sz="2400" b="1" spc="-90" dirty="0" smtClean="0">
                <a:latin typeface="+mn-ea"/>
                <a:hlinkClick r:id="rId2" action="ppaction://hlinkfile"/>
              </a:rPr>
              <a:t>(J[2017]-004).</a:t>
            </a:r>
            <a:r>
              <a:rPr lang="en-US" altLang="zh-CN" sz="2400" b="1" spc="-90" dirty="0" err="1" smtClean="0">
                <a:latin typeface="+mn-ea"/>
                <a:hlinkClick r:id="rId2" action="ppaction://hlinkfile"/>
              </a:rPr>
              <a:t>xlsx</a:t>
            </a:r>
            <a:r>
              <a:rPr lang="en-US" altLang="zh-CN" sz="2400" b="1" spc="-90" dirty="0" smtClean="0">
                <a:latin typeface="+mn-ea"/>
              </a:rPr>
              <a:t>,</a:t>
            </a:r>
            <a:r>
              <a:rPr lang="zh-CN" altLang="en-US" sz="2400" b="1" dirty="0" smtClean="0">
                <a:latin typeface="+mn-ea"/>
              </a:rPr>
              <a:t>识别本项目监理服务过程中自身的环境因素和涉及的危险源，当项目的进展内容发生阶段性变化时，应及时对环境因素和危险源重新识别、评价和更新。对</a:t>
            </a:r>
            <a:r>
              <a:rPr lang="zh-CN" altLang="en-US" sz="2400" b="1" dirty="0" smtClean="0">
                <a:latin typeface="+mn-ea"/>
                <a:hlinkClick r:id="rId3" action="ppaction://hlinkfile"/>
              </a:rPr>
              <a:t>重要环境因素清单（技</a:t>
            </a:r>
            <a:r>
              <a:rPr lang="en-US" altLang="zh-CN" sz="2400" b="1" dirty="0" smtClean="0">
                <a:latin typeface="+mn-ea"/>
                <a:hlinkClick r:id="rId3" action="ppaction://hlinkfile"/>
              </a:rPr>
              <a:t>J[2017]-005</a:t>
            </a:r>
            <a:r>
              <a:rPr lang="zh-CN" altLang="en-US" sz="2400" b="1" dirty="0" smtClean="0">
                <a:latin typeface="+mn-ea"/>
                <a:hlinkClick r:id="rId3" action="ppaction://hlinkfile"/>
              </a:rPr>
              <a:t>）</a:t>
            </a:r>
            <a:r>
              <a:rPr lang="en-US" altLang="zh-CN" sz="2400" b="1" dirty="0" smtClean="0">
                <a:latin typeface="+mn-ea"/>
                <a:hlinkClick r:id="rId3" action="ppaction://hlinkfile"/>
              </a:rPr>
              <a:t>.doc</a:t>
            </a:r>
            <a:r>
              <a:rPr lang="zh-CN" altLang="en-US" sz="2400" b="1" dirty="0" smtClean="0">
                <a:latin typeface="+mn-ea"/>
              </a:rPr>
              <a:t>和</a:t>
            </a:r>
            <a:r>
              <a:rPr lang="zh-CN" altLang="en-US" sz="2400" b="1" dirty="0" smtClean="0">
                <a:latin typeface="+mn-ea"/>
                <a:hlinkClick r:id="rId4" action="ppaction://hlinkfile"/>
              </a:rPr>
              <a:t>不可接受风险清单（技</a:t>
            </a:r>
            <a:r>
              <a:rPr lang="en-US" altLang="zh-CN" sz="2400" b="1" dirty="0" smtClean="0">
                <a:latin typeface="+mn-ea"/>
                <a:hlinkClick r:id="rId4" action="ppaction://hlinkfile"/>
              </a:rPr>
              <a:t>J[2017]-006</a:t>
            </a:r>
            <a:r>
              <a:rPr lang="zh-CN" altLang="en-US" sz="2400" b="1" dirty="0" smtClean="0">
                <a:latin typeface="+mn-ea"/>
                <a:hlinkClick r:id="rId4" action="ppaction://hlinkfile"/>
              </a:rPr>
              <a:t>）</a:t>
            </a:r>
            <a:r>
              <a:rPr lang="en-US" altLang="zh-CN" sz="2400" b="1" dirty="0" smtClean="0">
                <a:latin typeface="+mn-ea"/>
                <a:hlinkClick r:id="rId4" action="ppaction://hlinkfile"/>
              </a:rPr>
              <a:t>.</a:t>
            </a:r>
            <a:r>
              <a:rPr lang="en-US" altLang="zh-CN" sz="2400" b="1" dirty="0" err="1" smtClean="0">
                <a:latin typeface="+mn-ea"/>
                <a:hlinkClick r:id="rId4" action="ppaction://hlinkfile"/>
              </a:rPr>
              <a:t>docx</a:t>
            </a:r>
            <a:r>
              <a:rPr lang="zh-CN" altLang="en-US" sz="2400" b="1" dirty="0" smtClean="0">
                <a:latin typeface="+mn-ea"/>
              </a:rPr>
              <a:t>要制定相应的措施（管理制度、应急预案等）。</a:t>
            </a:r>
            <a:endParaRPr lang="en-US" altLang="zh-CN" sz="24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5"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539552" y="980728"/>
            <a:ext cx="8229600" cy="936104"/>
          </a:xfrm>
        </p:spPr>
        <p:txBody>
          <a:bodyPr/>
          <a:lstStyle/>
          <a:p>
            <a:pPr indent="457200"/>
            <a:r>
              <a:rPr lang="en-US" altLang="zh-CN" sz="5400" b="1" dirty="0" smtClean="0">
                <a:latin typeface="+mj-ea"/>
              </a:rPr>
              <a:t>2017</a:t>
            </a:r>
            <a:r>
              <a:rPr lang="zh-CN" altLang="en-US" sz="5400" b="1" dirty="0" smtClean="0">
                <a:latin typeface="+mj-ea"/>
              </a:rPr>
              <a:t>版体系文件宣贯</a:t>
            </a:r>
            <a:endParaRPr lang="zh-CN" altLang="en-US" dirty="0" smtClean="0">
              <a:solidFill>
                <a:srgbClr val="FF0000"/>
              </a:solidFill>
            </a:endParaRPr>
          </a:p>
        </p:txBody>
      </p:sp>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
        <p:nvSpPr>
          <p:cNvPr id="6" name="标题 1"/>
          <p:cNvSpPr txBox="1"/>
          <p:nvPr/>
        </p:nvSpPr>
        <p:spPr bwMode="auto">
          <a:xfrm>
            <a:off x="539552" y="2492896"/>
            <a:ext cx="8229600" cy="202811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00000"/>
              </a:lnSpc>
              <a:spcBef>
                <a:spcPct val="0"/>
              </a:spcBef>
              <a:spcAft>
                <a:spcPct val="0"/>
              </a:spcAft>
              <a:buClrTx/>
              <a:buSzTx/>
              <a:buFontTx/>
              <a:buNone/>
              <a:defRPr/>
            </a:pPr>
            <a:br>
              <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rPr>
            </a:b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8" name="标题 1"/>
          <p:cNvSpPr txBox="1"/>
          <p:nvPr/>
        </p:nvSpPr>
        <p:spPr bwMode="auto">
          <a:xfrm>
            <a:off x="611560" y="1988840"/>
            <a:ext cx="8229600" cy="381642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管理方针</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管理目标</a:t>
            </a:r>
            <a:endParaRPr lang="en-US" altLang="zh-CN" sz="5000" dirty="0" smtClean="0">
              <a:solidFill>
                <a:schemeClr val="bg1">
                  <a:lumMod val="75000"/>
                </a:schemeClr>
              </a:solidFill>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控制程序</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b="1" dirty="0" smtClean="0">
                <a:solidFill>
                  <a:srgbClr val="FF0000"/>
                </a:solidFill>
                <a:latin typeface="+mj-lt"/>
                <a:ea typeface="+mj-ea"/>
                <a:cs typeface="隶书"/>
              </a:rPr>
              <a:t>职业健康管理要求</a:t>
            </a:r>
            <a:endParaRPr kumimoji="0" lang="zh-CN" altLang="en-US" sz="5000" b="1" i="0" u="none" strike="noStrike" kern="1200" cap="none" spc="0" normalizeH="0" baseline="0" noProof="0" dirty="0" smtClean="0">
              <a:ln>
                <a:noFill/>
              </a:ln>
              <a:solidFill>
                <a:srgbClr val="FF0000"/>
              </a:solidFill>
              <a:effectLst/>
              <a:uLnTx/>
              <a:uFillTx/>
              <a:latin typeface="+mj-lt"/>
              <a:ea typeface="+mj-ea"/>
              <a:cs typeface="隶书"/>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 calcmode="lin" valueType="num">
                                      <p:cBhvr additive="base">
                                        <p:cTn id="7" dur="500" fill="hold"/>
                                        <p:tgtEl>
                                          <p:spTgt spid="28673"/>
                                        </p:tgtEl>
                                        <p:attrNameLst>
                                          <p:attrName>ppt_x</p:attrName>
                                        </p:attrNameLst>
                                      </p:cBhvr>
                                      <p:tavLst>
                                        <p:tav tm="0">
                                          <p:val>
                                            <p:strVal val="#ppt_x"/>
                                          </p:val>
                                        </p:tav>
                                        <p:tav tm="100000">
                                          <p:val>
                                            <p:strVal val="#ppt_x"/>
                                          </p:val>
                                        </p:tav>
                                      </p:tavLst>
                                    </p:anim>
                                    <p:anim calcmode="lin" valueType="num">
                                      <p:cBhvr additive="base">
                                        <p:cTn id="8" dur="500" fill="hold"/>
                                        <p:tgtEl>
                                          <p:spTgt spid="286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457200" y="1935163"/>
            <a:ext cx="8291264" cy="3870101"/>
          </a:xfrm>
        </p:spPr>
        <p:txBody>
          <a:bodyPr>
            <a:noAutofit/>
          </a:bodyPr>
          <a:lstStyle/>
          <a:p>
            <a:pPr marL="0" indent="457200">
              <a:lnSpc>
                <a:spcPct val="150000"/>
              </a:lnSpc>
              <a:spcBef>
                <a:spcPts val="0"/>
              </a:spcBef>
              <a:buNone/>
            </a:pPr>
            <a:r>
              <a:rPr lang="zh-CN" altLang="en-US" sz="2200" b="1" dirty="0" smtClean="0">
                <a:latin typeface="+mn-ea"/>
              </a:rPr>
              <a:t>为认真贯彻执行国家有关职业病危害防治的法律、法规、规章和标准，坚持“预防为主、防治结合”的方针，实行分类管理，综合治理，加强对职业病危害防治工作的管理，明确单位各级领导、各职能部门及员工的职业危害防治责任，提高职业病危害防治水平，切实保障劳动者在劳动过程中的职业健康，根据</a:t>
            </a:r>
            <a:r>
              <a:rPr lang="en-US" altLang="zh-CN" sz="2200" b="1" dirty="0" smtClean="0">
                <a:latin typeface="+mn-ea"/>
              </a:rPr>
              <a:t>《</a:t>
            </a:r>
            <a:r>
              <a:rPr lang="zh-CN" altLang="en-US" sz="2200" b="1" dirty="0" smtClean="0">
                <a:latin typeface="+mn-ea"/>
              </a:rPr>
              <a:t>职业病防治法</a:t>
            </a:r>
            <a:r>
              <a:rPr lang="en-US" altLang="zh-CN" sz="2200" b="1" dirty="0" smtClean="0">
                <a:latin typeface="+mn-ea"/>
              </a:rPr>
              <a:t>》</a:t>
            </a:r>
            <a:r>
              <a:rPr lang="zh-CN" altLang="en-US" sz="2200" b="1" dirty="0" smtClean="0">
                <a:latin typeface="+mn-ea"/>
              </a:rPr>
              <a:t>和</a:t>
            </a:r>
            <a:r>
              <a:rPr lang="en-US" altLang="zh-CN" sz="2200" b="1" dirty="0" smtClean="0">
                <a:latin typeface="+mn-ea"/>
              </a:rPr>
              <a:t>《</a:t>
            </a:r>
            <a:r>
              <a:rPr lang="zh-CN" altLang="en-US" sz="2200" b="1" dirty="0" smtClean="0">
                <a:latin typeface="+mn-ea"/>
              </a:rPr>
              <a:t>工作场所职业卫生监督管理规定</a:t>
            </a:r>
            <a:r>
              <a:rPr lang="en-US" altLang="zh-CN" sz="2200" b="1" dirty="0" smtClean="0">
                <a:latin typeface="+mn-ea"/>
              </a:rPr>
              <a:t>》</a:t>
            </a:r>
            <a:r>
              <a:rPr lang="zh-CN" altLang="en-US" sz="2200" b="1" dirty="0" smtClean="0">
                <a:latin typeface="+mn-ea"/>
              </a:rPr>
              <a:t>等法律法规的有关规定，制定了</a:t>
            </a:r>
            <a:r>
              <a:rPr lang="zh-CN" altLang="en-US" sz="2200" b="1" dirty="0" smtClean="0">
                <a:latin typeface="+mn-ea"/>
                <a:hlinkClick r:id="rId1" action="ppaction://hlinkfile"/>
              </a:rPr>
              <a:t>职业健康安全管理办法</a:t>
            </a:r>
            <a:r>
              <a:rPr lang="en-US" altLang="zh-CN" sz="2200" b="1" dirty="0" smtClean="0">
                <a:latin typeface="+mn-ea"/>
                <a:hlinkClick r:id="rId1" action="ppaction://hlinkfile"/>
              </a:rPr>
              <a:t>.</a:t>
            </a:r>
            <a:r>
              <a:rPr lang="en-US" altLang="zh-CN" sz="2200" b="1" dirty="0" err="1" smtClean="0">
                <a:latin typeface="+mn-ea"/>
                <a:hlinkClick r:id="rId1" action="ppaction://hlinkfile"/>
              </a:rPr>
              <a:t>docx</a:t>
            </a:r>
            <a:r>
              <a:rPr lang="en-US" altLang="zh-CN" sz="2200" b="1" dirty="0" smtClean="0">
                <a:latin typeface="+mn-ea"/>
              </a:rPr>
              <a:t>,</a:t>
            </a:r>
            <a:r>
              <a:rPr lang="zh-CN" altLang="en-US" sz="2200" b="1" dirty="0" smtClean="0">
                <a:latin typeface="+mn-ea"/>
              </a:rPr>
              <a:t>提出以下要求：</a:t>
            </a:r>
            <a:endParaRPr lang="en-US" altLang="zh-CN"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2" cstate="print"/>
          <a:srcRect/>
          <a:stretch>
            <a:fillRect/>
          </a:stretch>
        </p:blipFill>
        <p:spPr bwMode="auto">
          <a:xfrm>
            <a:off x="6300192" y="6597352"/>
            <a:ext cx="258604" cy="260648"/>
          </a:xfrm>
          <a:prstGeom prst="rect">
            <a:avLst/>
          </a:prstGeom>
          <a:noFill/>
          <a:ln w="9525">
            <a:noFill/>
            <a:miter lim="800000"/>
            <a:headEnd/>
            <a:tailEnd/>
          </a:ln>
        </p:spPr>
      </p:pic>
      <p:sp>
        <p:nvSpPr>
          <p:cNvPr id="6" name="云形标注 5"/>
          <p:cNvSpPr/>
          <p:nvPr/>
        </p:nvSpPr>
        <p:spPr>
          <a:xfrm>
            <a:off x="457200" y="1936115"/>
            <a:ext cx="3888740" cy="2471420"/>
          </a:xfrm>
          <a:prstGeom prst="cloudCallou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smtClean="0">
                <a:solidFill>
                  <a:srgbClr val="FF0000"/>
                </a:solidFill>
              </a:rPr>
              <a:t>《职业病防治法》</a:t>
            </a:r>
            <a:r>
              <a:rPr lang="en-US" altLang="zh-CN" b="1" dirty="0" smtClean="0">
                <a:solidFill>
                  <a:srgbClr val="FF0000"/>
                </a:solidFill>
              </a:rPr>
              <a:t>2002</a:t>
            </a:r>
            <a:r>
              <a:rPr lang="zh-CN" altLang="en-US" b="1" dirty="0" smtClean="0">
                <a:solidFill>
                  <a:srgbClr val="FF0000"/>
                </a:solidFill>
              </a:rPr>
              <a:t>年开始实施，分别在</a:t>
            </a:r>
            <a:r>
              <a:rPr lang="en-US" altLang="zh-CN" b="1" dirty="0" smtClean="0">
                <a:solidFill>
                  <a:srgbClr val="FF0000"/>
                </a:solidFill>
              </a:rPr>
              <a:t>2016</a:t>
            </a:r>
            <a:r>
              <a:rPr lang="zh-CN" altLang="en-US" b="1" dirty="0" smtClean="0">
                <a:solidFill>
                  <a:srgbClr val="FF0000"/>
                </a:solidFill>
              </a:rPr>
              <a:t>年、</a:t>
            </a:r>
            <a:r>
              <a:rPr lang="en-US" altLang="zh-CN" b="1" dirty="0" smtClean="0">
                <a:solidFill>
                  <a:srgbClr val="FF0000"/>
                </a:solidFill>
              </a:rPr>
              <a:t>2017</a:t>
            </a:r>
            <a:r>
              <a:rPr lang="zh-CN" altLang="en-US" b="1" dirty="0" smtClean="0">
                <a:solidFill>
                  <a:srgbClr val="FF0000"/>
                </a:solidFill>
              </a:rPr>
              <a:t>年进行了修订完善，加强了工程建设过程中</a:t>
            </a:r>
            <a:r>
              <a:rPr lang="zh-CN" altLang="en-US" b="1" dirty="0" smtClean="0">
                <a:solidFill>
                  <a:srgbClr val="FF0000"/>
                </a:solidFill>
                <a:sym typeface="+mn-ea"/>
              </a:rPr>
              <a:t>职业病防治的</a:t>
            </a:r>
            <a:r>
              <a:rPr lang="zh-CN" altLang="en-US" b="1" dirty="0" smtClean="0">
                <a:solidFill>
                  <a:srgbClr val="FF0000"/>
                </a:solidFill>
              </a:rPr>
              <a:t>日常检查，并将防治情况纳入</a:t>
            </a:r>
            <a:r>
              <a:rPr lang="zh-CN" altLang="en-US" b="1" dirty="0" smtClean="0">
                <a:solidFill>
                  <a:srgbClr val="FF0000"/>
                </a:solidFill>
                <a:sym typeface="+mn-ea"/>
              </a:rPr>
              <a:t>项目</a:t>
            </a:r>
            <a:r>
              <a:rPr lang="zh-CN" altLang="en-US" b="1" dirty="0" smtClean="0">
                <a:solidFill>
                  <a:srgbClr val="FF0000"/>
                </a:solidFill>
              </a:rPr>
              <a:t>竣工验收。</a:t>
            </a:r>
            <a:endParaRPr lang="zh-CN" altLang="en-US"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dirty="0" smtClean="0">
                <a:latin typeface="+mj-lt"/>
                <a:ea typeface="+mj-ea"/>
                <a:cs typeface="隶书"/>
              </a:rPr>
              <a:t>职业病危害防治责任制度</a:t>
            </a:r>
            <a:endParaRPr lang="en-US" altLang="zh-CN" sz="3600" dirty="0" smtClean="0">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latin typeface="+mj-lt"/>
                <a:ea typeface="+mj-ea"/>
                <a:cs typeface="隶书"/>
              </a:rPr>
              <a:t>综合办公室职责</a:t>
            </a:r>
            <a:endParaRPr lang="en-US" altLang="zh-CN" sz="3600" dirty="0" smtClean="0">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latin typeface="+mj-lt"/>
                <a:ea typeface="+mj-ea"/>
                <a:cs typeface="隶书"/>
              </a:rPr>
              <a:t>二级机构职责</a:t>
            </a:r>
            <a:endParaRPr lang="en-US" altLang="zh-CN" sz="3600" dirty="0" smtClean="0">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latin typeface="+mj-lt"/>
                <a:ea typeface="+mj-ea"/>
                <a:cs typeface="隶书"/>
              </a:rPr>
              <a:t>危害人员岗位职责</a:t>
            </a:r>
            <a:endParaRPr lang="en-US" altLang="zh-CN" sz="3600" dirty="0" smtClean="0">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latin typeface="+mj-lt"/>
                <a:ea typeface="+mj-ea"/>
                <a:cs typeface="隶书"/>
              </a:rPr>
              <a:t>相关表格及记录</a:t>
            </a:r>
            <a:endParaRPr lang="en-US" altLang="zh-CN" sz="3600" dirty="0" smtClean="0">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b="1" dirty="0" smtClean="0">
                <a:solidFill>
                  <a:srgbClr val="FF0000"/>
                </a:solidFill>
                <a:latin typeface="+mj-lt"/>
                <a:ea typeface="+mj-ea"/>
                <a:cs typeface="隶书"/>
              </a:rPr>
              <a:t>职业病危害防治责任制度</a:t>
            </a:r>
            <a:endParaRPr lang="zh-CN" altLang="en-US" sz="3600" b="1" dirty="0" smtClean="0">
              <a:solidFill>
                <a:srgbClr val="FF0000"/>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综合办公室职责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二级机构职责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危害人员岗位职责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相关表格及记录</a:t>
            </a:r>
            <a:endParaRPr lang="en-US" altLang="zh-CN" sz="36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职业病危害防治责任制度</a:t>
            </a:r>
            <a:endParaRPr lang="en-US" altLang="zh-CN" sz="5400" dirty="0" smtClean="0">
              <a:solidFill>
                <a:srgbClr val="002060"/>
              </a:solidFill>
            </a:endParaRPr>
          </a:p>
        </p:txBody>
      </p:sp>
      <p:sp>
        <p:nvSpPr>
          <p:cNvPr id="3" name="内容占位符 2"/>
          <p:cNvSpPr>
            <a:spLocks noGrp="1"/>
          </p:cNvSpPr>
          <p:nvPr>
            <p:ph idx="1"/>
          </p:nvPr>
        </p:nvSpPr>
        <p:spPr>
          <a:xfrm>
            <a:off x="457200" y="1935163"/>
            <a:ext cx="8291264" cy="3942109"/>
          </a:xfrm>
        </p:spPr>
        <p:txBody>
          <a:bodyPr>
            <a:noAutofit/>
          </a:bodyPr>
          <a:lstStyle/>
          <a:p>
            <a:pPr marL="0" indent="457200">
              <a:lnSpc>
                <a:spcPct val="150000"/>
              </a:lnSpc>
              <a:spcBef>
                <a:spcPts val="530"/>
              </a:spcBef>
              <a:buNone/>
            </a:pPr>
            <a:r>
              <a:rPr lang="en-US" altLang="zh-CN" sz="2200" b="1" dirty="0" smtClean="0">
                <a:latin typeface="+mn-ea"/>
              </a:rPr>
              <a:t> </a:t>
            </a:r>
            <a:r>
              <a:rPr lang="zh-CN" altLang="en-US" sz="2200" b="1" dirty="0" smtClean="0">
                <a:latin typeface="+mn-ea"/>
              </a:rPr>
              <a:t>公司的主要负责人是职业危害防治的第一责任人，对公司的职业危害防治工作全面负责；工会主席是职业危害防治的第一监督人；各职能部门对所分管的职业危害防治负责。</a:t>
            </a:r>
            <a:endParaRPr lang="en-US" altLang="zh-CN" sz="2200" b="1" dirty="0" smtClean="0">
              <a:latin typeface="+mn-ea"/>
            </a:endParaRPr>
          </a:p>
          <a:p>
            <a:pPr marL="0" indent="457200">
              <a:lnSpc>
                <a:spcPct val="150000"/>
              </a:lnSpc>
              <a:spcBef>
                <a:spcPts val="530"/>
              </a:spcBef>
              <a:buNone/>
            </a:pPr>
            <a:r>
              <a:rPr lang="zh-CN" altLang="en-US" sz="2200" b="1" spc="-150" dirty="0" smtClean="0">
                <a:latin typeface="+mn-ea"/>
              </a:rPr>
              <a:t> 从组织上、制度上落实“管生产必须管安全与职业健康”的原则，使各级领导、各职能部门和员工明确职业病危害防治的责任，</a:t>
            </a:r>
            <a:r>
              <a:rPr lang="zh-CN" altLang="en-US" sz="2200" b="1" dirty="0" smtClean="0">
                <a:latin typeface="+mn-ea"/>
              </a:rPr>
              <a:t>做到层层有责，各负其职，各负其责。</a:t>
            </a:r>
            <a:endParaRPr lang="zh-CN" altLang="en-US"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p:cNvSpPr>
            <a:spLocks noGrp="1"/>
          </p:cNvSpPr>
          <p:nvPr>
            <p:ph type="ftr" sz="quarter" idx="11"/>
          </p:nvPr>
        </p:nvSpPr>
        <p:spPr>
          <a:xfrm>
            <a:off x="6479704" y="6492875"/>
            <a:ext cx="2664296"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28676" name="图片 7" descr="公司徽章.jpg"/>
          <p:cNvPicPr>
            <a:picLocks noChangeAspect="1"/>
          </p:cNvPicPr>
          <p:nvPr/>
        </p:nvPicPr>
        <p:blipFill>
          <a:blip r:embed="rId1" cstate="print"/>
          <a:srcRect/>
          <a:stretch>
            <a:fillRect/>
          </a:stretch>
        </p:blipFill>
        <p:spPr bwMode="auto">
          <a:xfrm>
            <a:off x="6228184" y="6597352"/>
            <a:ext cx="258604" cy="260648"/>
          </a:xfrm>
          <a:prstGeom prst="rect">
            <a:avLst/>
          </a:prstGeom>
          <a:noFill/>
          <a:ln w="9525">
            <a:noFill/>
            <a:miter lim="800000"/>
            <a:headEnd/>
            <a:tailEnd/>
          </a:ln>
        </p:spPr>
      </p:pic>
      <p:sp>
        <p:nvSpPr>
          <p:cNvPr id="6" name="标题 1"/>
          <p:cNvSpPr txBox="1"/>
          <p:nvPr/>
        </p:nvSpPr>
        <p:spPr bwMode="auto">
          <a:xfrm>
            <a:off x="539552" y="2492896"/>
            <a:ext cx="8229600" cy="2028114"/>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00000"/>
              </a:lnSpc>
              <a:spcBef>
                <a:spcPct val="0"/>
              </a:spcBef>
              <a:spcAft>
                <a:spcPct val="0"/>
              </a:spcAft>
              <a:buClrTx/>
              <a:buSzTx/>
              <a:buFontTx/>
              <a:buNone/>
              <a:defRPr/>
            </a:pPr>
            <a:br>
              <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rPr>
            </a:br>
            <a:endParaRPr kumimoji="0" lang="zh-CN" altLang="en-US" sz="5000" b="0" i="0" u="none" strike="noStrike" kern="1200" cap="none" spc="0" normalizeH="0" baseline="0" noProof="0" dirty="0" smtClean="0">
              <a:ln>
                <a:noFill/>
              </a:ln>
              <a:solidFill>
                <a:srgbClr val="FF0000"/>
              </a:solidFill>
              <a:effectLst/>
              <a:uLnTx/>
              <a:uFillTx/>
              <a:latin typeface="+mj-lt"/>
              <a:ea typeface="+mj-ea"/>
              <a:cs typeface="隶书"/>
            </a:endParaRPr>
          </a:p>
        </p:txBody>
      </p:sp>
      <p:sp>
        <p:nvSpPr>
          <p:cNvPr id="8" name="标题 1"/>
          <p:cNvSpPr txBox="1"/>
          <p:nvPr/>
        </p:nvSpPr>
        <p:spPr bwMode="auto">
          <a:xfrm>
            <a:off x="683568" y="1988840"/>
            <a:ext cx="8229600" cy="3672408"/>
          </a:xfrm>
          <a:prstGeom prst="rect">
            <a:avLst/>
          </a:prstGeom>
          <a:noFill/>
          <a:ln w="9525">
            <a:noFill/>
            <a:miter lim="800000"/>
          </a:ln>
        </p:spPr>
        <p:txBody>
          <a:bodyPr vert="horz" wrap="square" lIns="0" tIns="45720" rIns="0" bIns="0" numCol="1" anchor="b" anchorCtr="0" compatLnSpc="1"/>
          <a:lstStyle/>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1" i="0" u="none" strike="noStrike" kern="1200" cap="none" spc="0" normalizeH="0" baseline="0" noProof="0" dirty="0" smtClean="0">
                <a:ln>
                  <a:noFill/>
                </a:ln>
                <a:solidFill>
                  <a:srgbClr val="FF0000"/>
                </a:solidFill>
                <a:effectLst/>
                <a:uLnTx/>
                <a:uFillTx/>
                <a:latin typeface="+mj-lt"/>
                <a:ea typeface="+mj-ea"/>
                <a:cs typeface="隶书"/>
              </a:rPr>
              <a:t>管理方针</a:t>
            </a:r>
            <a:endParaRPr kumimoji="0" lang="zh-CN" altLang="en-US" sz="5000" b="1" i="0" u="none" strike="noStrike" kern="1200" cap="none" spc="0" normalizeH="0" baseline="0" noProof="0" dirty="0" smtClean="0">
              <a:ln>
                <a:noFill/>
              </a:ln>
              <a:solidFill>
                <a:srgbClr val="FF0000"/>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管理目标</a:t>
            </a:r>
            <a:endParaRPr lang="en-US" altLang="zh-CN" sz="5000" dirty="0" smtClean="0">
              <a:solidFill>
                <a:schemeClr val="bg1">
                  <a:lumMod val="75000"/>
                </a:schemeClr>
              </a:solidFill>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rPr>
              <a:t>控制程序</a:t>
            </a:r>
            <a:endParaRPr kumimoji="0" lang="en-US" altLang="zh-CN"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a:p>
            <a:pPr marL="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lang="zh-CN" altLang="en-US" sz="5000" dirty="0" smtClean="0">
                <a:solidFill>
                  <a:schemeClr val="bg1">
                    <a:lumMod val="75000"/>
                  </a:schemeClr>
                </a:solidFill>
                <a:latin typeface="+mj-lt"/>
                <a:ea typeface="+mj-ea"/>
                <a:cs typeface="隶书"/>
              </a:rPr>
              <a:t>职业健康管理要求</a:t>
            </a:r>
            <a:endParaRPr kumimoji="0" lang="zh-CN" altLang="en-US" sz="5000" b="0" i="0" u="none" strike="noStrike" kern="1200" cap="none" spc="0" normalizeH="0" baseline="0" noProof="0" dirty="0" smtClean="0">
              <a:ln>
                <a:noFill/>
              </a:ln>
              <a:solidFill>
                <a:schemeClr val="bg1">
                  <a:lumMod val="75000"/>
                </a:schemeClr>
              </a:solidFill>
              <a:effectLst/>
              <a:uLnTx/>
              <a:uFillTx/>
              <a:latin typeface="+mj-lt"/>
              <a:ea typeface="+mj-ea"/>
              <a:cs typeface="隶书"/>
            </a:endParaRPr>
          </a:p>
        </p:txBody>
      </p:sp>
      <p:sp>
        <p:nvSpPr>
          <p:cNvPr id="9" name="标题 8"/>
          <p:cNvSpPr>
            <a:spLocks noGrp="1"/>
          </p:cNvSpPr>
          <p:nvPr>
            <p:ph type="title"/>
          </p:nvPr>
        </p:nvSpPr>
        <p:spPr>
          <a:xfrm>
            <a:off x="457200" y="908720"/>
            <a:ext cx="8229600" cy="939130"/>
          </a:xfrm>
        </p:spPr>
        <p:txBody>
          <a:bodyPr/>
          <a:lstStyle/>
          <a:p>
            <a:r>
              <a:rPr lang="en-US" altLang="zh-CN" sz="5400" b="1" dirty="0" smtClean="0">
                <a:latin typeface="+mj-ea"/>
              </a:rPr>
              <a:t>2017</a:t>
            </a:r>
            <a:r>
              <a:rPr lang="zh-CN" altLang="en-US" sz="5400" b="1" dirty="0" smtClean="0">
                <a:latin typeface="+mj-ea"/>
              </a:rPr>
              <a:t>版体系文件宣贯</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0"/>
                                        <p:tgtEl>
                                          <p:spTgt spid="8">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职业病危害防治责任制度</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b="1" dirty="0" smtClean="0">
                <a:solidFill>
                  <a:srgbClr val="FF0000"/>
                </a:solidFill>
                <a:latin typeface="+mj-lt"/>
                <a:ea typeface="+mj-ea"/>
                <a:cs typeface="隶书"/>
              </a:rPr>
              <a:t>综合办公室职责</a:t>
            </a:r>
            <a:endParaRPr lang="zh-CN" altLang="en-US" sz="3600" b="1" dirty="0" smtClean="0">
              <a:solidFill>
                <a:srgbClr val="FF0000"/>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二级机构职责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危害人员岗位职责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相关表格及记录</a:t>
            </a:r>
            <a:endParaRPr lang="en-US" altLang="zh-CN" sz="36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综合办公室职责</a:t>
            </a:r>
            <a:endParaRPr lang="zh-CN" altLang="en-US" sz="5400" dirty="0" smtClean="0">
              <a:solidFill>
                <a:srgbClr val="002060"/>
              </a:solidFill>
            </a:endParaRPr>
          </a:p>
        </p:txBody>
      </p:sp>
      <p:sp>
        <p:nvSpPr>
          <p:cNvPr id="3" name="内容占位符 2"/>
          <p:cNvSpPr>
            <a:spLocks noGrp="1"/>
          </p:cNvSpPr>
          <p:nvPr>
            <p:ph idx="1"/>
          </p:nvPr>
        </p:nvSpPr>
        <p:spPr>
          <a:xfrm>
            <a:off x="457200" y="1935163"/>
            <a:ext cx="8291264" cy="3798093"/>
          </a:xfrm>
        </p:spPr>
        <p:txBody>
          <a:bodyPr>
            <a:noAutofit/>
          </a:bodyPr>
          <a:lstStyle/>
          <a:p>
            <a:pPr marL="446405" indent="-720090" algn="just">
              <a:lnSpc>
                <a:spcPct val="150000"/>
              </a:lnSpc>
              <a:spcBef>
                <a:spcPts val="530"/>
              </a:spcBef>
              <a:buNone/>
            </a:pPr>
            <a:r>
              <a:rPr lang="en-US" altLang="en-US" sz="2200" b="1" dirty="0" smtClean="0">
                <a:latin typeface="+mn-ea"/>
              </a:rPr>
              <a:t>1</a:t>
            </a:r>
            <a:r>
              <a:rPr lang="zh-CN" altLang="en-US" sz="2200" b="1" dirty="0" smtClean="0">
                <a:latin typeface="+mn-ea"/>
              </a:rPr>
              <a:t>）负责公司职业卫生工作的综合管理，拟定职业危害防治计划和实施方案；协助主管生产安全副总经理开展职业卫生工作，贯彻执行国家法律法规和标准。</a:t>
            </a:r>
            <a:endParaRPr lang="zh-CN" altLang="en-US" sz="2200" b="1" dirty="0" smtClean="0">
              <a:latin typeface="+mn-ea"/>
            </a:endParaRPr>
          </a:p>
          <a:p>
            <a:pPr marL="446405" indent="-720090" algn="just">
              <a:lnSpc>
                <a:spcPct val="150000"/>
              </a:lnSpc>
              <a:spcBef>
                <a:spcPts val="530"/>
              </a:spcBef>
              <a:buNone/>
            </a:pPr>
            <a:r>
              <a:rPr lang="en-US" altLang="en-US" sz="2200" b="1" dirty="0" smtClean="0">
                <a:latin typeface="+mn-ea"/>
              </a:rPr>
              <a:t>2</a:t>
            </a:r>
            <a:r>
              <a:rPr lang="zh-CN" altLang="en-US" sz="2200" b="1" dirty="0" smtClean="0">
                <a:latin typeface="+mn-ea"/>
              </a:rPr>
              <a:t>）公司综合办负责编制机关各部门的</a:t>
            </a:r>
            <a:r>
              <a:rPr lang="en-US" altLang="zh-CN" sz="2200" b="1" dirty="0" smtClean="0">
                <a:latin typeface="+mn-ea"/>
              </a:rPr>
              <a:t>《</a:t>
            </a:r>
            <a:r>
              <a:rPr lang="zh-CN" altLang="en-US" sz="2200" b="1" dirty="0" smtClean="0">
                <a:latin typeface="+mn-ea"/>
              </a:rPr>
              <a:t>职工体检计划</a:t>
            </a:r>
            <a:r>
              <a:rPr lang="en-US" altLang="zh-CN" sz="2200" b="1" dirty="0" smtClean="0">
                <a:latin typeface="+mn-ea"/>
              </a:rPr>
              <a:t>》</a:t>
            </a:r>
            <a:r>
              <a:rPr lang="zh-CN" altLang="en-US" sz="2200" b="1" dirty="0" smtClean="0">
                <a:latin typeface="+mn-ea"/>
              </a:rPr>
              <a:t>，组织职工在</a:t>
            </a:r>
            <a:r>
              <a:rPr lang="zh-CN" altLang="en-US" sz="2200" b="1" spc="-130" dirty="0" smtClean="0">
                <a:solidFill>
                  <a:srgbClr val="FF0000"/>
                </a:solidFill>
                <a:latin typeface="+中文正文" charset="0"/>
                <a:sym typeface="+mn-ea"/>
              </a:rPr>
              <a:t>由省级以上人民政府卫生行政部门批准的医疗卫生机构</a:t>
            </a:r>
            <a:r>
              <a:rPr lang="zh-CN" altLang="en-US" sz="2200" b="1" dirty="0" smtClean="0">
                <a:latin typeface="+mn-ea"/>
              </a:rPr>
              <a:t>进行定期体检，对检查结果，及时告知本人，如果存在身体健康方面问题，及时通知员工及时进行就诊。</a:t>
            </a:r>
            <a:endParaRPr lang="en-US" altLang="zh-CN"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r>
              <a:rPr lang="zh-CN" altLang="en-US" sz="5400" dirty="0" smtClean="0">
                <a:solidFill>
                  <a:srgbClr val="002060"/>
                </a:solidFill>
              </a:rPr>
              <a:t>综合办公室职责</a:t>
            </a:r>
            <a:endParaRPr lang="zh-CN" altLang="en-US" sz="5400" dirty="0" smtClean="0">
              <a:solidFill>
                <a:srgbClr val="002060"/>
              </a:solidFill>
            </a:endParaRPr>
          </a:p>
        </p:txBody>
      </p:sp>
      <p:sp>
        <p:nvSpPr>
          <p:cNvPr id="3" name="内容占位符 2"/>
          <p:cNvSpPr>
            <a:spLocks noGrp="1"/>
          </p:cNvSpPr>
          <p:nvPr>
            <p:ph idx="1"/>
          </p:nvPr>
        </p:nvSpPr>
        <p:spPr>
          <a:xfrm>
            <a:off x="467544" y="1916832"/>
            <a:ext cx="8291264" cy="4104456"/>
          </a:xfrm>
        </p:spPr>
        <p:txBody>
          <a:bodyPr>
            <a:noAutofit/>
          </a:bodyPr>
          <a:lstStyle/>
          <a:p>
            <a:pPr marL="446405" indent="-720090" algn="just">
              <a:lnSpc>
                <a:spcPct val="150000"/>
              </a:lnSpc>
              <a:spcBef>
                <a:spcPts val="530"/>
              </a:spcBef>
              <a:buNone/>
            </a:pPr>
            <a:r>
              <a:rPr lang="en-US" altLang="en-US" sz="2200" b="1" dirty="0" smtClean="0">
                <a:latin typeface="+mn-ea"/>
              </a:rPr>
              <a:t>3</a:t>
            </a:r>
            <a:r>
              <a:rPr lang="zh-CN" altLang="en-US" sz="2200" b="1" dirty="0" smtClean="0">
                <a:latin typeface="+mn-ea"/>
              </a:rPr>
              <a:t>）负责按照采购计划采购符合国家标准和要求的职业危害防护设备、用品、器材和个人防护用品，并配有相关的警示标识、中文警示说明和安全标签；按照《</a:t>
            </a:r>
            <a:r>
              <a:rPr lang="zh-CN" altLang="en-US" sz="2200" b="1" dirty="0" smtClean="0">
                <a:latin typeface="+mn-ea"/>
                <a:sym typeface="+mn-ea"/>
              </a:rPr>
              <a:t>公司劳动保护用品管理制度</a:t>
            </a:r>
            <a:r>
              <a:rPr lang="zh-CN" altLang="en-US" sz="2200" b="1" dirty="0" smtClean="0">
                <a:latin typeface="+mn-ea"/>
              </a:rPr>
              <a:t>》，及时发放劳动防护用品。</a:t>
            </a:r>
            <a:endParaRPr lang="zh-CN" altLang="en-US" sz="2200" b="1" dirty="0" smtClean="0">
              <a:latin typeface="+mn-ea"/>
            </a:endParaRPr>
          </a:p>
          <a:p>
            <a:pPr marL="446405" indent="-720090" algn="just">
              <a:lnSpc>
                <a:spcPct val="150000"/>
              </a:lnSpc>
              <a:spcBef>
                <a:spcPts val="530"/>
              </a:spcBef>
              <a:buNone/>
            </a:pPr>
            <a:r>
              <a:rPr lang="en-US" altLang="en-US" sz="2200" b="1" dirty="0" smtClean="0">
                <a:latin typeface="+mn-ea"/>
              </a:rPr>
              <a:t>4</a:t>
            </a:r>
            <a:r>
              <a:rPr lang="zh-CN" altLang="en-US" sz="2200" b="1" dirty="0" smtClean="0">
                <a:latin typeface="+mn-ea"/>
              </a:rPr>
              <a:t>）组织开展职业危害防治的活动，参与协助相关部门开展的职业卫生知识竞赛活动。</a:t>
            </a:r>
            <a:endParaRPr lang="en-US" altLang="zh-CN" sz="2200" b="1" dirty="0" smtClean="0">
              <a:latin typeface="+mn-ea"/>
            </a:endParaRPr>
          </a:p>
          <a:p>
            <a:pPr marL="446405" indent="-720090" algn="just">
              <a:lnSpc>
                <a:spcPct val="150000"/>
              </a:lnSpc>
              <a:spcBef>
                <a:spcPts val="530"/>
              </a:spcBef>
              <a:buNone/>
            </a:pPr>
            <a:r>
              <a:rPr lang="en-US" altLang="en-US" sz="2200" b="1" dirty="0" smtClean="0">
                <a:latin typeface="+mn-ea"/>
              </a:rPr>
              <a:t>5</a:t>
            </a:r>
            <a:r>
              <a:rPr lang="zh-CN" altLang="en-US" sz="2200" b="1" dirty="0" smtClean="0">
                <a:latin typeface="+mn-ea"/>
              </a:rPr>
              <a:t>）加强对职业卫生的舆论监督，大力宣传职业危害防治工作的先进事迹、及时报道职业安全卫生状况和经验教训。</a:t>
            </a:r>
            <a:endParaRPr lang="zh-CN" altLang="en-US"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职业病危害防治责任制度</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综合办公室职责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b="1" dirty="0" smtClean="0">
                <a:solidFill>
                  <a:srgbClr val="FF0000"/>
                </a:solidFill>
                <a:latin typeface="+mj-lt"/>
                <a:ea typeface="+mj-ea"/>
                <a:cs typeface="隶书"/>
              </a:rPr>
              <a:t>二级机构职责</a:t>
            </a:r>
            <a:endParaRPr lang="zh-CN" altLang="en-US" sz="3600" b="1" dirty="0" smtClean="0">
              <a:solidFill>
                <a:srgbClr val="FF0000"/>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危害人员岗位职责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相关表格及记录</a:t>
            </a:r>
            <a:endParaRPr lang="en-US" altLang="zh-CN" sz="36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pPr eaLnBrk="1" hangingPunct="1"/>
            <a:r>
              <a:rPr lang="zh-CN" altLang="en-US" sz="5400" dirty="0" smtClean="0">
                <a:solidFill>
                  <a:srgbClr val="002060"/>
                </a:solidFill>
              </a:rPr>
              <a:t>二级机构职责</a:t>
            </a:r>
            <a:endParaRPr lang="zh-CN" altLang="en-US" sz="5400" dirty="0" smtClean="0">
              <a:solidFill>
                <a:srgbClr val="002060"/>
              </a:solidFill>
            </a:endParaRPr>
          </a:p>
        </p:txBody>
      </p:sp>
      <p:sp>
        <p:nvSpPr>
          <p:cNvPr id="3" name="内容占位符 2"/>
          <p:cNvSpPr>
            <a:spLocks noGrp="1"/>
          </p:cNvSpPr>
          <p:nvPr>
            <p:ph idx="1"/>
          </p:nvPr>
        </p:nvSpPr>
        <p:spPr>
          <a:xfrm>
            <a:off x="467544" y="1988840"/>
            <a:ext cx="8291264" cy="4248472"/>
          </a:xfrm>
        </p:spPr>
        <p:txBody>
          <a:bodyPr>
            <a:noAutofit/>
          </a:bodyPr>
          <a:lstStyle/>
          <a:p>
            <a:pPr marL="446405" indent="-720090" algn="just">
              <a:lnSpc>
                <a:spcPct val="150000"/>
              </a:lnSpc>
              <a:spcBef>
                <a:spcPts val="530"/>
              </a:spcBef>
              <a:buNone/>
            </a:pPr>
            <a:r>
              <a:rPr lang="en-US" altLang="en-US" sz="2200" b="1" dirty="0" smtClean="0">
                <a:latin typeface="+mn-ea"/>
              </a:rPr>
              <a:t>1</a:t>
            </a:r>
            <a:r>
              <a:rPr lang="zh-CN" altLang="en-US" sz="2200" b="1" dirty="0" smtClean="0">
                <a:latin typeface="+mn-ea"/>
              </a:rPr>
              <a:t>）认真贯彻国家职业卫生法律法规、标准及单位职业卫生管理规章制度，把职业病危害防治制度的措施贯彻到每个具体环节。</a:t>
            </a:r>
            <a:endParaRPr lang="zh-CN" altLang="en-US" sz="2200" b="1" dirty="0" smtClean="0">
              <a:latin typeface="+mn-ea"/>
            </a:endParaRPr>
          </a:p>
          <a:p>
            <a:pPr marL="446405" indent="-720090" algn="just">
              <a:lnSpc>
                <a:spcPct val="150000"/>
              </a:lnSpc>
              <a:spcBef>
                <a:spcPts val="530"/>
              </a:spcBef>
              <a:buNone/>
            </a:pPr>
            <a:r>
              <a:rPr lang="en-US" altLang="en-US" sz="2200" b="1" dirty="0" smtClean="0">
                <a:latin typeface="+mn-ea"/>
              </a:rPr>
              <a:t>2</a:t>
            </a:r>
            <a:r>
              <a:rPr lang="zh-CN" altLang="en-US" sz="2200" b="1" dirty="0" smtClean="0">
                <a:latin typeface="+mn-ea"/>
              </a:rPr>
              <a:t>）制订适应于项目的职业危害防治规章制度和安全、职业卫生操作规程以及职业危害事故应急救援预案，并监督执行。</a:t>
            </a:r>
            <a:endParaRPr lang="zh-CN" altLang="en-US" sz="2200" b="1" dirty="0" smtClean="0">
              <a:latin typeface="+mn-ea"/>
            </a:endParaRPr>
          </a:p>
          <a:p>
            <a:pPr marL="446405" indent="-720090" algn="just">
              <a:lnSpc>
                <a:spcPct val="150000"/>
              </a:lnSpc>
              <a:spcBef>
                <a:spcPts val="530"/>
              </a:spcBef>
              <a:buNone/>
            </a:pPr>
            <a:r>
              <a:rPr lang="en-US" altLang="en-US" sz="2200" b="1" spc="-120" dirty="0" smtClean="0">
                <a:latin typeface="+mn-ea"/>
              </a:rPr>
              <a:t>3</a:t>
            </a:r>
            <a:r>
              <a:rPr lang="zh-CN" altLang="en-US" sz="2200" b="1" spc="-120" dirty="0" smtClean="0">
                <a:latin typeface="+mn-ea"/>
              </a:rPr>
              <a:t>）</a:t>
            </a:r>
            <a:r>
              <a:rPr lang="zh-CN" altLang="en-US" sz="2200" b="1" spc="-270" dirty="0" smtClean="0">
                <a:latin typeface="+中文正文" charset="0"/>
              </a:rPr>
              <a:t>负责编制各自管辖内的</a:t>
            </a:r>
            <a:r>
              <a:rPr lang="en-US" altLang="zh-CN" sz="2200" b="1" spc="-270" dirty="0" smtClean="0">
                <a:latin typeface="+中文正文" charset="0"/>
              </a:rPr>
              <a:t>《</a:t>
            </a:r>
            <a:r>
              <a:rPr lang="zh-CN" altLang="en-US" sz="2200" b="1" spc="-270" dirty="0" smtClean="0">
                <a:latin typeface="+中文正文" charset="0"/>
              </a:rPr>
              <a:t>职工体检计划</a:t>
            </a:r>
            <a:r>
              <a:rPr lang="en-US" altLang="zh-CN" sz="2200" b="1" spc="-270" dirty="0" smtClean="0">
                <a:latin typeface="+中文正文" charset="0"/>
              </a:rPr>
              <a:t>》</a:t>
            </a:r>
            <a:r>
              <a:rPr lang="zh-CN" altLang="en-US" sz="2200" b="1" spc="-270" dirty="0" smtClean="0">
                <a:latin typeface="+中文正文" charset="0"/>
              </a:rPr>
              <a:t>，组织员工在</a:t>
            </a:r>
            <a:r>
              <a:rPr lang="zh-CN" altLang="en-US" sz="2200" b="1" spc="-270" dirty="0" smtClean="0">
                <a:solidFill>
                  <a:srgbClr val="FF0000"/>
                </a:solidFill>
                <a:latin typeface="+中文正文" charset="0"/>
              </a:rPr>
              <a:t>由省级以上人民政府卫生行政部门批准的医疗卫生机构</a:t>
            </a:r>
            <a:r>
              <a:rPr lang="zh-CN" altLang="en-US" sz="2200" b="1" spc="-270" dirty="0" smtClean="0">
                <a:latin typeface="+中文正文" charset="0"/>
              </a:rPr>
              <a:t>开展上岗前、在岗期间和离岗时的体检工作，同时将检查结果，及时告知本人，如果存在身体健康（职业病）方面问题，为员工提供便利条件，及时送往医院进行就诊。</a:t>
            </a:r>
            <a:r>
              <a:rPr lang="zh-CN" altLang="en-US" sz="2200" b="1" spc="-120" dirty="0" smtClean="0">
                <a:latin typeface="+mn-ea"/>
              </a:rPr>
              <a:t> </a:t>
            </a:r>
            <a:endParaRPr lang="zh-CN" altLang="en-US" sz="2200" b="1" spc="-120"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pPr eaLnBrk="1" hangingPunct="1"/>
            <a:r>
              <a:rPr lang="zh-CN" altLang="en-US" sz="5400" dirty="0" smtClean="0">
                <a:solidFill>
                  <a:srgbClr val="002060"/>
                </a:solidFill>
              </a:rPr>
              <a:t>二级机构职责</a:t>
            </a:r>
            <a:endParaRPr lang="zh-CN" altLang="en-US" sz="5400" dirty="0" smtClean="0">
              <a:solidFill>
                <a:srgbClr val="002060"/>
              </a:solidFill>
            </a:endParaRPr>
          </a:p>
        </p:txBody>
      </p:sp>
      <p:sp>
        <p:nvSpPr>
          <p:cNvPr id="3" name="内容占位符 2"/>
          <p:cNvSpPr>
            <a:spLocks noGrp="1"/>
          </p:cNvSpPr>
          <p:nvPr>
            <p:ph idx="1"/>
          </p:nvPr>
        </p:nvSpPr>
        <p:spPr>
          <a:xfrm>
            <a:off x="467544" y="1700808"/>
            <a:ext cx="8291264" cy="4176464"/>
          </a:xfrm>
        </p:spPr>
        <p:txBody>
          <a:bodyPr>
            <a:noAutofit/>
          </a:bodyPr>
          <a:lstStyle/>
          <a:p>
            <a:pPr marL="446405" indent="-720090" algn="just">
              <a:lnSpc>
                <a:spcPct val="150000"/>
              </a:lnSpc>
              <a:spcBef>
                <a:spcPts val="530"/>
              </a:spcBef>
              <a:buNone/>
            </a:pPr>
            <a:r>
              <a:rPr lang="en-US" altLang="en-US" sz="2200" b="1" dirty="0" smtClean="0">
                <a:latin typeface="+mn-ea"/>
              </a:rPr>
              <a:t>4</a:t>
            </a:r>
            <a:r>
              <a:rPr lang="zh-CN" altLang="en-US" sz="2200" b="1" dirty="0" smtClean="0">
                <a:latin typeface="+mn-ea"/>
              </a:rPr>
              <a:t>）组织落实职业卫生安全管理的各项措施，严格执行职业卫生安全培训和设备验收使用的有关规定。</a:t>
            </a:r>
            <a:endParaRPr lang="zh-CN" altLang="en-US" sz="2200" b="1" dirty="0" smtClean="0">
              <a:latin typeface="+mn-ea"/>
            </a:endParaRPr>
          </a:p>
          <a:p>
            <a:pPr marL="446405" indent="-720090" algn="just">
              <a:lnSpc>
                <a:spcPct val="150000"/>
              </a:lnSpc>
              <a:spcBef>
                <a:spcPts val="530"/>
              </a:spcBef>
              <a:buNone/>
            </a:pPr>
            <a:r>
              <a:rPr lang="en-US" altLang="en-US" sz="2200" b="1" dirty="0" smtClean="0">
                <a:latin typeface="+mn-ea"/>
              </a:rPr>
              <a:t>5</a:t>
            </a:r>
            <a:r>
              <a:rPr lang="zh-CN" altLang="en-US" sz="2200" b="1" dirty="0" smtClean="0">
                <a:latin typeface="+mn-ea"/>
              </a:rPr>
              <a:t>）定期对监理站人员的</a:t>
            </a:r>
            <a:r>
              <a:rPr lang="zh-CN" altLang="en-US" sz="2200" b="1" dirty="0" smtClean="0">
                <a:solidFill>
                  <a:schemeClr val="tx1"/>
                </a:solidFill>
                <a:latin typeface="+mn-ea"/>
              </a:rPr>
              <a:t>职业危害防治情况</a:t>
            </a:r>
            <a:r>
              <a:rPr lang="zh-CN" altLang="en-US" sz="2200" b="1" dirty="0" smtClean="0">
                <a:latin typeface="+mn-ea"/>
              </a:rPr>
              <a:t>进行全面检查，及时消除各类隐患，对不能立即解决的要采取防范措施并予以上报。</a:t>
            </a:r>
            <a:endParaRPr lang="zh-CN" altLang="en-US" sz="2200" b="1" dirty="0" smtClean="0">
              <a:latin typeface="+mn-ea"/>
            </a:endParaRPr>
          </a:p>
          <a:p>
            <a:pPr marL="446405" indent="-720090" algn="just">
              <a:lnSpc>
                <a:spcPct val="150000"/>
              </a:lnSpc>
              <a:spcBef>
                <a:spcPts val="530"/>
              </a:spcBef>
              <a:buNone/>
            </a:pPr>
            <a:r>
              <a:rPr lang="en-US" altLang="en-US" sz="2200" b="1" dirty="0" smtClean="0">
                <a:latin typeface="+mn-ea"/>
              </a:rPr>
              <a:t>6</a:t>
            </a:r>
            <a:r>
              <a:rPr lang="zh-CN" altLang="en-US" sz="2200" b="1" dirty="0" smtClean="0">
                <a:latin typeface="+mn-ea"/>
              </a:rPr>
              <a:t>）组织监理人员学习职业卫生安全技术规范标准和职业卫生安全操作规程，教育员工遵章守纪，不违章指挥。</a:t>
            </a:r>
            <a:endParaRPr lang="en-US" altLang="zh-CN" sz="2200" b="1" dirty="0" smtClean="0">
              <a:latin typeface="+mn-ea"/>
            </a:endParaRPr>
          </a:p>
          <a:p>
            <a:pPr marL="446405" indent="-720090" algn="just">
              <a:lnSpc>
                <a:spcPct val="150000"/>
              </a:lnSpc>
              <a:spcBef>
                <a:spcPts val="530"/>
              </a:spcBef>
              <a:buNone/>
            </a:pPr>
            <a:r>
              <a:rPr lang="en-US" altLang="en-US" sz="2200" b="1" dirty="0" smtClean="0">
                <a:latin typeface="+mn-ea"/>
              </a:rPr>
              <a:t>7</a:t>
            </a:r>
            <a:r>
              <a:rPr lang="zh-CN" altLang="en-US" sz="2200" b="1" dirty="0" smtClean="0">
                <a:latin typeface="+mn-ea"/>
              </a:rPr>
              <a:t>）督促员工严格按照操作规程进行现场管理，确保个人防护用品的正确使用。阻止违章、冒险作业等。</a:t>
            </a:r>
            <a:endParaRPr lang="zh-CN" altLang="en-US"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pPr eaLnBrk="1" hangingPunct="1"/>
            <a:r>
              <a:rPr lang="zh-CN" altLang="en-US" sz="5400" dirty="0" smtClean="0">
                <a:solidFill>
                  <a:srgbClr val="002060"/>
                </a:solidFill>
              </a:rPr>
              <a:t>二级机构职责</a:t>
            </a:r>
            <a:endParaRPr lang="zh-CN" altLang="en-US" sz="5400" dirty="0" smtClean="0">
              <a:solidFill>
                <a:srgbClr val="002060"/>
              </a:solidFill>
            </a:endParaRPr>
          </a:p>
        </p:txBody>
      </p:sp>
      <p:sp>
        <p:nvSpPr>
          <p:cNvPr id="3" name="内容占位符 2"/>
          <p:cNvSpPr>
            <a:spLocks noGrp="1"/>
          </p:cNvSpPr>
          <p:nvPr>
            <p:ph idx="1"/>
          </p:nvPr>
        </p:nvSpPr>
        <p:spPr>
          <a:xfrm>
            <a:off x="467544" y="1700808"/>
            <a:ext cx="8291264" cy="3816424"/>
          </a:xfrm>
        </p:spPr>
        <p:txBody>
          <a:bodyPr>
            <a:noAutofit/>
          </a:bodyPr>
          <a:lstStyle/>
          <a:p>
            <a:pPr marL="446405" indent="-720090" algn="just">
              <a:lnSpc>
                <a:spcPct val="150000"/>
              </a:lnSpc>
              <a:spcBef>
                <a:spcPts val="530"/>
              </a:spcBef>
              <a:buNone/>
            </a:pPr>
            <a:r>
              <a:rPr lang="en-US" altLang="en-US" sz="2200" b="1" spc="-110" dirty="0" smtClean="0">
                <a:latin typeface="+mn-ea"/>
              </a:rPr>
              <a:t>8</a:t>
            </a:r>
            <a:r>
              <a:rPr lang="zh-CN" altLang="en-US" sz="2200" b="1" spc="-110" dirty="0" smtClean="0">
                <a:latin typeface="+mn-ea"/>
              </a:rPr>
              <a:t>）监督检查各施工单位、部门履行职业卫生职责情况，定期组织开展职业危害防治工作的检查，对检查中发现的隐患及时登记，并督促有关单位及时整改，对解决不了的重大隐患要书面报告有关上级部门，并责令隐患单位采取好防范措施。</a:t>
            </a:r>
            <a:endParaRPr lang="zh-CN" altLang="en-US" sz="2200" b="1" spc="-110" dirty="0" smtClean="0">
              <a:latin typeface="+mn-ea"/>
            </a:endParaRPr>
          </a:p>
          <a:p>
            <a:pPr marL="446405" indent="-720090" algn="just">
              <a:lnSpc>
                <a:spcPct val="150000"/>
              </a:lnSpc>
              <a:spcBef>
                <a:spcPts val="530"/>
              </a:spcBef>
              <a:buNone/>
            </a:pPr>
            <a:r>
              <a:rPr lang="en-US" altLang="en-US" sz="2200" b="1" dirty="0" smtClean="0">
                <a:latin typeface="+mn-ea"/>
              </a:rPr>
              <a:t>9</a:t>
            </a:r>
            <a:r>
              <a:rPr lang="zh-CN" altLang="en-US" sz="2200" b="1" dirty="0" smtClean="0">
                <a:latin typeface="+mn-ea"/>
              </a:rPr>
              <a:t>）参与审查建设项目采取的工艺、技术和设备或材料。</a:t>
            </a:r>
            <a:endParaRPr lang="en-US" altLang="zh-CN" sz="2200" b="1" dirty="0" smtClean="0">
              <a:latin typeface="+mn-ea"/>
            </a:endParaRPr>
          </a:p>
          <a:p>
            <a:pPr marL="446405" indent="-720090" algn="just">
              <a:lnSpc>
                <a:spcPct val="150000"/>
              </a:lnSpc>
              <a:spcBef>
                <a:spcPts val="530"/>
              </a:spcBef>
              <a:buNone/>
            </a:pPr>
            <a:r>
              <a:rPr lang="en-US" altLang="en-US" sz="2200" b="1" dirty="0" smtClean="0">
                <a:latin typeface="+mn-ea"/>
              </a:rPr>
              <a:t>10</a:t>
            </a:r>
            <a:r>
              <a:rPr lang="zh-CN" altLang="en-US" sz="2200" b="1" dirty="0" smtClean="0">
                <a:latin typeface="+mn-ea"/>
              </a:rPr>
              <a:t>）及时、如实地报告本监理站的职业危害事故。并参与有关职业危害事故的调查、分析和查明原因，提出防范措施。</a:t>
            </a:r>
            <a:endParaRPr lang="zh-CN" altLang="en-US" sz="2200"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职业病危害防治责任制度</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综合办公室职责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二级机构职责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b="1" dirty="0" smtClean="0">
                <a:solidFill>
                  <a:srgbClr val="FF0000"/>
                </a:solidFill>
                <a:latin typeface="+mj-lt"/>
                <a:ea typeface="+mj-ea"/>
                <a:cs typeface="隶书"/>
              </a:rPr>
              <a:t>危害人员岗位职责</a:t>
            </a:r>
            <a:endParaRPr lang="zh-CN" altLang="en-US" sz="3600" b="1" dirty="0" smtClean="0">
              <a:solidFill>
                <a:srgbClr val="FF0000"/>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相关表格及记录</a:t>
            </a:r>
            <a:endParaRPr lang="en-US" altLang="zh-CN" sz="3600" dirty="0" smtClean="0">
              <a:solidFill>
                <a:schemeClr val="bg1">
                  <a:lumMod val="75000"/>
                </a:schemeClr>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pPr eaLnBrk="1" hangingPunct="1"/>
            <a:r>
              <a:rPr lang="zh-CN" altLang="en-US" sz="5400" dirty="0" smtClean="0">
                <a:solidFill>
                  <a:srgbClr val="002060"/>
                </a:solidFill>
              </a:rPr>
              <a:t>危害人员岗位职责</a:t>
            </a:r>
            <a:endParaRPr lang="zh-CN" altLang="en-US" sz="5400" dirty="0" smtClean="0">
              <a:solidFill>
                <a:srgbClr val="002060"/>
              </a:solidFill>
            </a:endParaRPr>
          </a:p>
        </p:txBody>
      </p:sp>
      <p:sp>
        <p:nvSpPr>
          <p:cNvPr id="3" name="内容占位符 2"/>
          <p:cNvSpPr>
            <a:spLocks noGrp="1"/>
          </p:cNvSpPr>
          <p:nvPr>
            <p:ph idx="1"/>
          </p:nvPr>
        </p:nvSpPr>
        <p:spPr>
          <a:xfrm>
            <a:off x="467544" y="1700808"/>
            <a:ext cx="8291264" cy="4176464"/>
          </a:xfrm>
        </p:spPr>
        <p:txBody>
          <a:bodyPr>
            <a:noAutofit/>
          </a:bodyPr>
          <a:lstStyle/>
          <a:p>
            <a:pPr marL="446405" indent="-720090" algn="just">
              <a:lnSpc>
                <a:spcPct val="150000"/>
              </a:lnSpc>
              <a:spcBef>
                <a:spcPts val="530"/>
              </a:spcBef>
              <a:buNone/>
            </a:pPr>
            <a:r>
              <a:rPr lang="en-US" altLang="en-US" sz="2200" b="1" spc="-110" dirty="0" smtClean="0">
                <a:latin typeface="+mn-ea"/>
              </a:rPr>
              <a:t>1</a:t>
            </a:r>
            <a:r>
              <a:rPr lang="zh-CN" altLang="en-US" sz="2200" b="1" spc="-110" dirty="0" smtClean="0">
                <a:latin typeface="+mn-ea"/>
              </a:rPr>
              <a:t>）认真落实国家有关职业卫生的法律法规及上级有关规定，对本岗位的职业危害防治负直接责任。</a:t>
            </a:r>
            <a:endParaRPr lang="zh-CN" altLang="en-US" sz="2200" b="1" spc="-110" dirty="0" smtClean="0">
              <a:latin typeface="+mn-ea"/>
            </a:endParaRPr>
          </a:p>
          <a:p>
            <a:pPr marL="446405" indent="-720090" algn="just">
              <a:lnSpc>
                <a:spcPct val="150000"/>
              </a:lnSpc>
              <a:spcBef>
                <a:spcPts val="530"/>
              </a:spcBef>
              <a:buNone/>
            </a:pPr>
            <a:r>
              <a:rPr lang="en-US" altLang="en-US" sz="2200" b="1" spc="-110" dirty="0" smtClean="0">
                <a:latin typeface="+mn-ea"/>
              </a:rPr>
              <a:t>2</a:t>
            </a:r>
            <a:r>
              <a:rPr lang="zh-CN" altLang="en-US" sz="2200" b="1" spc="-110" dirty="0" smtClean="0">
                <a:latin typeface="+mn-ea"/>
              </a:rPr>
              <a:t>）努力学习并掌握职业危害防治操作规程和安全保护的知识技能，提高自我保护能力。</a:t>
            </a:r>
            <a:endParaRPr lang="zh-CN" altLang="en-US" sz="2200" b="1" spc="-110" dirty="0" smtClean="0">
              <a:latin typeface="+mn-ea"/>
            </a:endParaRPr>
          </a:p>
          <a:p>
            <a:pPr marL="446405" indent="-720090" algn="just">
              <a:lnSpc>
                <a:spcPct val="150000"/>
              </a:lnSpc>
              <a:spcBef>
                <a:spcPts val="530"/>
              </a:spcBef>
              <a:buNone/>
            </a:pPr>
            <a:r>
              <a:rPr lang="en-US" altLang="en-US" sz="2200" b="1" spc="-110" dirty="0" smtClean="0">
                <a:latin typeface="+mn-ea"/>
              </a:rPr>
              <a:t>3</a:t>
            </a:r>
            <a:r>
              <a:rPr lang="zh-CN" altLang="en-US" sz="2200" b="1" spc="-110" dirty="0" smtClean="0">
                <a:latin typeface="+mn-ea"/>
              </a:rPr>
              <a:t>）熟悉本岗位的职业危害注意事项，严格遵守职业危害相关规章、制度，严格管理，制止他人违章作业，并有权拒绝违章指挥。</a:t>
            </a:r>
            <a:endParaRPr lang="zh-CN" altLang="en-US" sz="2200" b="1" spc="-110" dirty="0" smtClean="0">
              <a:latin typeface="+mn-ea"/>
            </a:endParaRPr>
          </a:p>
          <a:p>
            <a:pPr marL="446405" indent="-720090" algn="just">
              <a:lnSpc>
                <a:spcPct val="150000"/>
              </a:lnSpc>
              <a:spcBef>
                <a:spcPts val="530"/>
              </a:spcBef>
              <a:buNone/>
            </a:pPr>
            <a:r>
              <a:rPr lang="en-US" altLang="en-US" sz="2200" b="1" spc="-110" dirty="0" smtClean="0">
                <a:latin typeface="+mn-ea"/>
              </a:rPr>
              <a:t>4</a:t>
            </a:r>
            <a:r>
              <a:rPr lang="zh-CN" altLang="en-US" sz="2200" b="1" spc="-110" dirty="0" smtClean="0">
                <a:latin typeface="+mn-ea"/>
              </a:rPr>
              <a:t>）自觉接受职业卫生检查和职业卫生培训，主动提出改进职业危害防治工作的合理化意见和建议。</a:t>
            </a:r>
            <a:endParaRPr lang="zh-CN" altLang="en-US" sz="2200" b="1" spc="-110"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3106"/>
          </a:xfrm>
        </p:spPr>
        <p:txBody>
          <a:bodyPr/>
          <a:lstStyle/>
          <a:p>
            <a:pPr eaLnBrk="1" hangingPunct="1"/>
            <a:r>
              <a:rPr lang="zh-CN" altLang="en-US" sz="5400" dirty="0" smtClean="0">
                <a:solidFill>
                  <a:srgbClr val="002060"/>
                </a:solidFill>
              </a:rPr>
              <a:t>危害人员岗位职责</a:t>
            </a:r>
            <a:endParaRPr lang="zh-CN" altLang="en-US" sz="5400" dirty="0" smtClean="0">
              <a:solidFill>
                <a:srgbClr val="002060"/>
              </a:solidFill>
            </a:endParaRPr>
          </a:p>
        </p:txBody>
      </p:sp>
      <p:sp>
        <p:nvSpPr>
          <p:cNvPr id="3" name="内容占位符 2"/>
          <p:cNvSpPr>
            <a:spLocks noGrp="1"/>
          </p:cNvSpPr>
          <p:nvPr>
            <p:ph idx="1"/>
          </p:nvPr>
        </p:nvSpPr>
        <p:spPr>
          <a:xfrm>
            <a:off x="467544" y="1916832"/>
            <a:ext cx="8291264" cy="3384376"/>
          </a:xfrm>
        </p:spPr>
        <p:txBody>
          <a:bodyPr>
            <a:noAutofit/>
          </a:bodyPr>
          <a:lstStyle/>
          <a:p>
            <a:pPr marL="446405" indent="-720090" algn="just">
              <a:lnSpc>
                <a:spcPct val="150000"/>
              </a:lnSpc>
              <a:spcBef>
                <a:spcPts val="530"/>
              </a:spcBef>
              <a:buNone/>
            </a:pPr>
            <a:r>
              <a:rPr lang="en-US" altLang="en-US" sz="2200" b="1" spc="-110" dirty="0" smtClean="0">
                <a:latin typeface="+mn-ea"/>
              </a:rPr>
              <a:t>5</a:t>
            </a:r>
            <a:r>
              <a:rPr lang="zh-CN" altLang="en-US" sz="2200" b="1" spc="-110" dirty="0" smtClean="0">
                <a:latin typeface="+mn-ea"/>
              </a:rPr>
              <a:t>）服从管理，正确佩戴和使用个人防护用品。</a:t>
            </a:r>
            <a:endParaRPr lang="zh-CN" altLang="en-US" sz="2200" b="1" spc="-110" dirty="0" smtClean="0">
              <a:latin typeface="+mn-ea"/>
            </a:endParaRPr>
          </a:p>
          <a:p>
            <a:pPr marL="446405" indent="-720090" algn="just">
              <a:lnSpc>
                <a:spcPct val="150000"/>
              </a:lnSpc>
              <a:spcBef>
                <a:spcPts val="530"/>
              </a:spcBef>
              <a:buNone/>
            </a:pPr>
            <a:r>
              <a:rPr lang="en-US" altLang="en-US" sz="2200" b="1" spc="-110" dirty="0" smtClean="0">
                <a:latin typeface="+mn-ea"/>
              </a:rPr>
              <a:t>6</a:t>
            </a:r>
            <a:r>
              <a:rPr lang="zh-CN" altLang="en-US" sz="2200" b="1" spc="-110" dirty="0" smtClean="0">
                <a:latin typeface="+mn-ea"/>
              </a:rPr>
              <a:t>）正确使用和维护职业危害相关防护用品，发现各类职业危害隐患要及时消除，自己不能解决的问题要立即上报。</a:t>
            </a:r>
            <a:endParaRPr lang="zh-CN" altLang="en-US" sz="2200" b="1" spc="-110" dirty="0" smtClean="0">
              <a:latin typeface="+mn-ea"/>
            </a:endParaRPr>
          </a:p>
          <a:p>
            <a:pPr marL="446405" indent="-720090" algn="just">
              <a:lnSpc>
                <a:spcPct val="150000"/>
              </a:lnSpc>
              <a:spcBef>
                <a:spcPts val="530"/>
              </a:spcBef>
              <a:buNone/>
            </a:pPr>
            <a:r>
              <a:rPr lang="en-US" altLang="en-US" sz="2200" b="1" dirty="0" smtClean="0">
                <a:latin typeface="+mn-ea"/>
              </a:rPr>
              <a:t>7</a:t>
            </a:r>
            <a:r>
              <a:rPr lang="zh-CN" altLang="en-US" sz="2200" b="1" dirty="0" smtClean="0">
                <a:latin typeface="+mn-ea"/>
              </a:rPr>
              <a:t>）自觉接受各级职业危害防治工作的专项检查，及时报告职业危害事故。</a:t>
            </a:r>
            <a:endParaRPr lang="zh-CN" altLang="en-US" sz="2200" b="1" dirty="0" smtClean="0">
              <a:latin typeface="+mn-ea"/>
            </a:endParaRPr>
          </a:p>
          <a:p>
            <a:pPr marL="446405" indent="-720090" algn="just">
              <a:lnSpc>
                <a:spcPct val="150000"/>
              </a:lnSpc>
              <a:spcBef>
                <a:spcPts val="530"/>
              </a:spcBef>
              <a:buNone/>
            </a:pPr>
            <a:r>
              <a:rPr lang="en-US" altLang="en-US" sz="2200" b="1" spc="-110" dirty="0" smtClean="0">
                <a:latin typeface="+mn-ea"/>
              </a:rPr>
              <a:t>8</a:t>
            </a:r>
            <a:r>
              <a:rPr lang="zh-CN" altLang="en-US" sz="2200" b="1" spc="-110" dirty="0" smtClean="0">
                <a:latin typeface="+mn-ea"/>
              </a:rPr>
              <a:t>）发现职业危害隐患采取必要措施并及时报告。</a:t>
            </a:r>
            <a:endParaRPr lang="en-US" altLang="zh-CN" sz="2200" b="1" spc="-110"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229600" cy="795114"/>
          </a:xfrm>
        </p:spPr>
        <p:txBody>
          <a:bodyPr/>
          <a:lstStyle/>
          <a:p>
            <a:pPr eaLnBrk="1" hangingPunct="1"/>
            <a:r>
              <a:rPr lang="zh-CN" altLang="en-US" sz="4400" dirty="0" smtClean="0">
                <a:solidFill>
                  <a:srgbClr val="002060"/>
                </a:solidFill>
              </a:rPr>
              <a:t>管理方针</a:t>
            </a:r>
            <a:endParaRPr lang="zh-CN" altLang="en-US" sz="4400" dirty="0" smtClean="0">
              <a:solidFill>
                <a:srgbClr val="002060"/>
              </a:solidFill>
            </a:endParaRPr>
          </a:p>
        </p:txBody>
      </p:sp>
      <p:sp>
        <p:nvSpPr>
          <p:cNvPr id="3" name="内容占位符 2"/>
          <p:cNvSpPr>
            <a:spLocks noGrp="1"/>
          </p:cNvSpPr>
          <p:nvPr>
            <p:ph idx="1"/>
          </p:nvPr>
        </p:nvSpPr>
        <p:spPr>
          <a:xfrm>
            <a:off x="467360" y="1772920"/>
            <a:ext cx="8229600" cy="3865245"/>
          </a:xfrm>
        </p:spPr>
        <p:txBody>
          <a:bodyPr>
            <a:noAutofit/>
          </a:bodyPr>
          <a:lstStyle/>
          <a:p>
            <a:pPr marL="274320" indent="-274320" eaLnBrk="1" fontAlgn="auto" hangingPunct="1">
              <a:lnSpc>
                <a:spcPct val="150000"/>
              </a:lnSpc>
              <a:spcAft>
                <a:spcPts val="0"/>
              </a:spcAft>
              <a:buClr>
                <a:schemeClr val="accent3"/>
              </a:buClr>
              <a:buNone/>
              <a:defRPr/>
            </a:pPr>
            <a:r>
              <a:rPr lang="zh-CN" altLang="en-US" sz="3600" b="1" dirty="0" smtClean="0">
                <a:solidFill>
                  <a:schemeClr val="tx1"/>
                </a:solidFill>
              </a:rPr>
              <a:t>安全</a:t>
            </a:r>
            <a:r>
              <a:rPr lang="zh-CN" altLang="en-US" sz="3600" b="1" dirty="0" smtClean="0">
                <a:solidFill>
                  <a:srgbClr val="FF0000"/>
                </a:solidFill>
              </a:rPr>
              <a:t>至上</a:t>
            </a:r>
            <a:r>
              <a:rPr lang="zh-CN" altLang="en-US" sz="3600" b="1" dirty="0" smtClean="0">
                <a:solidFill>
                  <a:schemeClr val="tx1"/>
                </a:solidFill>
              </a:rPr>
              <a:t>，以人为本</a:t>
            </a:r>
            <a:endParaRPr lang="zh-CN" altLang="en-US" sz="3600" b="1" dirty="0" smtClean="0">
              <a:solidFill>
                <a:schemeClr val="tx1"/>
              </a:solidFill>
            </a:endParaRPr>
          </a:p>
          <a:p>
            <a:pPr marL="274320" indent="-274320" eaLnBrk="1" fontAlgn="auto" hangingPunct="1">
              <a:lnSpc>
                <a:spcPct val="150000"/>
              </a:lnSpc>
              <a:spcAft>
                <a:spcPts val="0"/>
              </a:spcAft>
              <a:buClr>
                <a:schemeClr val="accent3"/>
              </a:buClr>
              <a:buNone/>
              <a:defRPr/>
            </a:pPr>
            <a:r>
              <a:rPr lang="zh-CN" altLang="en-US" sz="3600" b="1" dirty="0" smtClean="0">
                <a:solidFill>
                  <a:schemeClr val="tx1"/>
                </a:solidFill>
              </a:rPr>
              <a:t>质量</a:t>
            </a:r>
            <a:r>
              <a:rPr lang="zh-CN" altLang="en-US" sz="3600" b="1" dirty="0" smtClean="0">
                <a:solidFill>
                  <a:srgbClr val="FF0000"/>
                </a:solidFill>
              </a:rPr>
              <a:t>第一</a:t>
            </a:r>
            <a:r>
              <a:rPr lang="zh-CN" altLang="en-US" sz="3600" b="1" dirty="0" smtClean="0">
                <a:solidFill>
                  <a:schemeClr val="tx1"/>
                </a:solidFill>
              </a:rPr>
              <a:t>，诚信</a:t>
            </a:r>
            <a:r>
              <a:rPr lang="zh-CN" altLang="en-US" sz="3600" b="1" dirty="0" smtClean="0">
                <a:solidFill>
                  <a:srgbClr val="FF0000"/>
                </a:solidFill>
              </a:rPr>
              <a:t>当先</a:t>
            </a:r>
            <a:endParaRPr lang="zh-CN" altLang="en-US" sz="3600" b="1" dirty="0" smtClean="0">
              <a:solidFill>
                <a:srgbClr val="FF0000"/>
              </a:solidFill>
            </a:endParaRPr>
          </a:p>
          <a:p>
            <a:pPr marL="274320" indent="-274320" eaLnBrk="1" fontAlgn="auto" hangingPunct="1">
              <a:lnSpc>
                <a:spcPct val="150000"/>
              </a:lnSpc>
              <a:spcAft>
                <a:spcPts val="0"/>
              </a:spcAft>
              <a:buClr>
                <a:schemeClr val="accent3"/>
              </a:buClr>
              <a:buNone/>
              <a:defRPr/>
            </a:pPr>
            <a:r>
              <a:rPr lang="zh-CN" altLang="en-US" sz="3600" b="1" dirty="0" smtClean="0">
                <a:solidFill>
                  <a:schemeClr val="tx1"/>
                </a:solidFill>
              </a:rPr>
              <a:t>保护环境，从我做起</a:t>
            </a:r>
            <a:endParaRPr lang="zh-CN" altLang="en-US" sz="3600" b="1" dirty="0" smtClean="0">
              <a:solidFill>
                <a:schemeClr val="tx1"/>
              </a:solidFill>
            </a:endParaRPr>
          </a:p>
          <a:p>
            <a:pPr marL="274320" indent="-274320" eaLnBrk="1" fontAlgn="auto" hangingPunct="1">
              <a:lnSpc>
                <a:spcPct val="150000"/>
              </a:lnSpc>
              <a:spcAft>
                <a:spcPts val="0"/>
              </a:spcAft>
              <a:buClr>
                <a:schemeClr val="accent3"/>
              </a:buClr>
              <a:buNone/>
              <a:defRPr/>
            </a:pPr>
            <a:r>
              <a:rPr lang="zh-CN" altLang="en-US" sz="3600" b="1" dirty="0" smtClean="0">
                <a:solidFill>
                  <a:schemeClr val="tx1"/>
                </a:solidFill>
              </a:rPr>
              <a:t>注重细节，精益求精</a:t>
            </a:r>
            <a:endParaRPr lang="zh-CN" altLang="en-US" sz="3600" b="1" dirty="0" smtClean="0">
              <a:solidFill>
                <a:schemeClr val="tx1"/>
              </a:solidFill>
              <a:effectLst>
                <a:outerShdw blurRad="38100" dist="38100" dir="2700000" algn="tl">
                  <a:srgbClr val="000000">
                    <a:alpha val="43137"/>
                  </a:srgbClr>
                </a:outerShdw>
              </a:effectLst>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052736"/>
            <a:ext cx="8229600" cy="864096"/>
          </a:xfrm>
        </p:spPr>
        <p:txBody>
          <a:bodyPr/>
          <a:lstStyle/>
          <a:p>
            <a:pPr eaLnBrk="1" hangingPunct="1"/>
            <a:r>
              <a:rPr lang="zh-CN" altLang="en-US" sz="5400" dirty="0" smtClean="0">
                <a:solidFill>
                  <a:srgbClr val="002060"/>
                </a:solidFill>
              </a:rPr>
              <a:t>职业健康管理要求</a:t>
            </a:r>
            <a:endParaRPr lang="zh-CN" altLang="en-US" sz="5400" dirty="0" smtClean="0">
              <a:solidFill>
                <a:srgbClr val="002060"/>
              </a:solidFill>
            </a:endParaRPr>
          </a:p>
        </p:txBody>
      </p:sp>
      <p:sp>
        <p:nvSpPr>
          <p:cNvPr id="3" name="内容占位符 2"/>
          <p:cNvSpPr>
            <a:spLocks noGrp="1"/>
          </p:cNvSpPr>
          <p:nvPr>
            <p:ph idx="1"/>
          </p:nvPr>
        </p:nvSpPr>
        <p:spPr>
          <a:xfrm>
            <a:off x="395536" y="1988840"/>
            <a:ext cx="8291264" cy="4302149"/>
          </a:xfrm>
        </p:spPr>
        <p:txBody>
          <a:bodyPr>
            <a:noAutofit/>
          </a:bodyPr>
          <a:lstStyle/>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职业病危害防治责任制度</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综合办公室职责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二级机构职责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dirty="0" smtClean="0">
                <a:solidFill>
                  <a:schemeClr val="bg1">
                    <a:lumMod val="75000"/>
                  </a:schemeClr>
                </a:solidFill>
                <a:latin typeface="+mj-lt"/>
                <a:ea typeface="+mj-ea"/>
                <a:cs typeface="隶书"/>
              </a:rPr>
              <a:t>危害人员岗位职责</a:t>
            </a:r>
            <a:endParaRPr lang="en-US" altLang="zh-CN" sz="3600" dirty="0" smtClean="0">
              <a:solidFill>
                <a:schemeClr val="bg1">
                  <a:lumMod val="75000"/>
                </a:schemeClr>
              </a:solidFill>
              <a:latin typeface="+mj-lt"/>
              <a:ea typeface="+mj-ea"/>
              <a:cs typeface="隶书"/>
            </a:endParaRPr>
          </a:p>
          <a:p>
            <a:pPr marL="0" indent="457200">
              <a:lnSpc>
                <a:spcPct val="150000"/>
              </a:lnSpc>
              <a:spcBef>
                <a:spcPct val="0"/>
              </a:spcBef>
              <a:buClrTx/>
              <a:buSzTx/>
              <a:buFont typeface="Wingdings" panose="05000000000000000000" pitchFamily="2" charset="2"/>
              <a:buChar char="Ø"/>
            </a:pPr>
            <a:r>
              <a:rPr lang="zh-CN" altLang="en-US" sz="3600" b="1" dirty="0" smtClean="0">
                <a:solidFill>
                  <a:srgbClr val="FF0000"/>
                </a:solidFill>
                <a:latin typeface="+mj-lt"/>
                <a:ea typeface="+mj-ea"/>
                <a:cs typeface="隶书"/>
              </a:rPr>
              <a:t>相关表格及记录</a:t>
            </a:r>
            <a:endParaRPr lang="en-US" altLang="zh-CN" sz="3600" b="1" dirty="0" smtClean="0">
              <a:solidFill>
                <a:srgbClr val="FF0000"/>
              </a:solidFill>
              <a:latin typeface="+mj-lt"/>
              <a:ea typeface="+mj-ea"/>
              <a:cs typeface="隶书"/>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pPr eaLnBrk="1" hangingPunct="1"/>
            <a:r>
              <a:rPr lang="zh-CN" altLang="en-US" sz="5400" dirty="0" smtClean="0">
                <a:solidFill>
                  <a:srgbClr val="002060"/>
                </a:solidFill>
              </a:rPr>
              <a:t>相关表格及记录</a:t>
            </a:r>
            <a:endParaRPr lang="zh-CN" altLang="en-US" sz="5400" dirty="0" smtClean="0">
              <a:solidFill>
                <a:srgbClr val="002060"/>
              </a:solidFill>
            </a:endParaRPr>
          </a:p>
        </p:txBody>
      </p:sp>
      <p:sp>
        <p:nvSpPr>
          <p:cNvPr id="3" name="内容占位符 2"/>
          <p:cNvSpPr>
            <a:spLocks noGrp="1"/>
          </p:cNvSpPr>
          <p:nvPr>
            <p:ph idx="1"/>
          </p:nvPr>
        </p:nvSpPr>
        <p:spPr>
          <a:xfrm>
            <a:off x="457200" y="1935163"/>
            <a:ext cx="8229600" cy="3798093"/>
          </a:xfrm>
        </p:spPr>
        <p:txBody>
          <a:bodyPr>
            <a:normAutofit/>
          </a:bodyPr>
          <a:lstStyle/>
          <a:p>
            <a:pPr>
              <a:lnSpc>
                <a:spcPct val="160000"/>
              </a:lnSpc>
              <a:buClrTx/>
              <a:buFont typeface="Wingdings" panose="05000000000000000000" pitchFamily="2" charset="2"/>
              <a:buChar char="Ø"/>
            </a:pPr>
            <a:r>
              <a:rPr lang="zh-CN" altLang="en-US" b="1" dirty="0" smtClean="0">
                <a:latin typeface="+mn-ea"/>
              </a:rPr>
              <a:t>职业卫生防护经费一览表</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个人防护用品使用发放记录</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单位职业健康监护管理档案</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劳动者个人职业健康监护档案</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职业病防治培训登记台账</a:t>
            </a:r>
            <a:endParaRPr lang="zh-CN" altLang="en-US"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24744"/>
            <a:ext cx="8229600" cy="723106"/>
          </a:xfrm>
        </p:spPr>
        <p:txBody>
          <a:bodyPr/>
          <a:lstStyle/>
          <a:p>
            <a:pPr eaLnBrk="1" hangingPunct="1"/>
            <a:r>
              <a:rPr lang="zh-CN" altLang="en-US" sz="5400" dirty="0" smtClean="0">
                <a:solidFill>
                  <a:srgbClr val="002060"/>
                </a:solidFill>
              </a:rPr>
              <a:t>相关表格及记录</a:t>
            </a:r>
            <a:endParaRPr lang="zh-CN" altLang="en-US" sz="5400" dirty="0" smtClean="0">
              <a:solidFill>
                <a:srgbClr val="002060"/>
              </a:solidFill>
            </a:endParaRPr>
          </a:p>
        </p:txBody>
      </p:sp>
      <p:sp>
        <p:nvSpPr>
          <p:cNvPr id="3" name="内容占位符 2"/>
          <p:cNvSpPr>
            <a:spLocks noGrp="1"/>
          </p:cNvSpPr>
          <p:nvPr>
            <p:ph idx="1"/>
          </p:nvPr>
        </p:nvSpPr>
        <p:spPr>
          <a:xfrm>
            <a:off x="457200" y="1935163"/>
            <a:ext cx="8229600" cy="3798093"/>
          </a:xfrm>
        </p:spPr>
        <p:txBody>
          <a:bodyPr>
            <a:normAutofit/>
          </a:bodyPr>
          <a:lstStyle/>
          <a:p>
            <a:pPr>
              <a:lnSpc>
                <a:spcPct val="160000"/>
              </a:lnSpc>
              <a:buClrTx/>
              <a:buFont typeface="Wingdings" panose="05000000000000000000" pitchFamily="2" charset="2"/>
              <a:buChar char="Ø"/>
            </a:pPr>
            <a:r>
              <a:rPr lang="zh-CN" altLang="en-US" b="1" dirty="0" smtClean="0">
                <a:latin typeface="+mn-ea"/>
              </a:rPr>
              <a:t>职业卫生宣传培训档案</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职业健康检查的通知与回复格式</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职业病危害应急救援预案</a:t>
            </a:r>
            <a:endParaRPr lang="zh-CN" altLang="en-US" b="1" dirty="0" smtClean="0">
              <a:latin typeface="+mn-ea"/>
            </a:endParaRPr>
          </a:p>
          <a:p>
            <a:pPr>
              <a:lnSpc>
                <a:spcPct val="160000"/>
              </a:lnSpc>
              <a:buClrTx/>
              <a:buFont typeface="Wingdings" panose="05000000000000000000" pitchFamily="2" charset="2"/>
              <a:buChar char="Ø"/>
            </a:pPr>
            <a:r>
              <a:rPr lang="zh-CN" altLang="en-US" b="1" dirty="0" smtClean="0">
                <a:latin typeface="+mn-ea"/>
              </a:rPr>
              <a:t>建设监理过程职业病危害防治总结报告</a:t>
            </a:r>
            <a:endParaRPr lang="en-US" altLang="zh-CN" b="1" dirty="0" smtClean="0">
              <a:latin typeface="+mn-ea"/>
            </a:endParaRPr>
          </a:p>
          <a:p>
            <a:pPr>
              <a:lnSpc>
                <a:spcPct val="160000"/>
              </a:lnSpc>
              <a:buClrTx/>
              <a:buNone/>
            </a:pPr>
            <a:r>
              <a:rPr lang="zh-CN" altLang="en-US" b="1" dirty="0" smtClean="0">
                <a:latin typeface="+mn-ea"/>
                <a:hlinkClick r:id="rId1" action="ppaction://hlinkfile"/>
              </a:rPr>
              <a:t>职业健康相关表格及记录</a:t>
            </a:r>
            <a:r>
              <a:rPr lang="en-US" altLang="zh-CN" b="1" dirty="0" smtClean="0">
                <a:latin typeface="+mn-ea"/>
                <a:hlinkClick r:id="rId1" action="ppaction://hlinkfile"/>
              </a:rPr>
              <a:t>.</a:t>
            </a:r>
            <a:r>
              <a:rPr lang="en-US" altLang="zh-CN" b="1" dirty="0" err="1" smtClean="0">
                <a:latin typeface="+mn-ea"/>
                <a:hlinkClick r:id="rId1" action="ppaction://hlinkfile"/>
              </a:rPr>
              <a:t>docx</a:t>
            </a:r>
            <a:endParaRPr lang="en-US" altLang="zh-CN" b="1" dirty="0" smtClean="0">
              <a:latin typeface="+mn-ea"/>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2" cstate="print"/>
          <a:srcRect/>
          <a:stretch>
            <a:fillRect/>
          </a:stretch>
        </p:blipFill>
        <p:spPr bwMode="auto">
          <a:xfrm>
            <a:off x="6300192" y="6597352"/>
            <a:ext cx="258604" cy="26064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340768"/>
            <a:ext cx="8229600" cy="1295400"/>
          </a:xfrm>
        </p:spPr>
        <p:txBody>
          <a:bodyPr/>
          <a:lstStyle/>
          <a:p>
            <a:pPr eaLnBrk="1" hangingPunct="1"/>
            <a:r>
              <a:rPr lang="zh-CN" altLang="en-US" sz="9600" b="1" dirty="0" smtClean="0"/>
              <a:t>     谢谢大家！</a:t>
            </a:r>
            <a:endParaRPr lang="zh-CN" altLang="en-US" sz="9600" b="1" dirty="0" smtClean="0"/>
          </a:p>
        </p:txBody>
      </p:sp>
      <p:sp>
        <p:nvSpPr>
          <p:cNvPr id="4" name="TextBox 3"/>
          <p:cNvSpPr txBox="1">
            <a:spLocks noChangeArrowheads="1"/>
          </p:cNvSpPr>
          <p:nvPr/>
        </p:nvSpPr>
        <p:spPr bwMode="auto">
          <a:xfrm>
            <a:off x="1475656" y="3212976"/>
            <a:ext cx="4897438" cy="584775"/>
          </a:xfrm>
          <a:prstGeom prst="rect">
            <a:avLst/>
          </a:prstGeom>
          <a:noFill/>
          <a:ln w="9525">
            <a:noFill/>
            <a:miter lim="800000"/>
          </a:ln>
        </p:spPr>
        <p:txBody>
          <a:bodyPr wrap="square">
            <a:spAutoFit/>
          </a:bodyPr>
          <a:lstStyle/>
          <a:p>
            <a:pPr algn="ctr"/>
            <a:r>
              <a:rPr lang="zh-CN" altLang="en-US" sz="3200" b="1" dirty="0" smtClean="0">
                <a:latin typeface="华文楷体"/>
                <a:ea typeface="华文楷体"/>
                <a:cs typeface="华文楷体"/>
              </a:rPr>
              <a:t>李海峰：</a:t>
            </a:r>
            <a:r>
              <a:rPr lang="en-US" altLang="zh-CN" sz="3200" b="1" dirty="0" smtClean="0">
                <a:latin typeface="华文楷体"/>
                <a:ea typeface="华文楷体"/>
                <a:cs typeface="华文楷体"/>
              </a:rPr>
              <a:t>18293250555</a:t>
            </a:r>
            <a:endParaRPr lang="zh-CN" altLang="en-US" sz="3200" b="1" dirty="0">
              <a:latin typeface="华文楷体"/>
              <a:ea typeface="华文楷体"/>
              <a:cs typeface="华文楷体"/>
            </a:endParaRPr>
          </a:p>
        </p:txBody>
      </p:sp>
      <p:sp>
        <p:nvSpPr>
          <p:cNvPr id="9" name="TextBox 8"/>
          <p:cNvSpPr txBox="1">
            <a:spLocks noChangeArrowheads="1"/>
          </p:cNvSpPr>
          <p:nvPr/>
        </p:nvSpPr>
        <p:spPr bwMode="auto">
          <a:xfrm>
            <a:off x="1547664" y="3933056"/>
            <a:ext cx="4897438" cy="584775"/>
          </a:xfrm>
          <a:prstGeom prst="rect">
            <a:avLst/>
          </a:prstGeom>
          <a:noFill/>
          <a:ln w="9525">
            <a:noFill/>
            <a:miter lim="800000"/>
          </a:ln>
        </p:spPr>
        <p:txBody>
          <a:bodyPr wrap="square">
            <a:spAutoFit/>
          </a:bodyPr>
          <a:lstStyle/>
          <a:p>
            <a:pPr algn="ctr"/>
            <a:r>
              <a:rPr lang="en-US" altLang="zh-CN" sz="3200" b="1" dirty="0" smtClean="0">
                <a:latin typeface="华文楷体"/>
                <a:ea typeface="华文楷体"/>
                <a:cs typeface="华文楷体"/>
              </a:rPr>
              <a:t>  QQ</a:t>
            </a:r>
            <a:r>
              <a:rPr lang="zh-CN" altLang="en-US" sz="3200" b="1" dirty="0" smtClean="0">
                <a:latin typeface="华文楷体"/>
                <a:ea typeface="华文楷体"/>
                <a:cs typeface="华文楷体"/>
              </a:rPr>
              <a:t>：</a:t>
            </a:r>
            <a:r>
              <a:rPr lang="en-US" altLang="zh-CN" sz="3200" b="1" dirty="0" smtClean="0">
                <a:latin typeface="华文楷体"/>
                <a:ea typeface="华文楷体"/>
                <a:cs typeface="华文楷体"/>
              </a:rPr>
              <a:t>1483557872</a:t>
            </a:r>
            <a:endParaRPr lang="zh-CN" altLang="en-US" sz="3200" b="1" dirty="0">
              <a:latin typeface="华文楷体"/>
              <a:ea typeface="华文楷体"/>
              <a:cs typeface="华文楷体"/>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052736"/>
            <a:ext cx="8229600" cy="795114"/>
          </a:xfrm>
        </p:spPr>
        <p:txBody>
          <a:bodyPr/>
          <a:lstStyle/>
          <a:p>
            <a:pPr eaLnBrk="1" hangingPunct="1">
              <a:lnSpc>
                <a:spcPct val="150000"/>
              </a:lnSpc>
            </a:pPr>
            <a:r>
              <a:rPr lang="zh-CN" altLang="en-US" sz="4400" dirty="0" smtClean="0">
                <a:solidFill>
                  <a:srgbClr val="002060"/>
                </a:solidFill>
              </a:rPr>
              <a:t>管理方针</a:t>
            </a:r>
            <a:endParaRPr lang="zh-CN" altLang="en-US" sz="4400" dirty="0" smtClean="0">
              <a:solidFill>
                <a:srgbClr val="002060"/>
              </a:solidFill>
            </a:endParaRPr>
          </a:p>
        </p:txBody>
      </p:sp>
      <p:sp>
        <p:nvSpPr>
          <p:cNvPr id="3" name="内容占位符 2"/>
          <p:cNvSpPr>
            <a:spLocks noGrp="1"/>
          </p:cNvSpPr>
          <p:nvPr>
            <p:ph idx="1"/>
          </p:nvPr>
        </p:nvSpPr>
        <p:spPr>
          <a:xfrm>
            <a:off x="457200" y="1935163"/>
            <a:ext cx="8229600" cy="629741"/>
          </a:xfrm>
        </p:spPr>
        <p:txBody>
          <a:bodyPr>
            <a:normAutofit/>
          </a:bodyPr>
          <a:lstStyle/>
          <a:p>
            <a:pPr marL="274320" indent="-274320" eaLnBrk="1" fontAlgn="auto" hangingPunct="1">
              <a:spcAft>
                <a:spcPts val="0"/>
              </a:spcAft>
              <a:buClr>
                <a:schemeClr val="accent3"/>
              </a:buClr>
              <a:buNone/>
              <a:defRPr/>
            </a:pPr>
            <a:r>
              <a:rPr lang="zh-CN" altLang="en-US" sz="3200" b="1" dirty="0" smtClean="0">
                <a:solidFill>
                  <a:srgbClr val="FF0000"/>
                </a:solidFill>
                <a:effectLst>
                  <a:outerShdw blurRad="38100" dist="38100" dir="2700000" algn="tl">
                    <a:srgbClr val="000000">
                      <a:alpha val="43137"/>
                    </a:srgbClr>
                  </a:outerShdw>
                </a:effectLst>
              </a:rPr>
              <a:t>安全至上，以人为本</a:t>
            </a:r>
            <a:r>
              <a:rPr lang="en-US" sz="3200" b="1" dirty="0" smtClean="0">
                <a:solidFill>
                  <a:srgbClr val="FF0000"/>
                </a:solidFill>
                <a:effectLst>
                  <a:outerShdw blurRad="38100" dist="38100" dir="2700000" algn="tl">
                    <a:srgbClr val="000000">
                      <a:alpha val="43137"/>
                    </a:srgbClr>
                  </a:outerShdw>
                </a:effectLst>
              </a:rPr>
              <a:t>  </a:t>
            </a:r>
            <a:endParaRPr lang="zh-CN" altLang="en-US" sz="3200" dirty="0" smtClean="0">
              <a:solidFill>
                <a:srgbClr val="FF0000"/>
              </a:solidFill>
              <a:effectLst>
                <a:outerShdw blurRad="38100" dist="38100" dir="2700000" algn="tl">
                  <a:srgbClr val="000000">
                    <a:alpha val="43137"/>
                  </a:srgbClr>
                </a:outerShdw>
              </a:effectLst>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2708920"/>
            <a:ext cx="8229600" cy="2736304"/>
          </a:xfrm>
          <a:prstGeom prst="rect">
            <a:avLst/>
          </a:prstGeom>
          <a:noFill/>
          <a:ln w="9525">
            <a:noFill/>
            <a:miter lim="800000"/>
          </a:ln>
        </p:spPr>
        <p:txBody>
          <a:bodyPr vert="horz" wrap="square" lIns="91440" tIns="45720" rIns="91440" bIns="45720" numCol="1" anchor="t" anchorCtr="0" compatLnSpc="1">
            <a:noAutofit/>
          </a:bodyPr>
          <a:lstStyle/>
          <a:p>
            <a:pPr indent="457200" algn="just" fontAlgn="auto">
              <a:lnSpc>
                <a:spcPct val="150000"/>
              </a:lnSpc>
              <a:spcBef>
                <a:spcPts val="0"/>
              </a:spcBef>
              <a:spcAft>
                <a:spcPts val="0"/>
              </a:spcAft>
              <a:buClr>
                <a:schemeClr val="accent3"/>
              </a:buClr>
              <a:buSzPct val="95000"/>
              <a:defRPr/>
            </a:pPr>
            <a:r>
              <a:rPr lang="en-US" altLang="en-US" sz="2400" b="1" dirty="0" smtClean="0">
                <a:latin typeface="+mn-ea"/>
                <a:ea typeface="+mn-ea"/>
              </a:rPr>
              <a:t>“</a:t>
            </a:r>
            <a:r>
              <a:rPr lang="zh-CN" altLang="en-US" sz="2400" b="1" dirty="0" smtClean="0">
                <a:latin typeface="+mn-ea"/>
                <a:ea typeface="+mn-ea"/>
              </a:rPr>
              <a:t>关注安全，以人为本</a:t>
            </a:r>
            <a:r>
              <a:rPr lang="en-US" altLang="en-US" sz="2400" b="1" dirty="0" smtClean="0">
                <a:latin typeface="+mn-ea"/>
                <a:ea typeface="+mn-ea"/>
              </a:rPr>
              <a:t>”</a:t>
            </a:r>
            <a:r>
              <a:rPr lang="zh-CN" altLang="en-US" sz="2400" b="1" dirty="0" smtClean="0">
                <a:latin typeface="+mn-ea"/>
                <a:ea typeface="+mn-ea"/>
              </a:rPr>
              <a:t>应该成为深入我们骨髓、融化在我们血液中、像呼吸一样自然的理念。“安全至上”，应坚持预防为主。本着对员工、社会负责的精神，保护全体员工的健康和安全，塑造企业爱护员工、服务社会的良好形象。</a:t>
            </a:r>
            <a:endParaRPr lang="zh-CN" altLang="en-US" sz="24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229600" cy="795114"/>
          </a:xfrm>
        </p:spPr>
        <p:txBody>
          <a:bodyPr/>
          <a:lstStyle/>
          <a:p>
            <a:pPr eaLnBrk="1" hangingPunct="1"/>
            <a:r>
              <a:rPr lang="zh-CN" altLang="en-US" sz="4400" dirty="0" smtClean="0">
                <a:solidFill>
                  <a:srgbClr val="002060"/>
                </a:solidFill>
              </a:rPr>
              <a:t>管理方针</a:t>
            </a:r>
            <a:endParaRPr lang="zh-CN" altLang="en-US" sz="4400" dirty="0" smtClean="0">
              <a:solidFill>
                <a:srgbClr val="002060"/>
              </a:solidFill>
            </a:endParaRPr>
          </a:p>
        </p:txBody>
      </p:sp>
      <p:sp>
        <p:nvSpPr>
          <p:cNvPr id="3" name="内容占位符 2"/>
          <p:cNvSpPr>
            <a:spLocks noGrp="1"/>
          </p:cNvSpPr>
          <p:nvPr>
            <p:ph idx="1"/>
          </p:nvPr>
        </p:nvSpPr>
        <p:spPr>
          <a:xfrm>
            <a:off x="467544" y="1916832"/>
            <a:ext cx="8229600" cy="1368153"/>
          </a:xfrm>
        </p:spPr>
        <p:txBody>
          <a:bodyPr>
            <a:normAutofit/>
          </a:bodyPr>
          <a:lstStyle/>
          <a:p>
            <a:pPr marL="274320" indent="-274320" eaLnBrk="1" fontAlgn="auto" hangingPunct="1">
              <a:spcAft>
                <a:spcPts val="0"/>
              </a:spcAft>
              <a:buClr>
                <a:schemeClr val="accent3"/>
              </a:buClr>
              <a:buNone/>
              <a:defRPr/>
            </a:pPr>
            <a:r>
              <a:rPr lang="zh-CN" altLang="en-US" sz="3200" b="1" dirty="0" smtClean="0"/>
              <a:t>安全至上，以人为本</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solidFill>
                  <a:srgbClr val="FF0000"/>
                </a:solidFill>
                <a:effectLst>
                  <a:outerShdw blurRad="38100" dist="38100" dir="2700000" algn="tl">
                    <a:srgbClr val="000000">
                      <a:alpha val="43137"/>
                    </a:srgbClr>
                  </a:outerShdw>
                </a:effectLst>
              </a:rPr>
              <a:t>质量第一，诚信当先</a:t>
            </a:r>
            <a:endParaRPr lang="en-US" sz="3200" b="1" dirty="0" smtClean="0">
              <a:solidFill>
                <a:srgbClr val="FF0000"/>
              </a:solidFill>
              <a:effectLst>
                <a:outerShdw blurRad="38100" dist="38100" dir="2700000" algn="tl">
                  <a:srgbClr val="000000">
                    <a:alpha val="43137"/>
                  </a:srgbClr>
                </a:outerShdw>
              </a:effectLst>
            </a:endParaRPr>
          </a:p>
          <a:p>
            <a:pPr marL="274320" indent="-274320" eaLnBrk="1" fontAlgn="auto" hangingPunct="1">
              <a:spcAft>
                <a:spcPts val="0"/>
              </a:spcAft>
              <a:buClr>
                <a:schemeClr val="accent3"/>
              </a:buClr>
              <a:buNone/>
              <a:defRPr/>
            </a:pPr>
            <a:endParaRPr lang="zh-CN" altLang="en-US" sz="2800" dirty="0" smtClean="0"/>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6" name="内容占位符 2"/>
          <p:cNvSpPr txBox="1"/>
          <p:nvPr/>
        </p:nvSpPr>
        <p:spPr bwMode="auto">
          <a:xfrm>
            <a:off x="609600" y="2087563"/>
            <a:ext cx="8229600" cy="1709861"/>
          </a:xfrm>
          <a:prstGeom prst="rect">
            <a:avLst/>
          </a:prstGeom>
          <a:noFill/>
          <a:ln w="9525">
            <a:noFill/>
            <a:miter lim="800000"/>
          </a:ln>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defRPr/>
            </a:pPr>
            <a:endParaRPr kumimoji="0" lang="zh-CN" altLang="en-US" sz="2800" b="1" i="0" u="none" strike="noStrike" kern="1200" cap="none" spc="0" normalizeH="0" baseline="0" noProof="0" smtClean="0">
              <a:ln>
                <a:noFill/>
              </a:ln>
              <a:solidFill>
                <a:srgbClr val="FF0000"/>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内容占位符 2"/>
          <p:cNvSpPr txBox="1"/>
          <p:nvPr/>
        </p:nvSpPr>
        <p:spPr bwMode="auto">
          <a:xfrm>
            <a:off x="467544" y="3356992"/>
            <a:ext cx="8229600" cy="2232248"/>
          </a:xfrm>
          <a:prstGeom prst="rect">
            <a:avLst/>
          </a:prstGeom>
          <a:noFill/>
          <a:ln w="9525">
            <a:noFill/>
            <a:miter lim="800000"/>
          </a:ln>
        </p:spPr>
        <p:txBody>
          <a:bodyPr vert="horz" wrap="square" lIns="91440" tIns="45720" rIns="91440" bIns="45720" numCol="1" anchor="t" anchorCtr="0" compatLnSpc="1">
            <a:normAutofit lnSpcReduction="10000"/>
          </a:bodyPr>
          <a:lstStyle/>
          <a:p>
            <a:pPr indent="457200" algn="just" fontAlgn="auto">
              <a:lnSpc>
                <a:spcPct val="150000"/>
              </a:lnSpc>
              <a:spcBef>
                <a:spcPts val="0"/>
              </a:spcBef>
              <a:spcAft>
                <a:spcPts val="0"/>
              </a:spcAft>
              <a:buClr>
                <a:schemeClr val="accent3"/>
              </a:buClr>
              <a:buSzPct val="95000"/>
              <a:defRPr/>
            </a:pPr>
            <a:r>
              <a:rPr lang="zh-CN" altLang="en-US" sz="2400" b="1" dirty="0" smtClean="0">
                <a:latin typeface="+mn-ea"/>
                <a:ea typeface="+mn-ea"/>
              </a:rPr>
              <a:t>要求自我做起，体现诚实守信，坚持以质量求发展的理念。要本着对客户负责的精神，严格遵守国家法律、法规行业标准等要求，踏踏实实地打造放心工程，树立“诚、勤、严、精”的企业形象。</a:t>
            </a:r>
            <a:endParaRPr lang="zh-CN" altLang="en-US" sz="24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blinds(horizontal)">
                                      <p:cBhvr>
                                        <p:cTn id="2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8229600" cy="651098"/>
          </a:xfrm>
        </p:spPr>
        <p:txBody>
          <a:bodyPr/>
          <a:lstStyle/>
          <a:p>
            <a:pPr eaLnBrk="1" hangingPunct="1"/>
            <a:r>
              <a:rPr lang="zh-CN" altLang="en-US" sz="4400" dirty="0" smtClean="0">
                <a:solidFill>
                  <a:srgbClr val="002060"/>
                </a:solidFill>
              </a:rPr>
              <a:t>管理方针</a:t>
            </a:r>
            <a:endParaRPr lang="zh-CN" altLang="en-US" sz="4400" dirty="0" smtClean="0">
              <a:solidFill>
                <a:srgbClr val="002060"/>
              </a:solidFill>
            </a:endParaRPr>
          </a:p>
        </p:txBody>
      </p:sp>
      <p:sp>
        <p:nvSpPr>
          <p:cNvPr id="3" name="内容占位符 2"/>
          <p:cNvSpPr>
            <a:spLocks noGrp="1"/>
          </p:cNvSpPr>
          <p:nvPr>
            <p:ph idx="1"/>
          </p:nvPr>
        </p:nvSpPr>
        <p:spPr>
          <a:xfrm>
            <a:off x="467544" y="1772816"/>
            <a:ext cx="8229600" cy="1872208"/>
          </a:xfrm>
        </p:spPr>
        <p:txBody>
          <a:bodyPr>
            <a:normAutofit/>
          </a:bodyPr>
          <a:lstStyle/>
          <a:p>
            <a:pPr marL="274320" indent="-274320" eaLnBrk="1" fontAlgn="auto" hangingPunct="1">
              <a:spcAft>
                <a:spcPts val="0"/>
              </a:spcAft>
              <a:buClr>
                <a:schemeClr val="accent3"/>
              </a:buClr>
              <a:buNone/>
              <a:defRPr/>
            </a:pPr>
            <a:r>
              <a:rPr lang="zh-CN" altLang="en-US" sz="3200" b="1" dirty="0" smtClean="0"/>
              <a:t>安全至上，以人为本</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t>质量第一，诚信当先</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solidFill>
                  <a:srgbClr val="FF0000"/>
                </a:solidFill>
                <a:effectLst>
                  <a:outerShdw blurRad="38100" dist="38100" dir="2700000" algn="tl">
                    <a:srgbClr val="000000">
                      <a:alpha val="43137"/>
                    </a:srgbClr>
                  </a:outerShdw>
                </a:effectLst>
              </a:rPr>
              <a:t>保护环境，从我做起</a:t>
            </a:r>
            <a:endParaRPr lang="en-US" altLang="zh-CN" sz="3200" b="1" dirty="0" smtClean="0">
              <a:solidFill>
                <a:srgbClr val="FF0000"/>
              </a:solidFill>
              <a:effectLst>
                <a:outerShdw blurRad="38100" dist="38100" dir="2700000" algn="tl">
                  <a:srgbClr val="000000">
                    <a:alpha val="43137"/>
                  </a:srgbClr>
                </a:outerShdw>
              </a:effectLst>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6" name="内容占位符 2"/>
          <p:cNvSpPr txBox="1"/>
          <p:nvPr/>
        </p:nvSpPr>
        <p:spPr bwMode="auto">
          <a:xfrm>
            <a:off x="609600" y="2087563"/>
            <a:ext cx="8229600" cy="1709861"/>
          </a:xfrm>
          <a:prstGeom prst="rect">
            <a:avLst/>
          </a:prstGeom>
          <a:noFill/>
          <a:ln w="9525">
            <a:noFill/>
            <a:miter lim="800000"/>
          </a:ln>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defRPr/>
            </a:pPr>
            <a:endParaRPr kumimoji="0" lang="zh-CN" altLang="en-US" sz="2800" b="1" i="0" u="none" strike="noStrike" kern="1200" cap="none" spc="0" normalizeH="0" baseline="0" noProof="0" smtClean="0">
              <a:ln>
                <a:noFill/>
              </a:ln>
              <a:solidFill>
                <a:srgbClr val="FF0000"/>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内容占位符 2"/>
          <p:cNvSpPr txBox="1"/>
          <p:nvPr/>
        </p:nvSpPr>
        <p:spPr bwMode="auto">
          <a:xfrm>
            <a:off x="539552" y="3717032"/>
            <a:ext cx="8229600" cy="1728192"/>
          </a:xfrm>
          <a:prstGeom prst="rect">
            <a:avLst/>
          </a:prstGeom>
          <a:noFill/>
          <a:ln w="9525">
            <a:noFill/>
            <a:miter lim="800000"/>
          </a:ln>
        </p:spPr>
        <p:txBody>
          <a:bodyPr vert="horz" wrap="square" lIns="91440" tIns="45720" rIns="91440" bIns="45720" numCol="1" anchor="t" anchorCtr="0" compatLnSpc="1">
            <a:noAutofit/>
          </a:bodyPr>
          <a:lstStyle/>
          <a:p>
            <a:pPr indent="457200" algn="just" fontAlgn="auto">
              <a:lnSpc>
                <a:spcPct val="150000"/>
              </a:lnSpc>
              <a:spcBef>
                <a:spcPts val="0"/>
              </a:spcBef>
              <a:spcAft>
                <a:spcPts val="0"/>
              </a:spcAft>
              <a:buClr>
                <a:schemeClr val="accent3"/>
              </a:buClr>
              <a:buSzPct val="95000"/>
              <a:defRPr/>
            </a:pPr>
            <a:r>
              <a:rPr lang="zh-CN" altLang="en-US" sz="2400" b="1" dirty="0" smtClean="0">
                <a:latin typeface="+mn-ea"/>
                <a:ea typeface="+mn-ea"/>
              </a:rPr>
              <a:t>“节约资源、爱护环境，”从自身做起，自觉树立低碳环保的绿色服务理念，实现企业与社会、人与自然和谐相处，实现和谐发展、可持续发展。</a:t>
            </a:r>
            <a:endParaRPr lang="zh-CN" altLang="en-US" sz="24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229600" cy="795114"/>
          </a:xfrm>
        </p:spPr>
        <p:txBody>
          <a:bodyPr/>
          <a:lstStyle/>
          <a:p>
            <a:pPr eaLnBrk="1" hangingPunct="1"/>
            <a:r>
              <a:rPr lang="zh-CN" altLang="en-US" sz="4400" dirty="0" smtClean="0">
                <a:solidFill>
                  <a:srgbClr val="002060"/>
                </a:solidFill>
              </a:rPr>
              <a:t>管理方针</a:t>
            </a:r>
            <a:endParaRPr lang="zh-CN" altLang="en-US" sz="4400" dirty="0" smtClean="0">
              <a:solidFill>
                <a:srgbClr val="002060"/>
              </a:solidFill>
            </a:endParaRPr>
          </a:p>
        </p:txBody>
      </p:sp>
      <p:sp>
        <p:nvSpPr>
          <p:cNvPr id="3" name="内容占位符 2"/>
          <p:cNvSpPr>
            <a:spLocks noGrp="1"/>
          </p:cNvSpPr>
          <p:nvPr>
            <p:ph idx="1"/>
          </p:nvPr>
        </p:nvSpPr>
        <p:spPr>
          <a:xfrm>
            <a:off x="467544" y="1772816"/>
            <a:ext cx="8229600" cy="2376264"/>
          </a:xfrm>
        </p:spPr>
        <p:txBody>
          <a:bodyPr>
            <a:noAutofit/>
          </a:bodyPr>
          <a:lstStyle/>
          <a:p>
            <a:pPr marL="274320" indent="-274320" eaLnBrk="1" fontAlgn="auto" hangingPunct="1">
              <a:spcAft>
                <a:spcPts val="0"/>
              </a:spcAft>
              <a:buClr>
                <a:schemeClr val="accent3"/>
              </a:buClr>
              <a:buNone/>
              <a:defRPr/>
            </a:pPr>
            <a:r>
              <a:rPr lang="zh-CN" altLang="en-US" sz="3200" b="1" dirty="0" smtClean="0"/>
              <a:t>安全至上，以人为本</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t>质量第一，诚信当先</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t>保护环境，从我做起</a:t>
            </a:r>
            <a:endParaRPr lang="en-US" altLang="zh-CN" sz="3200" b="1" dirty="0" smtClean="0"/>
          </a:p>
          <a:p>
            <a:pPr marL="274320" indent="-274320" eaLnBrk="1" fontAlgn="auto" hangingPunct="1">
              <a:spcAft>
                <a:spcPts val="0"/>
              </a:spcAft>
              <a:buClr>
                <a:schemeClr val="accent3"/>
              </a:buClr>
              <a:buNone/>
              <a:defRPr/>
            </a:pPr>
            <a:r>
              <a:rPr lang="zh-CN" altLang="en-US" sz="3200" b="1" dirty="0" smtClean="0">
                <a:solidFill>
                  <a:srgbClr val="FF0000"/>
                </a:solidFill>
                <a:effectLst>
                  <a:outerShdw blurRad="38100" dist="38100" dir="2700000" algn="tl">
                    <a:srgbClr val="000000">
                      <a:alpha val="43137"/>
                    </a:srgbClr>
                  </a:outerShdw>
                </a:effectLst>
              </a:rPr>
              <a:t>注重细节，精益求精</a:t>
            </a:r>
            <a:endParaRPr lang="en-US" sz="3200" b="1" dirty="0" smtClean="0">
              <a:solidFill>
                <a:srgbClr val="FF0000"/>
              </a:solidFill>
              <a:effectLst>
                <a:outerShdw blurRad="38100" dist="38100" dir="2700000" algn="tl">
                  <a:srgbClr val="000000">
                    <a:alpha val="43137"/>
                  </a:srgbClr>
                </a:outerShdw>
              </a:effectLst>
            </a:endParaRPr>
          </a:p>
        </p:txBody>
      </p:sp>
      <p:sp>
        <p:nvSpPr>
          <p:cNvPr id="5" name="页脚占位符 4"/>
          <p:cNvSpPr>
            <a:spLocks noGrp="1"/>
          </p:cNvSpPr>
          <p:nvPr>
            <p:ph type="ftr" sz="quarter" idx="11"/>
          </p:nvPr>
        </p:nvSpPr>
        <p:spPr>
          <a:xfrm>
            <a:off x="6551712" y="6492875"/>
            <a:ext cx="2592288" cy="365125"/>
          </a:xfrm>
        </p:spPr>
        <p:txBody>
          <a:bodyPr/>
          <a:lstStyle/>
          <a:p>
            <a:pPr>
              <a:defRPr/>
            </a:pPr>
            <a:r>
              <a:rPr lang="zh-CN" altLang="en-US" sz="1400" b="1" dirty="0">
                <a:latin typeface="华文楷体" pitchFamily="2" charset="-122"/>
                <a:ea typeface="华文楷体" pitchFamily="2" charset="-122"/>
              </a:rPr>
              <a:t>兰州交大工程咨询有限责任公司</a:t>
            </a:r>
            <a:endParaRPr lang="zh-CN" altLang="en-US" sz="1400" b="1" dirty="0">
              <a:latin typeface="华文楷体" pitchFamily="2" charset="-122"/>
              <a:ea typeface="华文楷体" pitchFamily="2" charset="-122"/>
            </a:endParaRPr>
          </a:p>
        </p:txBody>
      </p:sp>
      <p:pic>
        <p:nvPicPr>
          <p:cNvPr id="30724" name="图片 5" descr="公司徽章.jpg"/>
          <p:cNvPicPr>
            <a:picLocks noChangeAspect="1"/>
          </p:cNvPicPr>
          <p:nvPr/>
        </p:nvPicPr>
        <p:blipFill>
          <a:blip r:embed="rId1" cstate="print"/>
          <a:srcRect/>
          <a:stretch>
            <a:fillRect/>
          </a:stretch>
        </p:blipFill>
        <p:spPr bwMode="auto">
          <a:xfrm>
            <a:off x="6300192" y="6597352"/>
            <a:ext cx="258604" cy="260648"/>
          </a:xfrm>
          <a:prstGeom prst="rect">
            <a:avLst/>
          </a:prstGeom>
          <a:noFill/>
          <a:ln w="9525">
            <a:noFill/>
            <a:miter lim="800000"/>
            <a:headEnd/>
            <a:tailEnd/>
          </a:ln>
        </p:spPr>
      </p:pic>
      <p:sp>
        <p:nvSpPr>
          <p:cNvPr id="7" name="内容占位符 2"/>
          <p:cNvSpPr txBox="1"/>
          <p:nvPr/>
        </p:nvSpPr>
        <p:spPr bwMode="auto">
          <a:xfrm>
            <a:off x="539552" y="4293096"/>
            <a:ext cx="8229600" cy="1584176"/>
          </a:xfrm>
          <a:prstGeom prst="rect">
            <a:avLst/>
          </a:prstGeom>
          <a:noFill/>
          <a:ln w="9525">
            <a:noFill/>
            <a:miter lim="800000"/>
          </a:ln>
        </p:spPr>
        <p:txBody>
          <a:bodyPr vert="horz" wrap="square" lIns="91440" tIns="45720" rIns="91440" bIns="45720" numCol="1" anchor="t" anchorCtr="0" compatLnSpc="1">
            <a:noAutofit/>
          </a:bodyPr>
          <a:lstStyle/>
          <a:p>
            <a:pPr indent="457200" algn="just" fontAlgn="auto">
              <a:lnSpc>
                <a:spcPct val="150000"/>
              </a:lnSpc>
              <a:spcBef>
                <a:spcPts val="0"/>
              </a:spcBef>
              <a:spcAft>
                <a:spcPts val="0"/>
              </a:spcAft>
              <a:buClr>
                <a:schemeClr val="accent3"/>
              </a:buClr>
              <a:buSzPct val="95000"/>
              <a:defRPr/>
            </a:pPr>
            <a:r>
              <a:rPr lang="zh-CN" altLang="en-US" sz="2400" b="1" dirty="0" smtClean="0">
                <a:latin typeface="+mn-ea"/>
                <a:ea typeface="+mn-ea"/>
              </a:rPr>
              <a:t>细节决定成败、精细带来卓越。注重细节，精益求精体现了企业坚持可持续改进与发展，不断追求更高目标的意愿和精神。</a:t>
            </a:r>
            <a:endParaRPr lang="zh-CN" altLang="en-US" sz="2400" b="1" dirty="0" smtClean="0">
              <a:latin typeface="+mn-ea"/>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0</TotalTime>
  <Words>6714</Words>
  <Application>WPS 演示</Application>
  <PresentationFormat>全屏显示(4:3)</PresentationFormat>
  <Paragraphs>563</Paragraphs>
  <Slides>53</Slides>
  <Notes>6</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53</vt:i4>
      </vt:variant>
    </vt:vector>
  </HeadingPairs>
  <TitlesOfParts>
    <vt:vector size="80" baseType="lpstr">
      <vt:lpstr>Arial</vt:lpstr>
      <vt:lpstr>宋体</vt:lpstr>
      <vt:lpstr>Wingdings</vt:lpstr>
      <vt:lpstr>隶书</vt:lpstr>
      <vt:lpstr>Calibri</vt:lpstr>
      <vt:lpstr>Wingdings 2</vt:lpstr>
      <vt:lpstr>Wingdings 2</vt:lpstr>
      <vt:lpstr>楷体_GB2312</vt:lpstr>
      <vt:lpstr>隶书</vt:lpstr>
      <vt:lpstr>仿宋_GB2312</vt:lpstr>
      <vt:lpstr>仿宋_GB2312</vt:lpstr>
      <vt:lpstr>楷体_GB2312</vt:lpstr>
      <vt:lpstr>华文仿宋</vt:lpstr>
      <vt:lpstr>华文仿宋</vt:lpstr>
      <vt:lpstr>华文楷体</vt:lpstr>
      <vt:lpstr>华文楷体</vt:lpstr>
      <vt:lpstr>Constantia</vt:lpstr>
      <vt:lpstr>微软雅黑</vt:lpstr>
      <vt:lpstr>Arial Unicode MS</vt:lpstr>
      <vt:lpstr>Wingdings</vt:lpstr>
      <vt:lpstr>Times New Roman</vt:lpstr>
      <vt:lpstr>+中文正文</vt:lpstr>
      <vt:lpstr>新宋体</vt:lpstr>
      <vt:lpstr>仿宋</vt:lpstr>
      <vt:lpstr>Segoe Print</vt:lpstr>
      <vt:lpstr>流畅</vt:lpstr>
      <vt:lpstr>自定义设计方案</vt:lpstr>
      <vt:lpstr>PowerPoint 演示文稿</vt:lpstr>
      <vt:lpstr>     尊敬的各位领导、同事们大家好！ </vt:lpstr>
      <vt:lpstr>2017版体系文件宣贯</vt:lpstr>
      <vt:lpstr>2017版体系文件宣贯</vt:lpstr>
      <vt:lpstr>管理方针</vt:lpstr>
      <vt:lpstr>管理方针</vt:lpstr>
      <vt:lpstr>管理方针</vt:lpstr>
      <vt:lpstr>管理方针</vt:lpstr>
      <vt:lpstr>管理方针</vt:lpstr>
      <vt:lpstr>2017版体系文件宣贯</vt:lpstr>
      <vt:lpstr>管理目标</vt:lpstr>
      <vt:lpstr>管理目标</vt:lpstr>
      <vt:lpstr>2017版体系文件宣贯</vt:lpstr>
      <vt:lpstr>控制程序</vt:lpstr>
      <vt:lpstr>控制程序</vt:lpstr>
      <vt:lpstr>标识和可追溯管理程序</vt:lpstr>
      <vt:lpstr>标识和可追溯管理程序</vt:lpstr>
      <vt:lpstr>标识和可追溯管理程序</vt:lpstr>
      <vt:lpstr>标识和可追溯管理程序</vt:lpstr>
      <vt:lpstr>标识和可追溯管理程序</vt:lpstr>
      <vt:lpstr>标识和可追溯管理程序</vt:lpstr>
      <vt:lpstr>标识和可追溯管理程序</vt:lpstr>
      <vt:lpstr>控制程序</vt:lpstr>
      <vt:lpstr>文件控制程序</vt:lpstr>
      <vt:lpstr>文件控制程序</vt:lpstr>
      <vt:lpstr>文件控制程序</vt:lpstr>
      <vt:lpstr>文件控制程序</vt:lpstr>
      <vt:lpstr>控制程序</vt:lpstr>
      <vt:lpstr>记录控制程序</vt:lpstr>
      <vt:lpstr>记录控制程序</vt:lpstr>
      <vt:lpstr>记录控制程序</vt:lpstr>
      <vt:lpstr>记录控制程序</vt:lpstr>
      <vt:lpstr>控制程序</vt:lpstr>
      <vt:lpstr>环境和风险控制程序</vt:lpstr>
      <vt:lpstr>2017版体系文件宣贯</vt:lpstr>
      <vt:lpstr>职业健康管理要求</vt:lpstr>
      <vt:lpstr>职业健康管理要求</vt:lpstr>
      <vt:lpstr>职业健康管理要求</vt:lpstr>
      <vt:lpstr>职业病危害防治责任制度</vt:lpstr>
      <vt:lpstr>职业健康管理要求</vt:lpstr>
      <vt:lpstr>综合办公室职责</vt:lpstr>
      <vt:lpstr>综合办公室职责</vt:lpstr>
      <vt:lpstr>职业健康管理要求</vt:lpstr>
      <vt:lpstr>二级机构职责</vt:lpstr>
      <vt:lpstr>二级机构职责</vt:lpstr>
      <vt:lpstr>二级机构职责</vt:lpstr>
      <vt:lpstr>职业健康管理要求</vt:lpstr>
      <vt:lpstr>危害人员岗位职责</vt:lpstr>
      <vt:lpstr>危害人员岗位职责</vt:lpstr>
      <vt:lpstr>职业健康管理要求</vt:lpstr>
      <vt:lpstr>相关表格及记录</vt:lpstr>
      <vt:lpstr>相关表格及记录</vt:lpstr>
      <vt:lpstr>     谢谢大家！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321</cp:revision>
  <dcterms:created xsi:type="dcterms:W3CDTF">2018-02-23T12:24:00Z</dcterms:created>
  <dcterms:modified xsi:type="dcterms:W3CDTF">2018-03-02T02:05:11Z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